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61" r:id="rId4"/>
    <p:sldMasterId id="2147483669" r:id="rId5"/>
    <p:sldMasterId id="2147483730" r:id="rId6"/>
    <p:sldMasterId id="2147483732" r:id="rId7"/>
    <p:sldMasterId id="2147483726" r:id="rId8"/>
  </p:sldMasterIdLst>
  <p:notesMasterIdLst>
    <p:notesMasterId r:id="rId39"/>
  </p:notesMasterIdLst>
  <p:sldIdLst>
    <p:sldId id="568" r:id="rId9"/>
    <p:sldId id="261" r:id="rId10"/>
    <p:sldId id="572" r:id="rId11"/>
    <p:sldId id="263" r:id="rId12"/>
    <p:sldId id="264" r:id="rId13"/>
    <p:sldId id="566" r:id="rId14"/>
    <p:sldId id="269" r:id="rId15"/>
    <p:sldId id="271" r:id="rId16"/>
    <p:sldId id="273" r:id="rId17"/>
    <p:sldId id="575" r:id="rId18"/>
    <p:sldId id="275" r:id="rId19"/>
    <p:sldId id="583" r:id="rId20"/>
    <p:sldId id="577" r:id="rId21"/>
    <p:sldId id="581" r:id="rId22"/>
    <p:sldId id="582" r:id="rId23"/>
    <p:sldId id="584" r:id="rId24"/>
    <p:sldId id="578" r:id="rId25"/>
    <p:sldId id="282" r:id="rId26"/>
    <p:sldId id="565" r:id="rId27"/>
    <p:sldId id="585" r:id="rId28"/>
    <p:sldId id="596" r:id="rId29"/>
    <p:sldId id="597" r:id="rId30"/>
    <p:sldId id="598" r:id="rId31"/>
    <p:sldId id="589" r:id="rId32"/>
    <p:sldId id="590" r:id="rId33"/>
    <p:sldId id="588" r:id="rId34"/>
    <p:sldId id="592" r:id="rId35"/>
    <p:sldId id="591" r:id="rId36"/>
    <p:sldId id="594" r:id="rId37"/>
    <p:sldId id="595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4F2911-97D6-4147-BEF6-DA16F63F7118}">
          <p14:sldIdLst>
            <p14:sldId id="568"/>
          </p14:sldIdLst>
        </p14:section>
        <p14:section name="Context" id="{46936EE2-DC2B-0D4D-83B7-9333B6139B1E}">
          <p14:sldIdLst>
            <p14:sldId id="261"/>
            <p14:sldId id="572"/>
            <p14:sldId id="263"/>
            <p14:sldId id="264"/>
            <p14:sldId id="566"/>
          </p14:sldIdLst>
        </p14:section>
        <p14:section name="Methods" id="{47808342-6E19-D44C-8583-4266F8685C14}">
          <p14:sldIdLst>
            <p14:sldId id="269"/>
            <p14:sldId id="271"/>
            <p14:sldId id="273"/>
            <p14:sldId id="575"/>
            <p14:sldId id="275"/>
            <p14:sldId id="583"/>
          </p14:sldIdLst>
        </p14:section>
        <p14:section name="Results" id="{239F65C5-F701-9D49-8861-5752184AEEFF}">
          <p14:sldIdLst>
            <p14:sldId id="577"/>
            <p14:sldId id="581"/>
            <p14:sldId id="582"/>
            <p14:sldId id="584"/>
            <p14:sldId id="578"/>
          </p14:sldIdLst>
        </p14:section>
        <p14:section name="Perspectives" id="{1CFBEDBC-B377-B344-BFE9-0751AEC329D3}">
          <p14:sldIdLst>
            <p14:sldId id="282"/>
          </p14:sldIdLst>
        </p14:section>
        <p14:section name="Conclusive slides" id="{DA7022A2-1738-D64D-9707-0644E6A29FD5}">
          <p14:sldIdLst>
            <p14:sldId id="565"/>
            <p14:sldId id="585"/>
            <p14:sldId id="596"/>
            <p14:sldId id="597"/>
            <p14:sldId id="598"/>
            <p14:sldId id="589"/>
            <p14:sldId id="590"/>
            <p14:sldId id="588"/>
            <p14:sldId id="592"/>
            <p14:sldId id="591"/>
            <p14:sldId id="594"/>
            <p14:sldId id="5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ACD"/>
    <a:srgbClr val="BEB677"/>
    <a:srgbClr val="FFF49E"/>
    <a:srgbClr val="E97132"/>
    <a:srgbClr val="485B6A"/>
    <a:srgbClr val="4EA72E"/>
    <a:srgbClr val="3366FF"/>
    <a:srgbClr val="EEEAE5"/>
    <a:srgbClr val="EBE9E1"/>
    <a:srgbClr val="F6F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90" autoAdjust="0"/>
    <p:restoredTop sz="87176" autoAdjust="0"/>
  </p:normalViewPr>
  <p:slideViewPr>
    <p:cSldViewPr snapToGrid="0">
      <p:cViewPr varScale="1">
        <p:scale>
          <a:sx n="123" d="100"/>
          <a:sy n="123" d="100"/>
        </p:scale>
        <p:origin x="133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6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17996-C99B-492D-9381-A5EFDC605B2B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67384-B279-4DD1-B47B-F1229B51C8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0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25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410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2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576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13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609BE-D681-1DF8-D9C3-8807FF824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08BDF-287F-9FB3-E24B-C4354FAE0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9F594C-E6A9-C34A-3132-26E0D6B2F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BD5F1-FECE-218D-2EEF-E628CE542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44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68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665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305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51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20">
            <a:extLst>
              <a:ext uri="{FF2B5EF4-FFF2-40B4-BE49-F238E27FC236}">
                <a16:creationId xmlns:a16="http://schemas.microsoft.com/office/drawing/2014/main" id="{F44AF2A3-8D14-298C-0EEF-C56C8E0F01C1}"/>
              </a:ext>
            </a:extLst>
          </p:cNvPr>
          <p:cNvSpPr/>
          <p:nvPr userDrawn="1"/>
        </p:nvSpPr>
        <p:spPr>
          <a:xfrm>
            <a:off x="-511175" y="2392708"/>
            <a:ext cx="9664700" cy="366365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39851-5C4F-0793-25B6-343D6F0558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402544"/>
            <a:ext cx="9153525" cy="948083"/>
          </a:xfrm>
          <a:prstGeom prst="rect">
            <a:avLst/>
          </a:prstGeom>
        </p:spPr>
        <p:txBody>
          <a:bodyPr anchor="ctr"/>
          <a:lstStyle>
            <a:lvl1pPr algn="l">
              <a:defRPr lang="en-US" sz="4000" dirty="0" smtClean="0">
                <a:solidFill>
                  <a:srgbClr val="485C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0"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fr-FR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97B3CF6-0C92-C68D-D895-52F9D98EC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602513"/>
            <a:ext cx="9153525" cy="453851"/>
          </a:xfrm>
          <a:prstGeom prst="rect">
            <a:avLst/>
          </a:prstGeom>
        </p:spPr>
        <p:txBody>
          <a:bodyPr anchor="ctr"/>
          <a:lstStyle>
            <a:lvl1pPr algn="l">
              <a:defRPr lang="fr-FR" sz="1600" dirty="0">
                <a:solidFill>
                  <a:srgbClr val="E058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03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2A0D41E-0EEA-0A1C-8FC8-56EDD01F3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40"/>
          <a:stretch/>
        </p:blipFill>
        <p:spPr>
          <a:xfrm>
            <a:off x="-15513" y="0"/>
            <a:ext cx="12207513" cy="6858000"/>
          </a:xfrm>
          <a:prstGeom prst="rect">
            <a:avLst/>
          </a:prstGeom>
          <a:solidFill>
            <a:srgbClr val="00A3B0"/>
          </a:solidFill>
        </p:spPr>
      </p:pic>
      <p:pic>
        <p:nvPicPr>
          <p:cNvPr id="5" name="Image 16">
            <a:extLst>
              <a:ext uri="{FF2B5EF4-FFF2-40B4-BE49-F238E27FC236}">
                <a16:creationId xmlns:a16="http://schemas.microsoft.com/office/drawing/2014/main" id="{1623C76D-DBC5-40EC-8C2C-206309C1F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b="43822"/>
          <a:stretch/>
        </p:blipFill>
        <p:spPr>
          <a:xfrm>
            <a:off x="-15512" y="1308847"/>
            <a:ext cx="12207512" cy="5549151"/>
          </a:xfrm>
          <a:prstGeom prst="rect">
            <a:avLst/>
          </a:prstGeom>
        </p:spPr>
      </p:pic>
      <p:sp>
        <p:nvSpPr>
          <p:cNvPr id="6" name="Rectangle : coins arrondis 20">
            <a:extLst>
              <a:ext uri="{FF2B5EF4-FFF2-40B4-BE49-F238E27FC236}">
                <a16:creationId xmlns:a16="http://schemas.microsoft.com/office/drawing/2014/main" id="{0EEB355C-E694-4BAA-94DE-FC422D8F863A}"/>
              </a:ext>
            </a:extLst>
          </p:cNvPr>
          <p:cNvSpPr/>
          <p:nvPr userDrawn="1"/>
        </p:nvSpPr>
        <p:spPr>
          <a:xfrm>
            <a:off x="-511175" y="2392708"/>
            <a:ext cx="9664700" cy="366365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F556F41-E8A0-486B-8CC6-E806302350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402544"/>
            <a:ext cx="9153525" cy="948083"/>
          </a:xfrm>
          <a:prstGeom prst="rect">
            <a:avLst/>
          </a:prstGeom>
        </p:spPr>
        <p:txBody>
          <a:bodyPr anchor="ctr"/>
          <a:lstStyle>
            <a:lvl1pPr algn="l">
              <a:defRPr lang="en-US" sz="4000" dirty="0" smtClean="0">
                <a:solidFill>
                  <a:srgbClr val="485C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0"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fr-FR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B167C7F-3947-4D82-9A20-9EEF974D66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602513"/>
            <a:ext cx="9153525" cy="453851"/>
          </a:xfrm>
          <a:prstGeom prst="rect">
            <a:avLst/>
          </a:prstGeom>
        </p:spPr>
        <p:txBody>
          <a:bodyPr anchor="ctr"/>
          <a:lstStyle>
            <a:lvl1pPr algn="l">
              <a:defRPr lang="fr-FR" sz="1600" dirty="0">
                <a:solidFill>
                  <a:srgbClr val="E058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  <a:endParaRPr lang="fr-FR" dirty="0"/>
          </a:p>
        </p:txBody>
      </p:sp>
      <p:pic>
        <p:nvPicPr>
          <p:cNvPr id="9" name="Picture 2" descr="Contact | Arts et métiers">
            <a:extLst>
              <a:ext uri="{FF2B5EF4-FFF2-40B4-BE49-F238E27FC236}">
                <a16:creationId xmlns:a16="http://schemas.microsoft.com/office/drawing/2014/main" id="{C6D1F6E2-B5AA-4562-A441-A3E9A67AB6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55" y="352805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6604FD-C1EC-42D2-BFC2-F3423C49BC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36" y="746240"/>
            <a:ext cx="1841190" cy="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DCA88-6224-B167-CDE0-E7F235B3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0152FD-27E6-4C53-A7D6-CFDAB3E4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2897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D5CEF8-18DA-446B-8C4B-FA76010B55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17693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B20B968-A7BB-D93E-1DF2-5AD48BAD8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96A094B-3C60-FEBD-A57D-B03A96558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BC691-835E-99EA-5DEB-D1A2F5F1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CDD2DF-4A5A-4747-BFDC-7C2086F8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73695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799B36A-9681-424D-AB48-8CBCA2AB2F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68491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F1ECE3-A1C1-CC44-6217-476FF00A8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4C9CBE-2D5D-7E9B-4667-E94A7FFDA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4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04B1-5C69-C928-8C7C-2FD3FE68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AACF35-9CEE-4C9F-A647-E3D96515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2894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97102A5-6B51-4BB1-B6C8-76BB4CF8C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1769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B9D3B4-1AA6-4B90-81CB-4D95F38739C7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D6F655-B954-1235-2108-46ACB0921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AC45C-A7F4-9907-B589-42A4731F1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3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9458-DA99-5FFA-988F-17084660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9828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04B1-5C69-C928-8C7C-2FD3FE68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6CD61B7-3B43-E5E0-A6EA-0EDB8B95E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34624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EBE67-D506-4AC0-8B07-12B7575E2876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A05D4A0-9842-95D5-21B9-1EE941BC0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20CC0CE-C9AA-2F0E-F0AF-41CD3A971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9458-DA99-5FFA-988F-17084660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9828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04B1-5C69-C928-8C7C-2FD3FE68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6CD61B7-3B43-E5E0-A6EA-0EDB8B95E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34624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EBE67-D506-4AC0-8B07-12B7575E2876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45B28E5-E4C3-A8C8-4EAA-0845CDBF4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F31E1E3-0106-7071-12E5-FAED269A5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9458-DA99-5FFA-988F-17084660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9828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04B1-5C69-C928-8C7C-2FD3FE68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6CD61B7-3B43-E5E0-A6EA-0EDB8B95E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34624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EBE67-D506-4AC0-8B07-12B7575E2876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45B28E5-E4C3-A8C8-4EAA-0845CDBF4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F31E1E3-0106-7071-12E5-FAED269A5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9458-DA99-5FFA-988F-17084660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178961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04B1-5C69-C928-8C7C-2FD3FE68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6CD61B7-3B43-E5E0-A6EA-0EDB8B95E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273757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707643-3740-F8F7-692A-45054F1E9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52D7BB6-1AD9-00F6-235A-C124B36F4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6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openxmlformats.org/officeDocument/2006/relationships/theme" Target="../theme/theme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0.jpg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1.JP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6">
            <a:extLst>
              <a:ext uri="{FF2B5EF4-FFF2-40B4-BE49-F238E27FC236}">
                <a16:creationId xmlns:a16="http://schemas.microsoft.com/office/drawing/2014/main" id="{D88187E8-E0E2-1E52-23A9-3284E41A46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 b="43822"/>
          <a:stretch>
            <a:fillRect/>
          </a:stretch>
        </p:blipFill>
        <p:spPr>
          <a:xfrm>
            <a:off x="-15512" y="-10074"/>
            <a:ext cx="12207512" cy="68680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DF261B-14B6-5B63-0E15-BBFFA5D62699}"/>
              </a:ext>
            </a:extLst>
          </p:cNvPr>
          <p:cNvSpPr/>
          <p:nvPr userDrawn="1"/>
        </p:nvSpPr>
        <p:spPr>
          <a:xfrm>
            <a:off x="-15512" y="0"/>
            <a:ext cx="12207512" cy="673927"/>
          </a:xfrm>
          <a:prstGeom prst="rect">
            <a:avLst/>
          </a:prstGeom>
          <a:gradFill>
            <a:gsLst>
              <a:gs pos="100000">
                <a:schemeClr val="bg1">
                  <a:alpha val="50000"/>
                  <a:lumMod val="10000"/>
                  <a:lumOff val="90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81B05B-62D6-CE99-2390-BFDECDD23A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6" y="61927"/>
            <a:ext cx="679680" cy="576000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40341190-1085-E29F-E9EF-F46F24DE78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86" y="25927"/>
            <a:ext cx="1694009" cy="648000"/>
          </a:xfrm>
          <a:prstGeom prst="rect">
            <a:avLst/>
          </a:prstGeom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C51FEC76-4188-C09D-BCF4-8A23C4FCCAC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94" y="43927"/>
            <a:ext cx="1748572" cy="612000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79A77CB3-53F2-56D3-B068-99614570EF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16" y="-10073"/>
            <a:ext cx="2406384" cy="720000"/>
          </a:xfrm>
          <a:prstGeom prst="rect">
            <a:avLst/>
          </a:prstGeom>
        </p:spPr>
      </p:pic>
      <p:pic>
        <p:nvPicPr>
          <p:cNvPr id="17" name="Image 7">
            <a:extLst>
              <a:ext uri="{FF2B5EF4-FFF2-40B4-BE49-F238E27FC236}">
                <a16:creationId xmlns:a16="http://schemas.microsoft.com/office/drawing/2014/main" id="{563319A1-6D65-6776-4A22-9F546096891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26" y="133927"/>
            <a:ext cx="257744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0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144153E-FE83-40A3-AEAA-F2A39351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672" r="932"/>
          <a:stretch/>
        </p:blipFill>
        <p:spPr>
          <a:xfrm>
            <a:off x="1" y="-2652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B089BB-81C3-A67D-C855-A55D263157E5}"/>
              </a:ext>
            </a:extLst>
          </p:cNvPr>
          <p:cNvSpPr/>
          <p:nvPr userDrawn="1"/>
        </p:nvSpPr>
        <p:spPr>
          <a:xfrm>
            <a:off x="0" y="62649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F9C3B-09D8-680E-C737-07C3D7916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11E2B-4447-B5B5-2E58-917E313E2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1E22E-EECE-BAE7-4752-E9ACD585A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27C838-ABB0-422B-80BC-D28668FDB6D3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82E900A-6296-461E-BB94-3B4D8F0B99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" y="6384079"/>
            <a:ext cx="438150" cy="443841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DD32E74F-5A80-4F42-B2B4-47F3309D3086}"/>
              </a:ext>
            </a:extLst>
          </p:cNvPr>
          <p:cNvSpPr>
            <a:spLocks noChangeAspect="1"/>
          </p:cNvSpPr>
          <p:nvPr userDrawn="1"/>
        </p:nvSpPr>
        <p:spPr>
          <a:xfrm>
            <a:off x="113106" y="256856"/>
            <a:ext cx="900000" cy="900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BD748-26B4-1F7B-D14E-ED6649B5448C}"/>
              </a:ext>
            </a:extLst>
          </p:cNvPr>
          <p:cNvGrpSpPr/>
          <p:nvPr userDrawn="1"/>
        </p:nvGrpSpPr>
        <p:grpSpPr>
          <a:xfrm>
            <a:off x="1354661" y="468000"/>
            <a:ext cx="8128823" cy="702596"/>
            <a:chOff x="1354661" y="526148"/>
            <a:chExt cx="8128823" cy="702596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AB3ABEF9-9616-9977-0A77-FE41C4F8716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096007" y="832744"/>
              <a:ext cx="2456471" cy="360000"/>
            </a:xfrm>
            <a:prstGeom prst="chevron">
              <a:avLst/>
            </a:prstGeom>
            <a:solidFill>
              <a:srgbClr val="00A3B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Results</a:t>
              </a: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E8039135-39E0-531F-15BD-62183094CC3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615691" y="832744"/>
              <a:ext cx="2456471" cy="360000"/>
            </a:xfrm>
            <a:prstGeom prst="chevron">
              <a:avLst/>
            </a:prstGeom>
            <a:solidFill>
              <a:srgbClr val="00A3B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Perspectives</a:t>
              </a:r>
            </a:p>
          </p:txBody>
        </p:sp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F68C61C4-7795-A34B-90E9-DEDA4E0070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354662" y="796744"/>
              <a:ext cx="2678132" cy="432000"/>
            </a:xfrm>
            <a:prstGeom prst="homePlate">
              <a:avLst/>
            </a:prstGeom>
            <a:solidFill>
              <a:srgbClr val="00A3B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Methods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6FBA8C3A-27F1-4FD9-B002-9BAA165DF426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354661" y="526148"/>
              <a:ext cx="8128823" cy="26411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indent="0" algn="l">
                <a:lnSpc>
                  <a:spcPct val="110000"/>
                </a:lnSpc>
                <a:spcBef>
                  <a:spcPts val="20"/>
                </a:spcBef>
                <a:buClr>
                  <a:srgbClr val="0FA5B0"/>
                </a:buClr>
                <a:buSzPct val="100000"/>
                <a:buNone/>
                <a:defRPr/>
              </a:pPr>
              <a:r>
                <a:rPr lang="en-US" sz="1050" b="1" kern="1400" cap="all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Poromechanics</a:t>
              </a:r>
              <a:r>
                <a:rPr lang="en-US" sz="1050" b="1" kern="1400" cap="all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to Investigate the Impact of Mechanical Loading on Human Skin Micro-Circulation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" descr="Contact | Arts et métiers">
            <a:extLst>
              <a:ext uri="{FF2B5EF4-FFF2-40B4-BE49-F238E27FC236}">
                <a16:creationId xmlns:a16="http://schemas.microsoft.com/office/drawing/2014/main" id="{59A1A314-C3D1-4729-9A38-345193CBFA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36" y="352805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1A3E11F-EC68-4794-9146-E06798B759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17" y="746240"/>
            <a:ext cx="1841190" cy="3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B874D1-C732-DF83-85BB-3A61F1E3F6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60784" y="6384079"/>
            <a:ext cx="487486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8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5333E839-85DE-4BF6-ACB3-379AB6381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79" r="940"/>
          <a:stretch/>
        </p:blipFill>
        <p:spPr>
          <a:xfrm>
            <a:off x="1" y="5814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D585F3-04CB-4813-9346-1DD85889715D}"/>
              </a:ext>
            </a:extLst>
          </p:cNvPr>
          <p:cNvSpPr/>
          <p:nvPr userDrawn="1"/>
        </p:nvSpPr>
        <p:spPr>
          <a:xfrm>
            <a:off x="0" y="62649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F60CF21-4C43-40C1-8246-0D12A1257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0" name="Arrow: Chevron 10">
            <a:extLst>
              <a:ext uri="{FF2B5EF4-FFF2-40B4-BE49-F238E27FC236}">
                <a16:creationId xmlns:a16="http://schemas.microsoft.com/office/drawing/2014/main" id="{050BA60E-959B-426E-81D8-FF8C93725A2C}"/>
              </a:ext>
            </a:extLst>
          </p:cNvPr>
          <p:cNvSpPr>
            <a:spLocks noChangeAspect="1"/>
          </p:cNvSpPr>
          <p:nvPr userDrawn="1"/>
        </p:nvSpPr>
        <p:spPr>
          <a:xfrm>
            <a:off x="3667926" y="738000"/>
            <a:ext cx="2947765" cy="432000"/>
          </a:xfrm>
          <a:prstGeom prst="chevron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Results</a:t>
            </a:r>
          </a:p>
        </p:txBody>
      </p:sp>
      <p:sp>
        <p:nvSpPr>
          <p:cNvPr id="21" name="Arrow: Chevron 11">
            <a:extLst>
              <a:ext uri="{FF2B5EF4-FFF2-40B4-BE49-F238E27FC236}">
                <a16:creationId xmlns:a16="http://schemas.microsoft.com/office/drawing/2014/main" id="{4A7A5BD7-58C8-4416-AFB3-EB0D471DA4B4}"/>
              </a:ext>
            </a:extLst>
          </p:cNvPr>
          <p:cNvSpPr>
            <a:spLocks noChangeAspect="1"/>
          </p:cNvSpPr>
          <p:nvPr userDrawn="1"/>
        </p:nvSpPr>
        <p:spPr>
          <a:xfrm>
            <a:off x="6615691" y="774000"/>
            <a:ext cx="2456471" cy="360000"/>
          </a:xfrm>
          <a:prstGeom prst="chevron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</p:txBody>
      </p:sp>
      <p:sp>
        <p:nvSpPr>
          <p:cNvPr id="22" name="Arrow: Pentagon 12">
            <a:extLst>
              <a:ext uri="{FF2B5EF4-FFF2-40B4-BE49-F238E27FC236}">
                <a16:creationId xmlns:a16="http://schemas.microsoft.com/office/drawing/2014/main" id="{B33C9EA6-BD97-4170-B059-0844845D9676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774000"/>
            <a:ext cx="2231776" cy="360000"/>
          </a:xfrm>
          <a:prstGeom prst="homePlate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707909-EB87-4040-AA92-2E755BFF2D93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79EF119-0204-4831-9DA5-12CC7D393C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" y="6384079"/>
            <a:ext cx="438150" cy="443841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B4FA4142-D582-4F83-BF18-CD32A618C65B}"/>
              </a:ext>
            </a:extLst>
          </p:cNvPr>
          <p:cNvSpPr>
            <a:spLocks noChangeAspect="1"/>
          </p:cNvSpPr>
          <p:nvPr userDrawn="1"/>
        </p:nvSpPr>
        <p:spPr>
          <a:xfrm>
            <a:off x="113106" y="256856"/>
            <a:ext cx="900000" cy="900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2" descr="Contact | Arts et métiers">
            <a:extLst>
              <a:ext uri="{FF2B5EF4-FFF2-40B4-BE49-F238E27FC236}">
                <a16:creationId xmlns:a16="http://schemas.microsoft.com/office/drawing/2014/main" id="{96DE5CF3-E305-42AC-AE07-4D0F5F947F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36" y="352805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392B4D0-9E14-46C9-BE0E-3240CC47AD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17" y="746240"/>
            <a:ext cx="1841190" cy="30960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A3F474A-2CA5-DECC-ED0D-1AB4F07033C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354661" y="468000"/>
            <a:ext cx="8128823" cy="26411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r>
              <a:rPr lang="en-US" sz="105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Poromechanics</a:t>
            </a:r>
            <a:r>
              <a:rPr lang="en-US" sz="105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Investigate the Impact of Mechanical Loading on Human Skin Micro-Circulation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6D5B524-065E-7B73-B0C5-C2D063DA2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A502D9-1AD4-76FA-52D1-EE18D385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1FCB5-6724-FF24-5D2C-FA7B6245197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60784" y="6384079"/>
            <a:ext cx="487486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0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A15066FF-EB55-4CC0-88AB-33C51FB92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326" r="936"/>
          <a:stretch/>
        </p:blipFill>
        <p:spPr>
          <a:xfrm>
            <a:off x="1" y="-2652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EFC61E-E111-41FE-B6C3-13A04D1E086B}"/>
              </a:ext>
            </a:extLst>
          </p:cNvPr>
          <p:cNvSpPr/>
          <p:nvPr userDrawn="1"/>
        </p:nvSpPr>
        <p:spPr>
          <a:xfrm>
            <a:off x="0" y="6246000"/>
            <a:ext cx="12192000" cy="612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BA372D9-1796-4751-90E8-09BE754B9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0" name="Arrow: Chevron 10">
            <a:extLst>
              <a:ext uri="{FF2B5EF4-FFF2-40B4-BE49-F238E27FC236}">
                <a16:creationId xmlns:a16="http://schemas.microsoft.com/office/drawing/2014/main" id="{43223EB4-3B5B-441B-BAF3-7E4947850970}"/>
              </a:ext>
            </a:extLst>
          </p:cNvPr>
          <p:cNvSpPr>
            <a:spLocks noChangeAspect="1"/>
          </p:cNvSpPr>
          <p:nvPr userDrawn="1"/>
        </p:nvSpPr>
        <p:spPr>
          <a:xfrm>
            <a:off x="3629289" y="774000"/>
            <a:ext cx="2456471" cy="360000"/>
          </a:xfrm>
          <a:prstGeom prst="chevron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Results</a:t>
            </a:r>
          </a:p>
        </p:txBody>
      </p:sp>
      <p:sp>
        <p:nvSpPr>
          <p:cNvPr id="21" name="Arrow: Chevron 11">
            <a:extLst>
              <a:ext uri="{FF2B5EF4-FFF2-40B4-BE49-F238E27FC236}">
                <a16:creationId xmlns:a16="http://schemas.microsoft.com/office/drawing/2014/main" id="{C6C66E3C-C00D-4176-84BE-E36B1541D43B}"/>
              </a:ext>
            </a:extLst>
          </p:cNvPr>
          <p:cNvSpPr>
            <a:spLocks noChangeAspect="1"/>
          </p:cNvSpPr>
          <p:nvPr userDrawn="1"/>
        </p:nvSpPr>
        <p:spPr>
          <a:xfrm>
            <a:off x="6128611" y="738000"/>
            <a:ext cx="2947765" cy="432000"/>
          </a:xfrm>
          <a:prstGeom prst="chevron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</p:txBody>
      </p:sp>
      <p:sp>
        <p:nvSpPr>
          <p:cNvPr id="22" name="Arrow: Pentagon 12">
            <a:extLst>
              <a:ext uri="{FF2B5EF4-FFF2-40B4-BE49-F238E27FC236}">
                <a16:creationId xmlns:a16="http://schemas.microsoft.com/office/drawing/2014/main" id="{C513E515-7AD9-429A-9E13-DE375C2A476F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774000"/>
            <a:ext cx="2231776" cy="360000"/>
          </a:xfrm>
          <a:prstGeom prst="homePlate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C9AD0C-E3D0-449B-B459-A74AAB7F5311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pic>
        <p:nvPicPr>
          <p:cNvPr id="13" name="Picture 2" descr="Contact | Arts et métiers">
            <a:extLst>
              <a:ext uri="{FF2B5EF4-FFF2-40B4-BE49-F238E27FC236}">
                <a16:creationId xmlns:a16="http://schemas.microsoft.com/office/drawing/2014/main" id="{CD477390-1426-40F7-BFD3-EB538BBE5C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36" y="352805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99DB55-F703-425D-902B-5D19296F92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17" y="746240"/>
            <a:ext cx="1841190" cy="3096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2696C7F-F751-48F3-AB89-9C52D13F0BE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" y="6384079"/>
            <a:ext cx="438150" cy="443841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3C50F5E3-ED96-453D-A3D8-1C7FC47758EE}"/>
              </a:ext>
            </a:extLst>
          </p:cNvPr>
          <p:cNvSpPr>
            <a:spLocks noChangeAspect="1"/>
          </p:cNvSpPr>
          <p:nvPr userDrawn="1"/>
        </p:nvSpPr>
        <p:spPr>
          <a:xfrm>
            <a:off x="113106" y="256856"/>
            <a:ext cx="900000" cy="900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59259259-0CA6-E67B-73EF-1DE8BCA8F7A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354661" y="468000"/>
            <a:ext cx="8128823" cy="26411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r>
              <a:rPr lang="en-US" sz="105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Poromechanics</a:t>
            </a:r>
            <a:r>
              <a:rPr lang="en-US" sz="105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Investigate the Impact of Mechanical Loading on Human Skin Micro-Circulation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62FE5B-6754-822F-7986-E5AE41165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7F75B12-6846-0509-93EB-AF6EEF426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926DB-7BD4-8DD9-3CFB-FE451983DA0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60784" y="6384079"/>
            <a:ext cx="487486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B848742-EDC5-43C3-A6B7-9A27B3FB9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05" r="930"/>
          <a:stretch/>
        </p:blipFill>
        <p:spPr>
          <a:xfrm>
            <a:off x="1" y="5813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1015B46-4217-44F9-A492-6E15855EE656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D092AD8-9C09-46C3-B908-CF5A114C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Arrow: Pentagon 12">
            <a:extLst>
              <a:ext uri="{FF2B5EF4-FFF2-40B4-BE49-F238E27FC236}">
                <a16:creationId xmlns:a16="http://schemas.microsoft.com/office/drawing/2014/main" id="{8A83E9C3-A7F2-48F5-B375-848333302192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807346"/>
            <a:ext cx="2231776" cy="360000"/>
          </a:xfrm>
          <a:prstGeom prst="homePlate">
            <a:avLst>
              <a:gd name="adj" fmla="val 0"/>
            </a:avLst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Bibliograpgy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1DFE39-7C0B-481D-AB27-6885EB186361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BD83A1D-6BA4-4904-A51A-329EAF269B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" y="6384079"/>
            <a:ext cx="438150" cy="443841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0E4B394-970C-4223-80C8-E8CFE1DCDA93}"/>
              </a:ext>
            </a:extLst>
          </p:cNvPr>
          <p:cNvSpPr>
            <a:spLocks noChangeAspect="1"/>
          </p:cNvSpPr>
          <p:nvPr userDrawn="1"/>
        </p:nvSpPr>
        <p:spPr>
          <a:xfrm>
            <a:off x="113106" y="256856"/>
            <a:ext cx="900000" cy="900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Contact | Arts et métiers">
            <a:extLst>
              <a:ext uri="{FF2B5EF4-FFF2-40B4-BE49-F238E27FC236}">
                <a16:creationId xmlns:a16="http://schemas.microsoft.com/office/drawing/2014/main" id="{2331E8CB-6839-482F-8321-300DFF1565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36" y="352805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3A230C-1985-42AC-A20B-B60C189339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17" y="746240"/>
            <a:ext cx="1841190" cy="3096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80A997-B56C-8BAC-943E-CFD5AA04A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72852F-6D14-B530-9768-C0F88C179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3552C44-AEEF-103E-19D8-459DE87BD75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354661" y="468000"/>
            <a:ext cx="8128823" cy="26411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r>
              <a:rPr lang="en-US" sz="105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Poromechanics</a:t>
            </a:r>
            <a:r>
              <a:rPr lang="en-US" sz="105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Investigate the Impact of Mechanical Loading on Human Skin Micro-Circulation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D4B16-86F5-F6D8-9A1B-04F8BF7877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60784" y="6384079"/>
            <a:ext cx="487486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6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B848742-EDC5-43C3-A6B7-9A27B3FB9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05" r="930"/>
          <a:stretch/>
        </p:blipFill>
        <p:spPr>
          <a:xfrm>
            <a:off x="1" y="5813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1015B46-4217-44F9-A492-6E15855EE656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D092AD8-9C09-46C3-B908-CF5A114C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Arrow: Pentagon 12">
            <a:extLst>
              <a:ext uri="{FF2B5EF4-FFF2-40B4-BE49-F238E27FC236}">
                <a16:creationId xmlns:a16="http://schemas.microsoft.com/office/drawing/2014/main" id="{8A83E9C3-A7F2-48F5-B375-848333302192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807346"/>
            <a:ext cx="2231776" cy="360000"/>
          </a:xfrm>
          <a:prstGeom prst="homePlate">
            <a:avLst>
              <a:gd name="adj" fmla="val 0"/>
            </a:avLst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1DFE39-7C0B-481D-AB27-6885EB186361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BD83A1D-6BA4-4904-A51A-329EAF269B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" y="6384079"/>
            <a:ext cx="438150" cy="443841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0E4B394-970C-4223-80C8-E8CFE1DCDA93}"/>
              </a:ext>
            </a:extLst>
          </p:cNvPr>
          <p:cNvSpPr>
            <a:spLocks noChangeAspect="1"/>
          </p:cNvSpPr>
          <p:nvPr userDrawn="1"/>
        </p:nvSpPr>
        <p:spPr>
          <a:xfrm>
            <a:off x="113106" y="256856"/>
            <a:ext cx="900000" cy="900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Contact | Arts et métiers">
            <a:extLst>
              <a:ext uri="{FF2B5EF4-FFF2-40B4-BE49-F238E27FC236}">
                <a16:creationId xmlns:a16="http://schemas.microsoft.com/office/drawing/2014/main" id="{2331E8CB-6839-482F-8321-300DFF1565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36" y="352805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3A230C-1985-42AC-A20B-B60C189339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17" y="746240"/>
            <a:ext cx="1841190" cy="3096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80A997-B56C-8BAC-943E-CFD5AA04A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72852F-6D14-B530-9768-C0F88C179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3552C44-AEEF-103E-19D8-459DE87BD75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354661" y="468000"/>
            <a:ext cx="8128823" cy="26411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r>
              <a:rPr lang="en-US" sz="105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Poromechanics</a:t>
            </a:r>
            <a:r>
              <a:rPr lang="en-US" sz="105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Investigate the Impact of Mechanical Loading on Human Skin Micro-Circulation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4E974-4656-24D1-BAE3-4A6BD4178A0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60784" y="6384079"/>
            <a:ext cx="487486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5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B848742-EDC5-43C3-A6B7-9A27B3FB9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05" r="930"/>
          <a:stretch/>
        </p:blipFill>
        <p:spPr>
          <a:xfrm>
            <a:off x="1" y="5813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1015B46-4217-44F9-A492-6E15855EE656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D092AD8-9C09-46C3-B908-CF5A114C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Arrow: Pentagon 12">
            <a:extLst>
              <a:ext uri="{FF2B5EF4-FFF2-40B4-BE49-F238E27FC236}">
                <a16:creationId xmlns:a16="http://schemas.microsoft.com/office/drawing/2014/main" id="{8A83E9C3-A7F2-48F5-B375-848333302192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807346"/>
            <a:ext cx="2231776" cy="360000"/>
          </a:xfrm>
          <a:prstGeom prst="homePlate">
            <a:avLst>
              <a:gd name="adj" fmla="val 0"/>
            </a:avLst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1DFE39-7C0B-481D-AB27-6885EB186361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BD83A1D-6BA4-4904-A51A-329EAF269B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" y="6384079"/>
            <a:ext cx="438150" cy="443841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0E4B394-970C-4223-80C8-E8CFE1DCDA93}"/>
              </a:ext>
            </a:extLst>
          </p:cNvPr>
          <p:cNvSpPr>
            <a:spLocks noChangeAspect="1"/>
          </p:cNvSpPr>
          <p:nvPr userDrawn="1"/>
        </p:nvSpPr>
        <p:spPr>
          <a:xfrm>
            <a:off x="113106" y="256856"/>
            <a:ext cx="900000" cy="900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Contact | Arts et métiers">
            <a:extLst>
              <a:ext uri="{FF2B5EF4-FFF2-40B4-BE49-F238E27FC236}">
                <a16:creationId xmlns:a16="http://schemas.microsoft.com/office/drawing/2014/main" id="{2331E8CB-6839-482F-8321-300DFF1565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36" y="352805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3A230C-1985-42AC-A20B-B60C189339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17" y="746240"/>
            <a:ext cx="1841190" cy="3096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80A997-B56C-8BAC-943E-CFD5AA04A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F72852F-6D14-B530-9768-C0F88C179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3552C44-AEEF-103E-19D8-459DE87BD75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354661" y="468000"/>
            <a:ext cx="8128823" cy="26411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r>
              <a:rPr lang="en-US" sz="105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Poromechanics</a:t>
            </a:r>
            <a:r>
              <a:rPr lang="en-US" sz="105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Investigate the Impact of Mechanical Loading on Human Skin Micro-Circulation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C0E64-960F-367D-EF45-EF0C2EA67F6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60784" y="6384079"/>
            <a:ext cx="487486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9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B848742-EDC5-43C3-A6B7-9A27B3FB9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Image 16">
            <a:extLst>
              <a:ext uri="{FF2B5EF4-FFF2-40B4-BE49-F238E27FC236}">
                <a16:creationId xmlns:a16="http://schemas.microsoft.com/office/drawing/2014/main" id="{0A73A510-B876-4620-B1C8-96E16B8E81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48373"/>
          <a:stretch/>
        </p:blipFill>
        <p:spPr>
          <a:xfrm>
            <a:off x="-15512" y="1277486"/>
            <a:ext cx="12207512" cy="49985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6F19B2-0A4B-4251-A5F5-178964AEE6BC}"/>
              </a:ext>
            </a:extLst>
          </p:cNvPr>
          <p:cNvSpPr/>
          <p:nvPr userDrawn="1"/>
        </p:nvSpPr>
        <p:spPr>
          <a:xfrm>
            <a:off x="9032776" y="1277486"/>
            <a:ext cx="3159223" cy="4968514"/>
          </a:xfrm>
          <a:prstGeom prst="rect">
            <a:avLst/>
          </a:prstGeom>
          <a:solidFill>
            <a:srgbClr val="EBE9E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015B46-4217-44F9-A492-6E15855EE656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D092AD8-9C09-46C3-B908-CF5A114C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AutoShape 4" descr="Image sélectionnée présentée en mode Lightbox.">
            <a:extLst>
              <a:ext uri="{FF2B5EF4-FFF2-40B4-BE49-F238E27FC236}">
                <a16:creationId xmlns:a16="http://schemas.microsoft.com/office/drawing/2014/main" id="{67A48F29-9486-48F3-959E-3CB70F5E08F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596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" name="Picture 4" descr="A black and white logo with two heads&#10;&#10;AI-generated content may be incorrect.">
            <a:extLst>
              <a:ext uri="{FF2B5EF4-FFF2-40B4-BE49-F238E27FC236}">
                <a16:creationId xmlns:a16="http://schemas.microsoft.com/office/drawing/2014/main" id="{91BE7A47-8FDA-4553-BC30-B7F6066D46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26" b="66895" l="27637" r="71191">
                        <a14:foregroundMark x1="46289" y1="34082" x2="46289" y2="34082"/>
                        <a14:foregroundMark x1="37305" y1="41016" x2="37305" y2="41016"/>
                        <a14:foregroundMark x1="47656" y1="55762" x2="47656" y2="55762"/>
                        <a14:foregroundMark x1="49121" y1="58594" x2="49121" y2="58594"/>
                        <a14:foregroundMark x1="36523" y1="63379" x2="36523" y2="63379"/>
                        <a14:foregroundMark x1="30762" y1="35742" x2="30762" y2="35742"/>
                        <a14:foregroundMark x1="27734" y1="43555" x2="27734" y2="43555"/>
                        <a14:foregroundMark x1="67480" y1="32910" x2="67480" y2="32910"/>
                        <a14:foregroundMark x1="50391" y1="24121" x2="50391" y2="24121"/>
                        <a14:foregroundMark x1="56738" y1="66895" x2="56738" y2="66895"/>
                        <a14:foregroundMark x1="71191" y1="51465" x2="71191" y2="51465"/>
                        <a14:foregroundMark x1="52539" y1="50586" x2="52539" y2="50586"/>
                        <a14:backgroundMark x1="49902" y1="57910" x2="49902" y2="5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23519" r="27020" b="30371"/>
          <a:stretch>
            <a:fillRect/>
          </a:stretch>
        </p:blipFill>
        <p:spPr>
          <a:xfrm>
            <a:off x="9052229" y="3711837"/>
            <a:ext cx="1089068" cy="1080000"/>
          </a:xfrm>
          <a:prstGeom prst="rect">
            <a:avLst/>
          </a:prstGeom>
        </p:spPr>
      </p:pic>
      <p:pic>
        <p:nvPicPr>
          <p:cNvPr id="53" name="Picture 12" descr="A computer with a wrench and a computer&#10;&#10;AI-generated content may be incorrect.">
            <a:extLst>
              <a:ext uri="{FF2B5EF4-FFF2-40B4-BE49-F238E27FC236}">
                <a16:creationId xmlns:a16="http://schemas.microsoft.com/office/drawing/2014/main" id="{00FBFFD6-8352-4F6B-A980-AA34DFDEB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727" b="70508" l="24219" r="74512">
                        <a14:foregroundMark x1="37695" y1="45801" x2="37695" y2="45801"/>
                        <a14:foregroundMark x1="43359" y1="44238" x2="43359" y2="44238"/>
                        <a14:foregroundMark x1="46289" y1="44727" x2="46289" y2="44727"/>
                        <a14:foregroundMark x1="55664" y1="52148" x2="55664" y2="52148"/>
                        <a14:foregroundMark x1="54199" y1="54688" x2="54199" y2="54688"/>
                        <a14:foregroundMark x1="61523" y1="55176" x2="61523" y2="55176"/>
                        <a14:foregroundMark x1="68555" y1="63379" x2="68555" y2="63379"/>
                        <a14:foregroundMark x1="32520" y1="64355" x2="32520" y2="64355"/>
                        <a14:foregroundMark x1="38574" y1="68555" x2="38574" y2="68555"/>
                        <a14:foregroundMark x1="46875" y1="70703" x2="46875" y2="70703"/>
                        <a14:foregroundMark x1="46973" y1="19824" x2="46973" y2="19824"/>
                        <a14:foregroundMark x1="74512" y1="37695" x2="74512" y2="37695"/>
                        <a14:foregroundMark x1="24219" y1="42871" x2="24219" y2="42871"/>
                        <a14:backgroundMark x1="54492" y1="55371" x2="54492" y2="55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18313" r="22910" b="28254"/>
          <a:stretch>
            <a:fillRect/>
          </a:stretch>
        </p:blipFill>
        <p:spPr>
          <a:xfrm>
            <a:off x="9049214" y="4916961"/>
            <a:ext cx="1095098" cy="1080000"/>
          </a:xfrm>
          <a:prstGeom prst="rect">
            <a:avLst/>
          </a:prstGeom>
        </p:spPr>
      </p:pic>
      <p:pic>
        <p:nvPicPr>
          <p:cNvPr id="56" name="Picture 20" descr="A black and white circle with a group of people looking at a graph&#10;&#10;AI-generated content may be incorrect.">
            <a:extLst>
              <a:ext uri="{FF2B5EF4-FFF2-40B4-BE49-F238E27FC236}">
                <a16:creationId xmlns:a16="http://schemas.microsoft.com/office/drawing/2014/main" id="{AC6D2329-2A5F-40B1-8D11-5EC3FCC89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13" y1="42578" x2="45313" y2="42578"/>
                        <a14:foregroundMark x1="47363" y1="42578" x2="47363" y2="42578"/>
                        <a14:foregroundMark x1="51563" y1="41602" x2="51563" y2="41602"/>
                        <a14:foregroundMark x1="53711" y1="44043" x2="53711" y2="44043"/>
                        <a14:foregroundMark x1="49707" y1="54688" x2="49707" y2="54688"/>
                        <a14:foregroundMark x1="47949" y1="55273" x2="47949" y2="55273"/>
                        <a14:foregroundMark x1="45508" y1="58105" x2="45508" y2="58105"/>
                        <a14:foregroundMark x1="50391" y1="56543" x2="50391" y2="56543"/>
                        <a14:foregroundMark x1="52734" y1="55273" x2="52734" y2="55273"/>
                        <a14:foregroundMark x1="51074" y1="61035" x2="51074" y2="61035"/>
                        <a14:backgroundMark x1="55957" y1="42871" x2="55957" y2="42871"/>
                        <a14:backgroundMark x1="53516" y1="57910" x2="53516" y2="57910"/>
                        <a14:backgroundMark x1="50781" y1="58789" x2="50781" y2="58789"/>
                        <a14:backgroundMark x1="47852" y1="58301" x2="47852" y2="58301"/>
                        <a14:backgroundMark x1="44922" y1="59277" x2="44922" y2="59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34" t="22769" r="25358" b="31385"/>
          <a:stretch>
            <a:fillRect/>
          </a:stretch>
        </p:blipFill>
        <p:spPr>
          <a:xfrm>
            <a:off x="9027770" y="2506712"/>
            <a:ext cx="1137987" cy="1080000"/>
          </a:xfrm>
          <a:prstGeom prst="rect">
            <a:avLst/>
          </a:prstGeom>
        </p:spPr>
      </p:pic>
      <p:pic>
        <p:nvPicPr>
          <p:cNvPr id="57" name="Picture 22" descr="A black and white circle with a coin and a graph and arrow&#10;&#10;AI-generated content may be incorrect.">
            <a:extLst>
              <a:ext uri="{FF2B5EF4-FFF2-40B4-BE49-F238E27FC236}">
                <a16:creationId xmlns:a16="http://schemas.microsoft.com/office/drawing/2014/main" id="{F69DF8CD-26F2-4B38-A74B-840B26536B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410" b="71094" l="24316" r="75000">
                        <a14:foregroundMark x1="47266" y1="45410" x2="47266" y2="45410"/>
                        <a14:foregroundMark x1="49609" y1="54590" x2="49609" y2="54590"/>
                        <a14:foregroundMark x1="36523" y1="67969" x2="36523" y2="67969"/>
                        <a14:foregroundMark x1="48926" y1="71094" x2="48926" y2="71094"/>
                        <a14:foregroundMark x1="72363" y1="31836" x2="72363" y2="31836"/>
                        <a14:foregroundMark x1="75000" y1="38184" x2="75000" y2="38184"/>
                        <a14:foregroundMark x1="28906" y1="29980" x2="28906" y2="29980"/>
                        <a14:foregroundMark x1="24414" y1="41113" x2="24414" y2="41113"/>
                        <a14:foregroundMark x1="42188" y1="20410" x2="42188" y2="2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8312" r="22407" b="26591"/>
          <a:stretch>
            <a:fillRect/>
          </a:stretch>
        </p:blipFill>
        <p:spPr>
          <a:xfrm>
            <a:off x="9054085" y="1301587"/>
            <a:ext cx="1085357" cy="1080000"/>
          </a:xfrm>
          <a:prstGeom prst="rect">
            <a:avLst/>
          </a:prstGeom>
        </p:spPr>
      </p:pic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1935CA55-18F7-4B46-B79D-EA00D768C3A5}"/>
              </a:ext>
            </a:extLst>
          </p:cNvPr>
          <p:cNvSpPr txBox="1">
            <a:spLocks/>
          </p:cNvSpPr>
          <p:nvPr userDrawn="1"/>
        </p:nvSpPr>
        <p:spPr>
          <a:xfrm>
            <a:off x="10135467" y="1719740"/>
            <a:ext cx="1742710" cy="24369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600" kern="1200" dirty="0">
                <a:solidFill>
                  <a:srgbClr val="E058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0" dirty="0">
                <a:solidFill>
                  <a:schemeClr val="tx1"/>
                </a:solidFill>
              </a:rPr>
              <a:t>AFR-FNR </a:t>
            </a:r>
            <a:r>
              <a: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17013182</a:t>
            </a:r>
          </a:p>
        </p:txBody>
      </p:sp>
      <p:sp>
        <p:nvSpPr>
          <p:cNvPr id="58" name="Rectangle : coins arrondis 20">
            <a:extLst>
              <a:ext uri="{FF2B5EF4-FFF2-40B4-BE49-F238E27FC236}">
                <a16:creationId xmlns:a16="http://schemas.microsoft.com/office/drawing/2014/main" id="{2504A2C5-982E-46B1-8B15-EE8B7ED35463}"/>
              </a:ext>
            </a:extLst>
          </p:cNvPr>
          <p:cNvSpPr/>
          <p:nvPr userDrawn="1"/>
        </p:nvSpPr>
        <p:spPr>
          <a:xfrm>
            <a:off x="-453117" y="3540543"/>
            <a:ext cx="7415979" cy="957919"/>
          </a:xfrm>
          <a:prstGeom prst="roundRect">
            <a:avLst/>
          </a:prstGeom>
          <a:solidFill>
            <a:srgbClr val="EBE9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1E5CDEC6-0A05-4B51-ADAD-A51E69289AE5}"/>
              </a:ext>
            </a:extLst>
          </p:cNvPr>
          <p:cNvSpPr txBox="1">
            <a:spLocks/>
          </p:cNvSpPr>
          <p:nvPr userDrawn="1"/>
        </p:nvSpPr>
        <p:spPr>
          <a:xfrm>
            <a:off x="-152399" y="3550379"/>
            <a:ext cx="7308302" cy="94808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rgbClr val="485C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b="1" dirty="0" err="1">
                <a:latin typeface="Bradley Hand ITC" panose="03070402050302030203" pitchFamily="66" charset="0"/>
              </a:rPr>
              <a:t>Thank</a:t>
            </a:r>
            <a:r>
              <a:rPr lang="fr-FR" b="1" dirty="0">
                <a:latin typeface="Bradley Hand ITC" panose="03070402050302030203" pitchFamily="66" charset="0"/>
              </a:rPr>
              <a:t> </a:t>
            </a:r>
            <a:r>
              <a:rPr lang="fr-FR" b="1" dirty="0" err="1">
                <a:latin typeface="Bradley Hand ITC" panose="03070402050302030203" pitchFamily="66" charset="0"/>
              </a:rPr>
              <a:t>you</a:t>
            </a:r>
            <a:r>
              <a:rPr lang="fr-FR" b="1" dirty="0">
                <a:latin typeface="Bradley Hand ITC" panose="03070402050302030203" pitchFamily="66" charset="0"/>
              </a:rPr>
              <a:t> for </a:t>
            </a:r>
            <a:r>
              <a:rPr lang="fr-FR" b="1" dirty="0" err="1">
                <a:latin typeface="Bradley Hand ITC" panose="03070402050302030203" pitchFamily="66" charset="0"/>
              </a:rPr>
              <a:t>your</a:t>
            </a:r>
            <a:r>
              <a:rPr lang="fr-FR" b="1" dirty="0">
                <a:latin typeface="Bradley Hand ITC" panose="03070402050302030203" pitchFamily="66" charset="0"/>
              </a:rPr>
              <a:t> attention!</a:t>
            </a:r>
            <a:endParaRPr lang="fr-FR" dirty="0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EDCEBA9F-4C5E-4BF6-894B-902E7107F181}"/>
              </a:ext>
            </a:extLst>
          </p:cNvPr>
          <p:cNvSpPr/>
          <p:nvPr userDrawn="1"/>
        </p:nvSpPr>
        <p:spPr>
          <a:xfrm>
            <a:off x="6280078" y="1313886"/>
            <a:ext cx="2754034" cy="4932113"/>
          </a:xfrm>
          <a:prstGeom prst="triangle">
            <a:avLst>
              <a:gd name="adj" fmla="val 100000"/>
            </a:avLst>
          </a:prstGeom>
          <a:solidFill>
            <a:srgbClr val="EEEA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90A1B2-71E3-4D87-A491-9BEB2C54C11E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C1226-DDBB-3D65-4EDB-A669C482D63E}"/>
              </a:ext>
            </a:extLst>
          </p:cNvPr>
          <p:cNvSpPr txBox="1"/>
          <p:nvPr userDrawn="1"/>
        </p:nvSpPr>
        <p:spPr>
          <a:xfrm>
            <a:off x="10161630" y="4085166"/>
            <a:ext cx="1690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LBTI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F7B16-A62A-D0CA-4F0E-1391422A9489}"/>
              </a:ext>
            </a:extLst>
          </p:cNvPr>
          <p:cNvSpPr txBox="1"/>
          <p:nvPr userDrawn="1"/>
        </p:nvSpPr>
        <p:spPr>
          <a:xfrm>
            <a:off x="10136054" y="5299921"/>
            <a:ext cx="1741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Cassiopee</a:t>
            </a:r>
            <a:r>
              <a:rPr lang="fr-FR" sz="1600" dirty="0"/>
              <a:t> HPC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EB2BB-9488-5B5C-5FB1-5AFF80217DA9}"/>
              </a:ext>
            </a:extLst>
          </p:cNvPr>
          <p:cNvSpPr txBox="1"/>
          <p:nvPr userDrawn="1"/>
        </p:nvSpPr>
        <p:spPr>
          <a:xfrm>
            <a:off x="10186527" y="2839634"/>
            <a:ext cx="164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/>
              <a:t>Volunteers</a:t>
            </a:r>
            <a:endParaRPr lang="en-GB" sz="1800" dirty="0"/>
          </a:p>
        </p:txBody>
      </p:sp>
      <p:pic>
        <p:nvPicPr>
          <p:cNvPr id="33" name="Picture 2" descr="Contact | Arts et métiers">
            <a:extLst>
              <a:ext uri="{FF2B5EF4-FFF2-40B4-BE49-F238E27FC236}">
                <a16:creationId xmlns:a16="http://schemas.microsoft.com/office/drawing/2014/main" id="{AFF486A2-F895-4654-A080-B9AB5CF5FE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55" y="352805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1BBE4FB-EF78-4149-A26F-AB2245EC79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36" y="746240"/>
            <a:ext cx="1841190" cy="3096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C083429-48C7-4858-A421-E24A2F3E8A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" y="6384079"/>
            <a:ext cx="438150" cy="443841"/>
          </a:xfrm>
          <a:prstGeom prst="rect">
            <a:avLst/>
          </a:prstGeom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6B056125-D018-41E7-BDEA-8ED265AD040F}"/>
              </a:ext>
            </a:extLst>
          </p:cNvPr>
          <p:cNvSpPr>
            <a:spLocks noChangeAspect="1"/>
          </p:cNvSpPr>
          <p:nvPr userDrawn="1"/>
        </p:nvSpPr>
        <p:spPr>
          <a:xfrm>
            <a:off x="113106" y="256856"/>
            <a:ext cx="900000" cy="90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DE9DB7AE-264C-4726-8FC6-2DB43E68D08C}"/>
              </a:ext>
            </a:extLst>
          </p:cNvPr>
          <p:cNvSpPr txBox="1"/>
          <p:nvPr userDrawn="1"/>
        </p:nvSpPr>
        <p:spPr>
          <a:xfrm>
            <a:off x="1210948" y="322799"/>
            <a:ext cx="7148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Poromechanics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to Investigate the Impact of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Mechanical Loading on Human Skin Micro-Circulation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4DD9663-E3C4-BAD6-31B1-1EF10A10A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E8EDA7D-49F9-ED56-4E70-022C8431A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3A77F-505B-31A2-F3A6-5D6471C3A83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560784" y="6384079"/>
            <a:ext cx="487486" cy="4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60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33.png"/><Relationship Id="rId5" Type="http://schemas.openxmlformats.org/officeDocument/2006/relationships/image" Target="../media/image84.png"/><Relationship Id="rId10" Type="http://schemas.openxmlformats.org/officeDocument/2006/relationships/image" Target="../media/image38.svg"/><Relationship Id="rId4" Type="http://schemas.openxmlformats.org/officeDocument/2006/relationships/image" Target="../media/image83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4.wdp"/><Relationship Id="rId3" Type="http://schemas.openxmlformats.org/officeDocument/2006/relationships/image" Target="../media/image83.jpg"/><Relationship Id="rId7" Type="http://schemas.openxmlformats.org/officeDocument/2006/relationships/image" Target="../media/image60.png"/><Relationship Id="rId12" Type="http://schemas.openxmlformats.org/officeDocument/2006/relationships/image" Target="../media/image96.png"/><Relationship Id="rId17" Type="http://schemas.microsoft.com/office/2007/relationships/hdphoto" Target="../media/hdphoto16.wdp"/><Relationship Id="rId2" Type="http://schemas.openxmlformats.org/officeDocument/2006/relationships/image" Target="../media/image9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microsoft.com/office/2007/relationships/hdphoto" Target="../media/hdphoto13.wdp"/><Relationship Id="rId5" Type="http://schemas.microsoft.com/office/2007/relationships/hdphoto" Target="../media/hdphoto7.wdp"/><Relationship Id="rId15" Type="http://schemas.microsoft.com/office/2007/relationships/hdphoto" Target="../media/hdphoto15.wdp"/><Relationship Id="rId10" Type="http://schemas.openxmlformats.org/officeDocument/2006/relationships/image" Target="../media/image95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9.png"/><Relationship Id="rId7" Type="http://schemas.openxmlformats.org/officeDocument/2006/relationships/image" Target="../media/image4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5" Type="http://schemas.openxmlformats.org/officeDocument/2006/relationships/image" Target="../media/image3.jpg"/><Relationship Id="rId10" Type="http://schemas.microsoft.com/office/2007/relationships/hdphoto" Target="../media/hdphoto6.wdp"/><Relationship Id="rId4" Type="http://schemas.openxmlformats.org/officeDocument/2006/relationships/image" Target="../media/image19.jp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7.png"/><Relationship Id="rId21" Type="http://schemas.openxmlformats.org/officeDocument/2006/relationships/image" Target="../media/image34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7.png"/><Relationship Id="rId5" Type="http://schemas.openxmlformats.org/officeDocument/2006/relationships/image" Target="../media/image19.jp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28" Type="http://schemas.openxmlformats.org/officeDocument/2006/relationships/image" Target="../media/image41.png"/><Relationship Id="rId10" Type="http://schemas.openxmlformats.org/officeDocument/2006/relationships/image" Target="../media/image24.png"/><Relationship Id="rId19" Type="http://schemas.openxmlformats.org/officeDocument/2006/relationships/image" Target="../media/image32.svg"/><Relationship Id="rId4" Type="http://schemas.openxmlformats.org/officeDocument/2006/relationships/image" Target="../media/image18.svg"/><Relationship Id="rId9" Type="http://schemas.openxmlformats.org/officeDocument/2006/relationships/image" Target="../media/image23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theses.fr/2025ENAME034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microsoft.com/office/2007/relationships/hdphoto" Target="../media/hdphoto6.wdp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image" Target="../media/image47.png"/><Relationship Id="rId7" Type="http://schemas.openxmlformats.org/officeDocument/2006/relationships/image" Target="../media/image54.svg"/><Relationship Id="rId12" Type="http://schemas.microsoft.com/office/2007/relationships/hdphoto" Target="../media/hdphoto7.wdp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49.png"/><Relationship Id="rId15" Type="http://schemas.microsoft.com/office/2007/relationships/hdphoto" Target="../media/hdphoto8.wdp"/><Relationship Id="rId10" Type="http://schemas.openxmlformats.org/officeDocument/2006/relationships/image" Target="../media/image57.png"/><Relationship Id="rId19" Type="http://schemas.openxmlformats.org/officeDocument/2006/relationships/image" Target="../media/image64.svg"/><Relationship Id="rId4" Type="http://schemas.openxmlformats.org/officeDocument/2006/relationships/image" Target="../media/image48.sv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8.wdp"/><Relationship Id="rId3" Type="http://schemas.openxmlformats.org/officeDocument/2006/relationships/image" Target="../media/image65.png"/><Relationship Id="rId7" Type="http://schemas.openxmlformats.org/officeDocument/2006/relationships/image" Target="../media/image56.svg"/><Relationship Id="rId12" Type="http://schemas.openxmlformats.org/officeDocument/2006/relationships/image" Target="../media/image60.png"/><Relationship Id="rId17" Type="http://schemas.openxmlformats.org/officeDocument/2006/relationships/image" Target="../media/image6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49.png"/><Relationship Id="rId15" Type="http://schemas.openxmlformats.org/officeDocument/2006/relationships/image" Target="../media/image62.png"/><Relationship Id="rId10" Type="http://schemas.microsoft.com/office/2007/relationships/hdphoto" Target="../media/hdphoto7.wdp"/><Relationship Id="rId4" Type="http://schemas.openxmlformats.org/officeDocument/2006/relationships/image" Target="../media/image66.sv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microsoft.com/office/2007/relationships/hdphoto" Target="../media/hdphoto10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11.wdp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3F11B40-6C2D-457C-9F15-495B1CC9C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44384" y="2402544"/>
            <a:ext cx="9497908" cy="3653820"/>
          </a:xfrm>
        </p:spPr>
        <p:txBody>
          <a:bodyPr lIns="432000" anchor="ctr" anchorCtr="0"/>
          <a:lstStyle/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r>
              <a:rPr lang="en-US" sz="2400" b="1" kern="1400" cap="all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Poromechanics</a:t>
            </a:r>
            <a:r>
              <a:rPr lang="en-US" sz="2400" b="1" kern="1400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Investigate the Impact of Mechanical Loading on Human Skin Micro-Circulation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endParaRPr kumimoji="0" lang="fr-L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ctr"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r>
              <a:rPr kumimoji="0" lang="fr-LU" sz="1800" i="0" u="sng" strike="noStrike" kern="1200" cap="none" spc="0" normalizeH="0" baseline="0" noProof="0" dirty="0" err="1">
                <a:ln>
                  <a:noFill/>
                </a:ln>
                <a:solidFill>
                  <a:srgbClr val="00A3B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fr-LU" sz="1800" i="0" u="sng" strike="noStrike" kern="1200" cap="none" spc="0" normalizeH="0" baseline="0" noProof="0" dirty="0">
                <a:ln>
                  <a:noFill/>
                </a:ln>
                <a:solidFill>
                  <a:srgbClr val="00A3B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Lavigne</a:t>
            </a:r>
            <a:r>
              <a:rPr kumimoji="0" lang="fr-LU" sz="1800" i="0" strike="noStrike" kern="1200" cap="none" spc="0" normalizeH="0" baseline="30000" noProof="0" dirty="0">
                <a:ln>
                  <a:noFill/>
                </a:ln>
                <a:solidFill>
                  <a:srgbClr val="00A3B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1,2,3</a:t>
            </a:r>
            <a:r>
              <a:rPr lang="fr-LU" sz="1800" kern="1400" cap="all" dirty="0"/>
              <a:t>,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S. Urcun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B. Fromy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4,5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 Josset-Lamaugarny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4,5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A. Lagache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2,3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C. A. Suarez-Afanador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S. P. A. Bordas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P-Y. Rohan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G. Sciumè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3,6</a:t>
            </a:r>
            <a:endParaRPr lang="en-FR" sz="1800" baseline="30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"/>
              </a:spcBef>
              <a:spcAft>
                <a:spcPts val="0"/>
              </a:spcAft>
              <a:buClr>
                <a:srgbClr val="0FA5B0"/>
              </a:buClr>
              <a:buSzPct val="100000"/>
              <a:buFontTx/>
              <a:buNone/>
              <a:tabLst/>
              <a:defRPr/>
            </a:pPr>
            <a:endParaRPr lang="fr-LU" sz="2000" b="1" dirty="0">
              <a:solidFill>
                <a:srgbClr val="00A3B0"/>
              </a:solidFill>
              <a:ea typeface="+mn-ea"/>
            </a:endParaRPr>
          </a:p>
          <a:p>
            <a:pPr marL="0" indent="0" algn="ctr">
              <a:spcBef>
                <a:spcPts val="20"/>
              </a:spcBef>
              <a:buClr>
                <a:srgbClr val="0FA5B0"/>
              </a:buClr>
              <a:buSzPct val="100000"/>
              <a:buNone/>
              <a:defRPr/>
            </a:pPr>
            <a:r>
              <a:rPr lang="en-US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University of Luxembourg, </a:t>
            </a:r>
            <a:r>
              <a:rPr lang="en-US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Esch</a:t>
            </a:r>
            <a:r>
              <a:rPr lang="en-US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-sur-</a:t>
            </a:r>
            <a:r>
              <a:rPr lang="en-US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Alzette</a:t>
            </a:r>
            <a:r>
              <a:rPr lang="en-US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Luxembourg; 2. Arts et Métiers Institute of Technology, Paris, France; 3. </a:t>
            </a:r>
            <a:r>
              <a:rPr lang="fr-FR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University</a:t>
            </a:r>
            <a:r>
              <a:rPr lang="fr-FR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Bordeaux, Talence, France; 4. LBTI, Lyon, France; 5. Claude Bernard </a:t>
            </a:r>
            <a:r>
              <a:rPr lang="fr-FR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University</a:t>
            </a:r>
            <a:r>
              <a:rPr lang="fr-FR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Lyon, Villeurbanne, France; 6. Institut Universitaire de France (IUF), France</a:t>
            </a:r>
            <a:br>
              <a:rPr kumimoji="0" lang="fr-LU" sz="1800" b="1" i="0" u="none" strike="noStrike" kern="1200" cap="none" spc="0" normalizeH="0" baseline="0" noProof="0" dirty="0">
                <a:ln>
                  <a:noFill/>
                </a:ln>
                <a:solidFill>
                  <a:srgbClr val="00A3B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fr-LU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A5B0"/>
              </a:buClr>
              <a:buSzPct val="100000"/>
              <a:buFontTx/>
              <a:buNone/>
              <a:tabLst/>
              <a:defRPr/>
            </a:pPr>
            <a:br>
              <a:rPr kumimoji="0" lang="fr-LU" sz="1200" b="0" i="0" u="none" strike="noStrike" kern="1200" cap="none" spc="-4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fr-LU" sz="1100" b="0" i="0" u="none" strike="noStrike" kern="1200" cap="none" spc="-42" normalizeH="0" baseline="0" noProof="0" dirty="0">
                <a:ln>
                  <a:noFill/>
                </a:ln>
                <a:solidFill>
                  <a:srgbClr val="D56198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AFR-FNR 17013812</a:t>
            </a:r>
            <a:endParaRPr lang="fr-FR" sz="2800" dirty="0">
              <a:solidFill>
                <a:srgbClr val="D56198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3D4EA94-8048-4648-8CD6-C45878B22717}"/>
              </a:ext>
            </a:extLst>
          </p:cNvPr>
          <p:cNvSpPr txBox="1"/>
          <p:nvPr/>
        </p:nvSpPr>
        <p:spPr>
          <a:xfrm>
            <a:off x="1316697" y="379581"/>
            <a:ext cx="7148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BREAKING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BARRIERS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IN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SOFT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TISSUE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RESEARH: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b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</a:b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COLLABORATIVE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INSIGHTS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AND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FUTURE</a:t>
            </a:r>
            <a:r>
              <a:rPr lang="en-GB" b="1" i="0" u="none" strike="noStrike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GB" b="1" i="0" cap="all" dirty="0">
                <a:solidFill>
                  <a:srgbClr val="485B6A"/>
                </a:solidFill>
                <a:effectLst/>
                <a:latin typeface="Lato" panose="020F0502020204030203" pitchFamily="34" charset="0"/>
              </a:rPr>
              <a:t>DIRECTIONS</a:t>
            </a:r>
            <a:endParaRPr lang="fr-FR" dirty="0">
              <a:solidFill>
                <a:srgbClr val="485B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D9B3F47-2887-4BC3-8BFD-56099E7AE996}"/>
              </a:ext>
            </a:extLst>
          </p:cNvPr>
          <p:cNvCxnSpPr>
            <a:cxnSpLocks/>
          </p:cNvCxnSpPr>
          <p:nvPr/>
        </p:nvCxnSpPr>
        <p:spPr>
          <a:xfrm>
            <a:off x="3734076" y="3874501"/>
            <a:ext cx="166009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FA9B04E-BB6A-D3DF-FBFA-CBD799C2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2" y="219282"/>
            <a:ext cx="1079038" cy="9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2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B3A759-27A0-CA09-AA55-659B5AA5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10</a:t>
            </a:fld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0BADF-0FB5-9D82-B5A8-599F8F41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Vascular porosity state equation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F02E392-0392-BA5E-CAB9-B65EAD21B2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6115"/>
          <a:stretch>
            <a:fillRect/>
          </a:stretch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5CA6-BA37-48FE-28B0-1B6252E98C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DF9BB-98F6-CB5F-40A0-0220BD8B4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4B4F95-7D84-60DC-BBD3-0300574F90A6}"/>
              </a:ext>
            </a:extLst>
          </p:cNvPr>
          <p:cNvGrpSpPr/>
          <p:nvPr/>
        </p:nvGrpSpPr>
        <p:grpSpPr>
          <a:xfrm>
            <a:off x="1161142" y="2079425"/>
            <a:ext cx="10192657" cy="3685083"/>
            <a:chOff x="406169" y="2003324"/>
            <a:chExt cx="11210538" cy="4053091"/>
          </a:xfrm>
        </p:grpSpPr>
        <p:pic>
          <p:nvPicPr>
            <p:cNvPr id="10" name="Picture Placeholder 8">
              <a:extLst>
                <a:ext uri="{FF2B5EF4-FFF2-40B4-BE49-F238E27FC236}">
                  <a16:creationId xmlns:a16="http://schemas.microsoft.com/office/drawing/2014/main" id="{5B9EB9B6-CEF3-706E-F51B-A4D6FC6E8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12" t="16736" r="-429"/>
            <a:stretch/>
          </p:blipFill>
          <p:spPr>
            <a:xfrm>
              <a:off x="406169" y="2003324"/>
              <a:ext cx="11210538" cy="405309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DC107D-C50D-05CD-8135-CC946885B1A1}"/>
                </a:ext>
              </a:extLst>
            </p:cNvPr>
            <p:cNvSpPr/>
            <p:nvPr/>
          </p:nvSpPr>
          <p:spPr>
            <a:xfrm>
              <a:off x="4952010" y="2042556"/>
              <a:ext cx="6401789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3822B0-7811-239E-76DA-9DC39DF95E8C}"/>
                </a:ext>
              </a:extLst>
            </p:cNvPr>
            <p:cNvSpPr/>
            <p:nvPr/>
          </p:nvSpPr>
          <p:spPr>
            <a:xfrm>
              <a:off x="3516406" y="2398816"/>
              <a:ext cx="1707776" cy="14844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06B5623-3DF4-7A22-2F46-B022C3D2B264}"/>
              </a:ext>
            </a:extLst>
          </p:cNvPr>
          <p:cNvSpPr/>
          <p:nvPr/>
        </p:nvSpPr>
        <p:spPr>
          <a:xfrm>
            <a:off x="5422900" y="4191000"/>
            <a:ext cx="6235700" cy="1573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055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50">
            <a:extLst>
              <a:ext uri="{FF2B5EF4-FFF2-40B4-BE49-F238E27FC236}">
                <a16:creationId xmlns:a16="http://schemas.microsoft.com/office/drawing/2014/main" id="{2BA667E1-C6E6-D96C-20BA-CDE5CD5F3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52605" r="54981"/>
          <a:stretch/>
        </p:blipFill>
        <p:spPr>
          <a:xfrm>
            <a:off x="3169388" y="4394962"/>
            <a:ext cx="3152229" cy="1782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79502-6926-077A-6757-1C0E51FB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9316"/>
            <a:ext cx="10192657" cy="532800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pic>
        <p:nvPicPr>
          <p:cNvPr id="8" name="Picture Placeholder 7" descr="A diagram of a human hand&#10;&#10;AI-generated content may be incorrect.">
            <a:extLst>
              <a:ext uri="{FF2B5EF4-FFF2-40B4-BE49-F238E27FC236}">
                <a16:creationId xmlns:a16="http://schemas.microsoft.com/office/drawing/2014/main" id="{2939DAFF-35D0-6AA1-890C-3BD1E34694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258"/>
          <a:stretch>
            <a:fillRect/>
          </a:stretch>
        </p:blipFill>
        <p:spPr>
          <a:xfrm>
            <a:off x="295267" y="1341564"/>
            <a:ext cx="720000" cy="720000"/>
          </a:xfrm>
          <a:prstGeom prst="rect">
            <a:avLst/>
          </a:prstGeom>
        </p:spPr>
      </p:pic>
      <p:pic>
        <p:nvPicPr>
          <p:cNvPr id="13" name="Image 3">
            <a:extLst>
              <a:ext uri="{FF2B5EF4-FFF2-40B4-BE49-F238E27FC236}">
                <a16:creationId xmlns:a16="http://schemas.microsoft.com/office/drawing/2014/main" id="{38F59529-E939-4A70-9E2A-0C04EE067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753" y="5476887"/>
            <a:ext cx="1724676" cy="62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92087E-0CC9-41EB-C431-AFA8DC20BB86}"/>
              </a:ext>
            </a:extLst>
          </p:cNvPr>
          <p:cNvSpPr/>
          <p:nvPr/>
        </p:nvSpPr>
        <p:spPr>
          <a:xfrm>
            <a:off x="7353009" y="5585047"/>
            <a:ext cx="696642" cy="595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ED357AA3-1F5D-4463-B7E6-6D63059FD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98" y="2265037"/>
            <a:ext cx="6345773" cy="213595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02DAAD-40DC-4F15-ACAA-5F779791AE9B}"/>
              </a:ext>
            </a:extLst>
          </p:cNvPr>
          <p:cNvSpPr/>
          <p:nvPr/>
        </p:nvSpPr>
        <p:spPr>
          <a:xfrm>
            <a:off x="5872213" y="3558049"/>
            <a:ext cx="1717963" cy="1782618"/>
          </a:xfrm>
          <a:custGeom>
            <a:avLst/>
            <a:gdLst>
              <a:gd name="connsiteX0" fmla="*/ 0 w 1717963"/>
              <a:gd name="connsiteY0" fmla="*/ 0 h 1782618"/>
              <a:gd name="connsiteX1" fmla="*/ 794327 w 1717963"/>
              <a:gd name="connsiteY1" fmla="*/ 1782618 h 1782618"/>
              <a:gd name="connsiteX2" fmla="*/ 1717963 w 1717963"/>
              <a:gd name="connsiteY2" fmla="*/ 618836 h 1782618"/>
              <a:gd name="connsiteX3" fmla="*/ 0 w 1717963"/>
              <a:gd name="connsiteY3" fmla="*/ 0 h 178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963" h="1782618">
                <a:moveTo>
                  <a:pt x="0" y="0"/>
                </a:moveTo>
                <a:lnTo>
                  <a:pt x="794327" y="1782618"/>
                </a:lnTo>
                <a:lnTo>
                  <a:pt x="1717963" y="6188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solidFill>
              <a:schemeClr val="bg1">
                <a:lumMod val="75000"/>
                <a:alpha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mage 5">
            <a:extLst>
              <a:ext uri="{FF2B5EF4-FFF2-40B4-BE49-F238E27FC236}">
                <a16:creationId xmlns:a16="http://schemas.microsoft.com/office/drawing/2014/main" id="{8CCA3583-E069-487F-B62C-7440580DE1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7792"/>
          <a:stretch>
            <a:fillRect/>
          </a:stretch>
        </p:blipFill>
        <p:spPr>
          <a:xfrm>
            <a:off x="7876427" y="2556821"/>
            <a:ext cx="4073509" cy="1844171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3D884B-6056-1F3C-28EC-4609578DF70C}"/>
              </a:ext>
            </a:extLst>
          </p:cNvPr>
          <p:cNvSpPr/>
          <p:nvPr/>
        </p:nvSpPr>
        <p:spPr>
          <a:xfrm rot="6256357">
            <a:off x="6845265" y="3581580"/>
            <a:ext cx="2075060" cy="1798332"/>
          </a:xfrm>
          <a:custGeom>
            <a:avLst/>
            <a:gdLst>
              <a:gd name="connsiteX0" fmla="*/ 0 w 1717963"/>
              <a:gd name="connsiteY0" fmla="*/ 0 h 1782618"/>
              <a:gd name="connsiteX1" fmla="*/ 794327 w 1717963"/>
              <a:gd name="connsiteY1" fmla="*/ 1782618 h 1782618"/>
              <a:gd name="connsiteX2" fmla="*/ 1717963 w 1717963"/>
              <a:gd name="connsiteY2" fmla="*/ 618836 h 1782618"/>
              <a:gd name="connsiteX3" fmla="*/ 0 w 1717963"/>
              <a:gd name="connsiteY3" fmla="*/ 0 h 178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963" h="1782618">
                <a:moveTo>
                  <a:pt x="0" y="0"/>
                </a:moveTo>
                <a:lnTo>
                  <a:pt x="794327" y="1782618"/>
                </a:lnTo>
                <a:lnTo>
                  <a:pt x="1717963" y="61883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solidFill>
              <a:schemeClr val="bg1">
                <a:lumMod val="75000"/>
                <a:alpha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Cartoon of a car with a cartoon character in it&#10;&#10;AI-generated content may be incorrect.">
            <a:extLst>
              <a:ext uri="{FF2B5EF4-FFF2-40B4-BE49-F238E27FC236}">
                <a16:creationId xmlns:a16="http://schemas.microsoft.com/office/drawing/2014/main" id="{39B16039-92E7-8D79-E603-F507295CA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93" y="4139941"/>
            <a:ext cx="1608538" cy="1608538"/>
          </a:xfrm>
          <a:prstGeom prst="ellipse">
            <a:avLst/>
          </a:prstGeom>
          <a:ln w="76200" cap="rnd">
            <a:solidFill>
              <a:srgbClr val="C8C6BD"/>
            </a:solidFill>
            <a:prstDash val="solid"/>
            <a:miter lim="800000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5368547A-9C42-6276-08D3-0173100A14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052" r="19783"/>
          <a:stretch>
            <a:fillRect/>
          </a:stretch>
        </p:blipFill>
        <p:spPr>
          <a:xfrm>
            <a:off x="290285" y="4476110"/>
            <a:ext cx="350986" cy="648000"/>
          </a:xfrm>
          <a:prstGeom prst="rect">
            <a:avLst/>
          </a:prstGeom>
        </p:spPr>
      </p:pic>
      <p:pic>
        <p:nvPicPr>
          <p:cNvPr id="7" name="Graphic 6" descr="Woman with solid fill">
            <a:extLst>
              <a:ext uri="{FF2B5EF4-FFF2-40B4-BE49-F238E27FC236}">
                <a16:creationId xmlns:a16="http://schemas.microsoft.com/office/drawing/2014/main" id="{2CADE93A-4692-4344-B38F-64C3D0CC4A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052" r="26052"/>
          <a:stretch>
            <a:fillRect/>
          </a:stretch>
        </p:blipFill>
        <p:spPr>
          <a:xfrm>
            <a:off x="1821408" y="4457357"/>
            <a:ext cx="310371" cy="6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3E9A8-2956-8023-3C9F-73EABBD91210}"/>
              </a:ext>
            </a:extLst>
          </p:cNvPr>
          <p:cNvSpPr txBox="1"/>
          <p:nvPr/>
        </p:nvSpPr>
        <p:spPr>
          <a:xfrm>
            <a:off x="198701" y="5882881"/>
            <a:ext cx="149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N= 6</a:t>
            </a:r>
            <a:endParaRPr lang="en-GB" dirty="0">
              <a:solidFill>
                <a:srgbClr val="336B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0EFD3-EC82-3098-1124-0E8202072F76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F479A-F878-8FA1-B573-83CFC86D3EA6}"/>
              </a:ext>
            </a:extLst>
          </p:cNvPr>
          <p:cNvSpPr txBox="1"/>
          <p:nvPr/>
        </p:nvSpPr>
        <p:spPr>
          <a:xfrm>
            <a:off x="10628131" y="4272763"/>
            <a:ext cx="13959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u="none" strike="noStrike" baseline="0" dirty="0">
                <a:solidFill>
                  <a:srgbClr val="38637C"/>
                </a:solidFill>
                <a:latin typeface="LMSans8-Regular"/>
              </a:rPr>
              <a:t>[Fredriksson et al., 2009]</a:t>
            </a:r>
            <a:endParaRPr lang="en-GB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A2BFA3F0-68EB-2204-A08A-F0C7780E06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3B232A8-5BD0-7311-EB1A-150EFAD90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A44594F-27E6-7E9B-8075-47A94A40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11</a:t>
            </a:fld>
            <a:endParaRPr lang="fr-FR" dirty="0">
              <a:latin typeface="Bahnschrift Light" panose="020B0502040204020203" pitchFamily="34" charset="0"/>
            </a:endParaRPr>
          </a:p>
        </p:txBody>
      </p:sp>
      <p:pic>
        <p:nvPicPr>
          <p:cNvPr id="25" name="Graphic 24" descr="Woman with solid fill">
            <a:extLst>
              <a:ext uri="{FF2B5EF4-FFF2-40B4-BE49-F238E27FC236}">
                <a16:creationId xmlns:a16="http://schemas.microsoft.com/office/drawing/2014/main" id="{2BD82E83-A85D-3AD3-1A12-479AE30CC7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052" r="26052"/>
          <a:stretch>
            <a:fillRect/>
          </a:stretch>
        </p:blipFill>
        <p:spPr>
          <a:xfrm>
            <a:off x="1973808" y="4609757"/>
            <a:ext cx="310371" cy="648000"/>
          </a:xfrm>
          <a:prstGeom prst="rect">
            <a:avLst/>
          </a:prstGeom>
        </p:spPr>
      </p:pic>
      <p:pic>
        <p:nvPicPr>
          <p:cNvPr id="26" name="Graphic 25" descr="Woman with solid fill">
            <a:extLst>
              <a:ext uri="{FF2B5EF4-FFF2-40B4-BE49-F238E27FC236}">
                <a16:creationId xmlns:a16="http://schemas.microsoft.com/office/drawing/2014/main" id="{A8091332-3FF5-4F5B-83BD-359832BCF1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052" r="26052"/>
          <a:stretch>
            <a:fillRect/>
          </a:stretch>
        </p:blipFill>
        <p:spPr>
          <a:xfrm>
            <a:off x="2126208" y="4762157"/>
            <a:ext cx="310371" cy="648000"/>
          </a:xfrm>
          <a:prstGeom prst="rect">
            <a:avLst/>
          </a:prstGeom>
        </p:spPr>
      </p:pic>
      <p:pic>
        <p:nvPicPr>
          <p:cNvPr id="27" name="Graphic 26" descr="Woman with solid fill">
            <a:extLst>
              <a:ext uri="{FF2B5EF4-FFF2-40B4-BE49-F238E27FC236}">
                <a16:creationId xmlns:a16="http://schemas.microsoft.com/office/drawing/2014/main" id="{4D2ED8DA-D8BA-3542-598C-39167BFAB7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052" r="26052"/>
          <a:stretch>
            <a:fillRect/>
          </a:stretch>
        </p:blipFill>
        <p:spPr>
          <a:xfrm>
            <a:off x="2278608" y="4914557"/>
            <a:ext cx="310371" cy="648000"/>
          </a:xfrm>
          <a:prstGeom prst="rect">
            <a:avLst/>
          </a:prstGeom>
        </p:spPr>
      </p:pic>
      <p:pic>
        <p:nvPicPr>
          <p:cNvPr id="28" name="Graphic 27" descr="Woman with solid fill">
            <a:extLst>
              <a:ext uri="{FF2B5EF4-FFF2-40B4-BE49-F238E27FC236}">
                <a16:creationId xmlns:a16="http://schemas.microsoft.com/office/drawing/2014/main" id="{7147981F-254D-51B8-7A56-C80513822D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052" r="26052"/>
          <a:stretch>
            <a:fillRect/>
          </a:stretch>
        </p:blipFill>
        <p:spPr>
          <a:xfrm>
            <a:off x="2431008" y="5066957"/>
            <a:ext cx="310371" cy="648000"/>
          </a:xfrm>
          <a:prstGeom prst="rect">
            <a:avLst/>
          </a:prstGeom>
        </p:spPr>
      </p:pic>
      <p:pic>
        <p:nvPicPr>
          <p:cNvPr id="29" name="Graphic 28" descr="Man with solid fill">
            <a:extLst>
              <a:ext uri="{FF2B5EF4-FFF2-40B4-BE49-F238E27FC236}">
                <a16:creationId xmlns:a16="http://schemas.microsoft.com/office/drawing/2014/main" id="{A88FD092-61CB-C9C7-21AD-D1D27E424C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052" r="19783"/>
          <a:stretch>
            <a:fillRect/>
          </a:stretch>
        </p:blipFill>
        <p:spPr>
          <a:xfrm>
            <a:off x="442685" y="4628510"/>
            <a:ext cx="350986" cy="648000"/>
          </a:xfrm>
          <a:prstGeom prst="rect">
            <a:avLst/>
          </a:prstGeom>
        </p:spPr>
      </p:pic>
      <p:pic>
        <p:nvPicPr>
          <p:cNvPr id="30" name="Graphic 29" descr="Man with solid fill">
            <a:extLst>
              <a:ext uri="{FF2B5EF4-FFF2-40B4-BE49-F238E27FC236}">
                <a16:creationId xmlns:a16="http://schemas.microsoft.com/office/drawing/2014/main" id="{90F11CE5-5F39-0FA4-BC88-BB7917E61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052" r="19783"/>
          <a:stretch>
            <a:fillRect/>
          </a:stretch>
        </p:blipFill>
        <p:spPr>
          <a:xfrm>
            <a:off x="595085" y="4780910"/>
            <a:ext cx="350986" cy="648000"/>
          </a:xfrm>
          <a:prstGeom prst="rect">
            <a:avLst/>
          </a:prstGeom>
        </p:spPr>
      </p:pic>
      <p:pic>
        <p:nvPicPr>
          <p:cNvPr id="31" name="Graphic 30" descr="Man with solid fill">
            <a:extLst>
              <a:ext uri="{FF2B5EF4-FFF2-40B4-BE49-F238E27FC236}">
                <a16:creationId xmlns:a16="http://schemas.microsoft.com/office/drawing/2014/main" id="{83CD6555-9AB7-9118-8A99-C367072E7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052" r="19783"/>
          <a:stretch>
            <a:fillRect/>
          </a:stretch>
        </p:blipFill>
        <p:spPr>
          <a:xfrm>
            <a:off x="747485" y="4933310"/>
            <a:ext cx="350986" cy="648000"/>
          </a:xfrm>
          <a:prstGeom prst="rect">
            <a:avLst/>
          </a:prstGeom>
        </p:spPr>
      </p:pic>
      <p:pic>
        <p:nvPicPr>
          <p:cNvPr id="32" name="Graphic 31" descr="Man with solid fill">
            <a:extLst>
              <a:ext uri="{FF2B5EF4-FFF2-40B4-BE49-F238E27FC236}">
                <a16:creationId xmlns:a16="http://schemas.microsoft.com/office/drawing/2014/main" id="{2F2E0C08-10DF-3B07-F60C-34B4CA323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052" r="19783"/>
          <a:stretch>
            <a:fillRect/>
          </a:stretch>
        </p:blipFill>
        <p:spPr>
          <a:xfrm>
            <a:off x="899885" y="5085710"/>
            <a:ext cx="350986" cy="648000"/>
          </a:xfrm>
          <a:prstGeom prst="rect">
            <a:avLst/>
          </a:prstGeom>
        </p:spPr>
      </p:pic>
      <p:pic>
        <p:nvPicPr>
          <p:cNvPr id="33" name="Graphic 32" descr="Man with solid fill">
            <a:extLst>
              <a:ext uri="{FF2B5EF4-FFF2-40B4-BE49-F238E27FC236}">
                <a16:creationId xmlns:a16="http://schemas.microsoft.com/office/drawing/2014/main" id="{3D0975D9-412D-6DAF-8D1C-8D5126A6F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6052" r="19783"/>
          <a:stretch>
            <a:fillRect/>
          </a:stretch>
        </p:blipFill>
        <p:spPr>
          <a:xfrm>
            <a:off x="1052285" y="5238110"/>
            <a:ext cx="350986" cy="64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BC33BD-2F0D-50B0-AC78-D7F6372FC22F}"/>
              </a:ext>
            </a:extLst>
          </p:cNvPr>
          <p:cNvSpPr txBox="1"/>
          <p:nvPr/>
        </p:nvSpPr>
        <p:spPr>
          <a:xfrm>
            <a:off x="1837108" y="5882881"/>
            <a:ext cx="656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336B85"/>
                </a:solidFill>
              </a:rPr>
              <a:t>N= 5</a:t>
            </a:r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306DE8-9881-1F21-8E08-15965E7F34F6}"/>
                  </a:ext>
                </a:extLst>
              </p:cNvPr>
              <p:cNvSpPr txBox="1"/>
              <p:nvPr/>
            </p:nvSpPr>
            <p:spPr>
              <a:xfrm>
                <a:off x="723277" y="4460897"/>
                <a:ext cx="10165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25±2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𝑦𝑜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306DE8-9881-1F21-8E08-15965E7F3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77" y="4460897"/>
                <a:ext cx="1016560" cy="276999"/>
              </a:xfrm>
              <a:prstGeom prst="rect">
                <a:avLst/>
              </a:prstGeom>
              <a:blipFill>
                <a:blip r:embed="rId13"/>
                <a:stretch>
                  <a:fillRect l="-6250" t="-9091" r="-6250" b="-4090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38CCECBF-DA66-CB1B-F330-8710966968A9}"/>
              </a:ext>
            </a:extLst>
          </p:cNvPr>
          <p:cNvSpPr txBox="1"/>
          <p:nvPr/>
        </p:nvSpPr>
        <p:spPr>
          <a:xfrm>
            <a:off x="1276271" y="1832801"/>
            <a:ext cx="6072906" cy="23197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900" dirty="0">
                <a:solidFill>
                  <a:srgbClr val="2C5069"/>
                </a:solidFill>
                <a:effectLst/>
                <a:latin typeface="Helvetica" pitchFamily="2" charset="0"/>
              </a:rPr>
              <a:t>Ethical approval N°2023-A00418-37</a:t>
            </a:r>
          </a:p>
        </p:txBody>
      </p:sp>
    </p:spTree>
    <p:extLst>
      <p:ext uri="{BB962C8B-B14F-4D97-AF65-F5344CB8AC3E}">
        <p14:creationId xmlns:p14="http://schemas.microsoft.com/office/powerpoint/2010/main" val="29182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6B88A0-C7F7-DDA0-8FD0-D2F21D31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12</a:t>
            </a:fld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AF8778-1FEB-783C-C69A-9FD48C04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Model description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47530-A6C6-313B-FCC3-4A23A449EF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A0E5A-A959-5CF1-F711-E86561922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C8DBC-E3A8-3F96-5D05-03B1F4BF9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85" b="36787"/>
          <a:stretch/>
        </p:blipFill>
        <p:spPr>
          <a:xfrm>
            <a:off x="277833" y="2584415"/>
            <a:ext cx="11636333" cy="2950688"/>
          </a:xfrm>
          <a:prstGeom prst="rect">
            <a:avLst/>
          </a:prstGeom>
        </p:spPr>
      </p:pic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A69380F3-8CAD-B364-0922-D326C7712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6115"/>
          <a:stretch>
            <a:fillRect/>
          </a:stretch>
        </p:blipFill>
        <p:spPr>
          <a:xfrm>
            <a:off x="290285" y="1417693"/>
            <a:ext cx="720000" cy="720000"/>
          </a:xfrm>
        </p:spPr>
      </p:pic>
    </p:spTree>
    <p:extLst>
      <p:ext uri="{BB962C8B-B14F-4D97-AF65-F5344CB8AC3E}">
        <p14:creationId xmlns:p14="http://schemas.microsoft.com/office/powerpoint/2010/main" val="39839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9B0FAF06-9BA8-D94F-0970-5DA86B19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9316"/>
            <a:ext cx="10192657" cy="532800"/>
          </a:xfrm>
        </p:spPr>
        <p:txBody>
          <a:bodyPr/>
          <a:lstStyle/>
          <a:p>
            <a:r>
              <a:rPr lang="en-GB" dirty="0"/>
              <a:t>Raw LDF signal</a:t>
            </a:r>
          </a:p>
        </p:txBody>
      </p:sp>
      <p:pic>
        <p:nvPicPr>
          <p:cNvPr id="35" name="Picture Placeholder 7">
            <a:extLst>
              <a:ext uri="{FF2B5EF4-FFF2-40B4-BE49-F238E27FC236}">
                <a16:creationId xmlns:a16="http://schemas.microsoft.com/office/drawing/2014/main" id="{84D75C29-946B-5E08-DD48-402125449D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267" y="1341564"/>
            <a:ext cx="720000" cy="720000"/>
          </a:xfrm>
          <a:prstGeom prst="rect">
            <a:avLst/>
          </a:prstGeom>
        </p:spPr>
      </p:pic>
      <p:sp>
        <p:nvSpPr>
          <p:cNvPr id="48" name="Date Placeholder 14">
            <a:extLst>
              <a:ext uri="{FF2B5EF4-FFF2-40B4-BE49-F238E27FC236}">
                <a16:creationId xmlns:a16="http://schemas.microsoft.com/office/drawing/2014/main" id="{03F48550-184C-332C-36E6-5CF09F834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</p:spPr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49" name="Footer Placeholder 18">
            <a:extLst>
              <a:ext uri="{FF2B5EF4-FFF2-40B4-BE49-F238E27FC236}">
                <a16:creationId xmlns:a16="http://schemas.microsoft.com/office/drawing/2014/main" id="{099631B5-8B6A-51C7-0CFA-98418D546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</p:spPr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Slide Number Placeholder 20">
            <a:extLst>
              <a:ext uri="{FF2B5EF4-FFF2-40B4-BE49-F238E27FC236}">
                <a16:creationId xmlns:a16="http://schemas.microsoft.com/office/drawing/2014/main" id="{C449788F-BB53-42B9-5A3A-DF84B4C1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</p:spPr>
        <p:txBody>
          <a:bodyPr/>
          <a:lstStyle/>
          <a:p>
            <a:fld id="{1C96B271-48F2-4EBC-90C1-CA6B138C6EC9}" type="slidenum">
              <a:rPr lang="fr-FR" smtClean="0"/>
              <a:pPr/>
              <a:t>13</a:t>
            </a:fld>
            <a:endParaRPr lang="fr-FR" dirty="0">
              <a:latin typeface="Bahnschrift Light" panose="020B0502040204020203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A6B5975-1C38-795E-27FA-3E5BC4997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09"/>
          <a:stretch/>
        </p:blipFill>
        <p:spPr>
          <a:xfrm>
            <a:off x="838199" y="2061564"/>
            <a:ext cx="9968345" cy="40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9B0FAF06-9BA8-D94F-0970-5DA86B19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9316"/>
            <a:ext cx="10192657" cy="532800"/>
          </a:xfrm>
        </p:spPr>
        <p:txBody>
          <a:bodyPr/>
          <a:lstStyle/>
          <a:p>
            <a:r>
              <a:rPr lang="en-GB" dirty="0"/>
              <a:t>Raw LDF signals</a:t>
            </a:r>
          </a:p>
        </p:txBody>
      </p:sp>
      <p:pic>
        <p:nvPicPr>
          <p:cNvPr id="35" name="Picture Placeholder 7">
            <a:extLst>
              <a:ext uri="{FF2B5EF4-FFF2-40B4-BE49-F238E27FC236}">
                <a16:creationId xmlns:a16="http://schemas.microsoft.com/office/drawing/2014/main" id="{84D75C29-946B-5E08-DD48-402125449D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267" y="1341564"/>
            <a:ext cx="720000" cy="720000"/>
          </a:xfrm>
          <a:prstGeom prst="rect">
            <a:avLst/>
          </a:prstGeom>
        </p:spPr>
      </p:pic>
      <p:sp>
        <p:nvSpPr>
          <p:cNvPr id="48" name="Date Placeholder 14">
            <a:extLst>
              <a:ext uri="{FF2B5EF4-FFF2-40B4-BE49-F238E27FC236}">
                <a16:creationId xmlns:a16="http://schemas.microsoft.com/office/drawing/2014/main" id="{03F48550-184C-332C-36E6-5CF09F834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</p:spPr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49" name="Footer Placeholder 18">
            <a:extLst>
              <a:ext uri="{FF2B5EF4-FFF2-40B4-BE49-F238E27FC236}">
                <a16:creationId xmlns:a16="http://schemas.microsoft.com/office/drawing/2014/main" id="{099631B5-8B6A-51C7-0CFA-98418D546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</p:spPr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Slide Number Placeholder 20">
            <a:extLst>
              <a:ext uri="{FF2B5EF4-FFF2-40B4-BE49-F238E27FC236}">
                <a16:creationId xmlns:a16="http://schemas.microsoft.com/office/drawing/2014/main" id="{C449788F-BB53-42B9-5A3A-DF84B4C1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</p:spPr>
        <p:txBody>
          <a:bodyPr/>
          <a:lstStyle/>
          <a:p>
            <a:fld id="{1C96B271-48F2-4EBC-90C1-CA6B138C6EC9}" type="slidenum">
              <a:rPr lang="fr-FR" smtClean="0"/>
              <a:pPr/>
              <a:t>14</a:t>
            </a:fld>
            <a:endParaRPr lang="fr-FR" dirty="0">
              <a:latin typeface="Bahnschrift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453E9A-7704-1868-19C1-69193AA6E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50" y="2152282"/>
            <a:ext cx="10706900" cy="39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62ECF-1625-6CB9-7254-964C5CD8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15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2E97E1-4CBA-A2F6-CF83-DAE50371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Relative LDF signal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66DC8-4C47-110B-AC46-C2006DC239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D7761-C5A2-099B-0DF2-8F4C09551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13DD7-B125-AC51-6C64-3958926A8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2"/>
          <a:stretch/>
        </p:blipFill>
        <p:spPr>
          <a:xfrm>
            <a:off x="1015267" y="1942224"/>
            <a:ext cx="10192656" cy="4173421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52A8E6F-5ECA-1AAC-BB1D-38A80EC87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267" y="134156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8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0755F6-2E20-2D7E-7FF2-C8E13ECF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16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A1EDC9-B758-3078-18C1-53F1F7F4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Variance-based sensitivity analysis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AE8A-1E69-235B-EE9C-94AFDDC309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B8D7C-5C50-FC95-4B98-BD59686F4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E24A7C-0875-76FE-1D01-7B6B0EAF5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77"/>
          <a:stretch/>
        </p:blipFill>
        <p:spPr>
          <a:xfrm>
            <a:off x="1010285" y="2093748"/>
            <a:ext cx="10025414" cy="4051448"/>
          </a:xfrm>
          <a:prstGeom prst="rect">
            <a:avLst/>
          </a:prstGeom>
        </p:spPr>
      </p:pic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FE2DFE10-2F56-D010-AAF2-B474EEB2F8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r="6115"/>
          <a:stretch>
            <a:fillRect/>
          </a:stretch>
        </p:blipFill>
        <p:spPr>
          <a:xfrm>
            <a:off x="290285" y="1417693"/>
            <a:ext cx="720000" cy="720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8F7C1-4BC1-E5DC-5B92-71E59A1E5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96"/>
          <a:stretch/>
        </p:blipFill>
        <p:spPr>
          <a:xfrm>
            <a:off x="8800166" y="5585824"/>
            <a:ext cx="3391834" cy="559372"/>
          </a:xfrm>
          <a:prstGeom prst="rect">
            <a:avLst/>
          </a:prstGeom>
        </p:spPr>
      </p:pic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8A24F777-C6EB-C2E4-6781-B6286D7C77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42614" r="10960" b="36571"/>
          <a:stretch/>
        </p:blipFill>
        <p:spPr>
          <a:xfrm>
            <a:off x="10109720" y="4746223"/>
            <a:ext cx="2082280" cy="466987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3C0DD0D1-9142-9848-A3C4-08E2337D92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8" t="73794" r="17664" b="5391"/>
          <a:stretch/>
        </p:blipFill>
        <p:spPr>
          <a:xfrm>
            <a:off x="10496083" y="5118837"/>
            <a:ext cx="1689475" cy="4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F47B418D-2907-9DB0-9253-0B6FECF0E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" r="6761" b="26435"/>
          <a:stretch/>
        </p:blipFill>
        <p:spPr>
          <a:xfrm>
            <a:off x="188247" y="1880284"/>
            <a:ext cx="6319431" cy="3727366"/>
          </a:xfrm>
          <a:prstGeom prst="rect">
            <a:avLst/>
          </a:prstGeom>
        </p:spPr>
      </p:pic>
      <p:sp>
        <p:nvSpPr>
          <p:cNvPr id="91" name="Title 1">
            <a:extLst>
              <a:ext uri="{FF2B5EF4-FFF2-40B4-BE49-F238E27FC236}">
                <a16:creationId xmlns:a16="http://schemas.microsoft.com/office/drawing/2014/main" id="{1DE0AC4E-9052-B3EF-1D75-03074A03B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9897"/>
            <a:ext cx="10192657" cy="532800"/>
          </a:xfrm>
        </p:spPr>
        <p:txBody>
          <a:bodyPr/>
          <a:lstStyle/>
          <a:p>
            <a:r>
              <a:rPr lang="fr-FR" dirty="0"/>
              <a:t>Model vs Patient data</a:t>
            </a:r>
            <a:endParaRPr lang="en-GB" dirty="0"/>
          </a:p>
        </p:txBody>
      </p:sp>
      <p:pic>
        <p:nvPicPr>
          <p:cNvPr id="92" name="Picture Placeholder 7" descr="A diagram of a human hand&#10;&#10;AI-generated content may be incorrect.">
            <a:extLst>
              <a:ext uri="{FF2B5EF4-FFF2-40B4-BE49-F238E27FC236}">
                <a16:creationId xmlns:a16="http://schemas.microsoft.com/office/drawing/2014/main" id="{D793A5C7-13D9-33D1-27D4-00C0781858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258"/>
          <a:stretch>
            <a:fillRect/>
          </a:stretch>
        </p:blipFill>
        <p:spPr>
          <a:xfrm>
            <a:off x="290285" y="1350025"/>
            <a:ext cx="720000" cy="72000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4ECCF0BD-D55D-FDC2-D996-A7285D55F366}"/>
              </a:ext>
            </a:extLst>
          </p:cNvPr>
          <p:cNvSpPr/>
          <p:nvPr/>
        </p:nvSpPr>
        <p:spPr>
          <a:xfrm>
            <a:off x="625344" y="2193491"/>
            <a:ext cx="535797" cy="3046698"/>
          </a:xfrm>
          <a:prstGeom prst="rect">
            <a:avLst/>
          </a:prstGeom>
          <a:solidFill>
            <a:schemeClr val="tx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AABA7D4-1196-8A34-171F-3FA7CF7E7B4D}"/>
              </a:ext>
            </a:extLst>
          </p:cNvPr>
          <p:cNvSpPr/>
          <p:nvPr/>
        </p:nvSpPr>
        <p:spPr>
          <a:xfrm>
            <a:off x="1738667" y="2193491"/>
            <a:ext cx="549057" cy="3046697"/>
          </a:xfrm>
          <a:prstGeom prst="rect">
            <a:avLst/>
          </a:prstGeom>
          <a:solidFill>
            <a:schemeClr val="tx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17E6C7F-C5B3-3BD2-B249-84D66D3DEBAC}"/>
              </a:ext>
            </a:extLst>
          </p:cNvPr>
          <p:cNvSpPr/>
          <p:nvPr/>
        </p:nvSpPr>
        <p:spPr>
          <a:xfrm>
            <a:off x="1166768" y="2193491"/>
            <a:ext cx="571899" cy="30466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8A62C4E-D99B-F6E2-BF68-F6867DE86648}"/>
              </a:ext>
            </a:extLst>
          </p:cNvPr>
          <p:cNvGrpSpPr/>
          <p:nvPr/>
        </p:nvGrpSpPr>
        <p:grpSpPr>
          <a:xfrm>
            <a:off x="6166328" y="1680160"/>
            <a:ext cx="4900000" cy="2057768"/>
            <a:chOff x="6166328" y="1896060"/>
            <a:chExt cx="4900000" cy="205776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9C733C9-13A6-5059-4A3E-F6FC675BFB70}"/>
                </a:ext>
              </a:extLst>
            </p:cNvPr>
            <p:cNvSpPr txBox="1"/>
            <p:nvPr/>
          </p:nvSpPr>
          <p:spPr>
            <a:xfrm>
              <a:off x="9117653" y="2385311"/>
              <a:ext cx="194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6699FF"/>
                  </a:solidFill>
                </a:rPr>
                <a:t>Ischaemia</a:t>
              </a:r>
              <a:r>
                <a:rPr lang="fr-FR" dirty="0">
                  <a:solidFill>
                    <a:srgbClr val="6699FF"/>
                  </a:solidFill>
                </a:rPr>
                <a:t> </a:t>
              </a:r>
              <a:r>
                <a:rPr lang="fr-FR" sz="1200" dirty="0">
                  <a:solidFill>
                    <a:srgbClr val="6699FF"/>
                  </a:solidFill>
                </a:rPr>
                <a:t>(</a:t>
              </a:r>
              <a:r>
                <a:rPr lang="fr-FR" sz="1200" dirty="0" err="1">
                  <a:solidFill>
                    <a:srgbClr val="6699FF"/>
                  </a:solidFill>
                </a:rPr>
                <a:t>Hypoxia</a:t>
              </a:r>
              <a:r>
                <a:rPr lang="fr-FR" sz="1200" dirty="0">
                  <a:solidFill>
                    <a:srgbClr val="6699FF"/>
                  </a:solidFill>
                </a:rPr>
                <a:t>)</a:t>
              </a:r>
              <a:endParaRPr lang="en-GB" dirty="0">
                <a:solidFill>
                  <a:srgbClr val="6699FF"/>
                </a:solidFill>
              </a:endParaRP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6B2A5EB-F2E5-834E-63F8-B818CFE4926B}"/>
                </a:ext>
              </a:extLst>
            </p:cNvPr>
            <p:cNvGrpSpPr/>
            <p:nvPr/>
          </p:nvGrpSpPr>
          <p:grpSpPr>
            <a:xfrm>
              <a:off x="6166328" y="1896060"/>
              <a:ext cx="1440000" cy="1440000"/>
              <a:chOff x="7048470" y="719015"/>
              <a:chExt cx="1445912" cy="1454871"/>
            </a:xfrm>
          </p:grpSpPr>
          <p:pic>
            <p:nvPicPr>
              <p:cNvPr id="101" name="Image 9">
                <a:extLst>
                  <a:ext uri="{FF2B5EF4-FFF2-40B4-BE49-F238E27FC236}">
                    <a16:creationId xmlns:a16="http://schemas.microsoft.com/office/drawing/2014/main" id="{E2E1562C-AAE6-1E8B-8D2E-C41C0D2C5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125" b="96484" l="1172" r="96094">
                            <a14:foregroundMark x1="79102" y1="83984" x2="30078" y2="88086"/>
                            <a14:foregroundMark x1="30078" y1="88086" x2="12109" y2="70508"/>
                            <a14:foregroundMark x1="12109" y1="70508" x2="3711" y2="43359"/>
                            <a14:foregroundMark x1="3711" y1="43359" x2="17773" y2="20898"/>
                            <a14:foregroundMark x1="17773" y1="20898" x2="38672" y2="8008"/>
                            <a14:foregroundMark x1="38672" y1="8008" x2="66016" y2="8789"/>
                            <a14:foregroundMark x1="66016" y1="8789" x2="89648" y2="26758"/>
                            <a14:foregroundMark x1="89648" y1="26758" x2="91797" y2="56641"/>
                            <a14:foregroundMark x1="91797" y1="56641" x2="71680" y2="85352"/>
                            <a14:foregroundMark x1="71680" y1="85352" x2="40625" y2="93750"/>
                            <a14:foregroundMark x1="40625" y1="93750" x2="27734" y2="88672"/>
                            <a14:foregroundMark x1="5664" y1="59961" x2="5664" y2="59961"/>
                            <a14:foregroundMark x1="1367" y1="51172" x2="1367" y2="51172"/>
                            <a14:foregroundMark x1="48633" y1="3125" x2="48633" y2="3125"/>
                            <a14:foregroundMark x1="96289" y1="42383" x2="96289" y2="42383"/>
                            <a14:foregroundMark x1="64844" y1="94336" x2="64844" y2="94336"/>
                            <a14:foregroundMark x1="50391" y1="96484" x2="50391" y2="964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9240" y="719015"/>
                <a:ext cx="1435142" cy="1435142"/>
              </a:xfrm>
              <a:prstGeom prst="rect">
                <a:avLst/>
              </a:prstGeom>
            </p:spPr>
          </p:pic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7EB3836-C034-51BA-5EA1-1A9FB3FF79E3}"/>
                  </a:ext>
                </a:extLst>
              </p:cNvPr>
              <p:cNvSpPr/>
              <p:nvPr/>
            </p:nvSpPr>
            <p:spPr>
              <a:xfrm>
                <a:off x="7048470" y="737486"/>
                <a:ext cx="1436400" cy="1436400"/>
              </a:xfrm>
              <a:prstGeom prst="ellipse">
                <a:avLst/>
              </a:prstGeom>
              <a:noFill/>
              <a:ln w="57150">
                <a:solidFill>
                  <a:schemeClr val="tx2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9" name="Freeform: Shape 32">
              <a:extLst>
                <a:ext uri="{FF2B5EF4-FFF2-40B4-BE49-F238E27FC236}">
                  <a16:creationId xmlns:a16="http://schemas.microsoft.com/office/drawing/2014/main" id="{7C96D70A-124D-6479-B5E2-CDA0324F5564}"/>
                </a:ext>
              </a:extLst>
            </p:cNvPr>
            <p:cNvSpPr/>
            <p:nvPr/>
          </p:nvSpPr>
          <p:spPr>
            <a:xfrm rot="1178836">
              <a:off x="7258407" y="2720789"/>
              <a:ext cx="1202981" cy="905200"/>
            </a:xfrm>
            <a:custGeom>
              <a:avLst/>
              <a:gdLst>
                <a:gd name="connsiteX0" fmla="*/ 0 w 1527142"/>
                <a:gd name="connsiteY0" fmla="*/ 226243 h 886120"/>
                <a:gd name="connsiteX1" fmla="*/ 1527142 w 1527142"/>
                <a:gd name="connsiteY1" fmla="*/ 0 h 886120"/>
                <a:gd name="connsiteX2" fmla="*/ 1508289 w 1527142"/>
                <a:gd name="connsiteY2" fmla="*/ 886120 h 886120"/>
                <a:gd name="connsiteX3" fmla="*/ 0 w 1527142"/>
                <a:gd name="connsiteY3" fmla="*/ 226243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142" h="886120">
                  <a:moveTo>
                    <a:pt x="0" y="226243"/>
                  </a:moveTo>
                  <a:lnTo>
                    <a:pt x="1527142" y="0"/>
                  </a:lnTo>
                  <a:lnTo>
                    <a:pt x="1508289" y="886120"/>
                  </a:lnTo>
                  <a:lnTo>
                    <a:pt x="0" y="226243"/>
                  </a:lnTo>
                  <a:close/>
                </a:path>
              </a:pathLst>
            </a:custGeom>
            <a:solidFill>
              <a:srgbClr val="DCEAF7">
                <a:alpha val="70000"/>
              </a:srgbClr>
            </a:solidFill>
            <a:ln>
              <a:solidFill>
                <a:srgbClr val="DCEA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5EBAD01-739F-6B6B-B5BB-835B9B3E56A8}"/>
                </a:ext>
              </a:extLst>
            </p:cNvPr>
            <p:cNvSpPr/>
            <p:nvPr/>
          </p:nvSpPr>
          <p:spPr>
            <a:xfrm>
              <a:off x="7963248" y="2873828"/>
              <a:ext cx="1080000" cy="108000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CEA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7A67D2E-956D-4629-2B3E-03764895217F}"/>
              </a:ext>
            </a:extLst>
          </p:cNvPr>
          <p:cNvGrpSpPr/>
          <p:nvPr/>
        </p:nvGrpSpPr>
        <p:grpSpPr>
          <a:xfrm>
            <a:off x="6166328" y="4330247"/>
            <a:ext cx="5837424" cy="1833249"/>
            <a:chOff x="6166328" y="4266747"/>
            <a:chExt cx="5837424" cy="1833249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54D53E1F-3B92-D60F-FF60-14136D63CFA7}"/>
                </a:ext>
              </a:extLst>
            </p:cNvPr>
            <p:cNvGrpSpPr/>
            <p:nvPr/>
          </p:nvGrpSpPr>
          <p:grpSpPr>
            <a:xfrm rot="5400000">
              <a:off x="6166328" y="4659996"/>
              <a:ext cx="1440000" cy="1440000"/>
              <a:chOff x="8012121" y="1808631"/>
              <a:chExt cx="1451270" cy="1439210"/>
            </a:xfrm>
          </p:grpSpPr>
          <p:pic>
            <p:nvPicPr>
              <p:cNvPr id="108" name="Image 8">
                <a:extLst>
                  <a:ext uri="{FF2B5EF4-FFF2-40B4-BE49-F238E27FC236}">
                    <a16:creationId xmlns:a16="http://schemas.microsoft.com/office/drawing/2014/main" id="{641EA63A-038E-E857-FA3D-6CEEDD545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44" b="98633" l="1758" r="97461">
                            <a14:foregroundMark x1="81055" y1="87891" x2="43164" y2="94336"/>
                            <a14:foregroundMark x1="43164" y1="94336" x2="16602" y2="79688"/>
                            <a14:foregroundMark x1="16602" y1="79688" x2="7617" y2="48242"/>
                            <a14:foregroundMark x1="7617" y1="48242" x2="25391" y2="21680"/>
                            <a14:foregroundMark x1="25391" y1="21680" x2="53711" y2="5078"/>
                            <a14:foregroundMark x1="53711" y1="5078" x2="82031" y2="18555"/>
                            <a14:foregroundMark x1="82031" y1="18555" x2="92578" y2="49219"/>
                            <a14:foregroundMark x1="92578" y1="49219" x2="84570" y2="76563"/>
                            <a14:foregroundMark x1="84570" y1="76563" x2="81055" y2="80078"/>
                            <a14:foregroundMark x1="5078" y1="48047" x2="5078" y2="48047"/>
                            <a14:foregroundMark x1="1758" y1="48047" x2="1758" y2="48047"/>
                            <a14:foregroundMark x1="36914" y1="7422" x2="36914" y2="7422"/>
                            <a14:foregroundMark x1="50000" y1="2344" x2="50000" y2="2344"/>
                            <a14:foregroundMark x1="97656" y1="50781" x2="97656" y2="50781"/>
                            <a14:foregroundMark x1="51367" y1="98633" x2="51367" y2="986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6991" y="1811441"/>
                <a:ext cx="1436400" cy="1436400"/>
              </a:xfrm>
              <a:prstGeom prst="rect">
                <a:avLst/>
              </a:prstGeom>
            </p:spPr>
          </p:pic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3D034015-C941-80CB-DCA8-B72B1F505F1B}"/>
                  </a:ext>
                </a:extLst>
              </p:cNvPr>
              <p:cNvSpPr/>
              <p:nvPr/>
            </p:nvSpPr>
            <p:spPr>
              <a:xfrm>
                <a:off x="8012121" y="1808631"/>
                <a:ext cx="1436400" cy="1436400"/>
              </a:xfrm>
              <a:prstGeom prst="ellipse">
                <a:avLst/>
              </a:prstGeom>
              <a:noFill/>
              <a:ln w="57150"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4265BC5-4762-041E-C5B4-6AA0421AC033}"/>
                </a:ext>
              </a:extLst>
            </p:cNvPr>
            <p:cNvSpPr txBox="1"/>
            <p:nvPr/>
          </p:nvSpPr>
          <p:spPr>
            <a:xfrm>
              <a:off x="9117653" y="4990151"/>
              <a:ext cx="28860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FF7C80"/>
                  </a:solidFill>
                </a:rPr>
                <a:t>Hyperemia</a:t>
              </a:r>
              <a:r>
                <a:rPr lang="fr-FR" dirty="0">
                  <a:solidFill>
                    <a:srgbClr val="FF7C80"/>
                  </a:solidFill>
                </a:rPr>
                <a:t> </a:t>
              </a:r>
              <a:r>
                <a:rPr lang="fr-FR" sz="1200" dirty="0">
                  <a:solidFill>
                    <a:srgbClr val="FF7C80"/>
                  </a:solidFill>
                </a:rPr>
                <a:t>(Oxydation – </a:t>
              </a:r>
              <a:br>
                <a:rPr lang="fr-FR" sz="1200" dirty="0">
                  <a:solidFill>
                    <a:srgbClr val="FF7C80"/>
                  </a:solidFill>
                </a:rPr>
              </a:br>
              <a:r>
                <a:rPr lang="en-GB" sz="1200" dirty="0">
                  <a:solidFill>
                    <a:srgbClr val="FF7C80"/>
                  </a:solidFill>
                </a:rPr>
                <a:t>Water-hammer pulse)</a:t>
              </a:r>
            </a:p>
          </p:txBody>
        </p:sp>
        <p:sp>
          <p:nvSpPr>
            <p:cNvPr id="106" name="Freeform: Shape 49">
              <a:extLst>
                <a:ext uri="{FF2B5EF4-FFF2-40B4-BE49-F238E27FC236}">
                  <a16:creationId xmlns:a16="http://schemas.microsoft.com/office/drawing/2014/main" id="{C07D4E74-DA52-5FE0-EEA4-738BD7E73543}"/>
                </a:ext>
              </a:extLst>
            </p:cNvPr>
            <p:cNvSpPr/>
            <p:nvPr/>
          </p:nvSpPr>
          <p:spPr>
            <a:xfrm rot="19302727">
              <a:off x="7292309" y="4825163"/>
              <a:ext cx="1202981" cy="905200"/>
            </a:xfrm>
            <a:custGeom>
              <a:avLst/>
              <a:gdLst>
                <a:gd name="connsiteX0" fmla="*/ 0 w 1527142"/>
                <a:gd name="connsiteY0" fmla="*/ 226243 h 886120"/>
                <a:gd name="connsiteX1" fmla="*/ 1527142 w 1527142"/>
                <a:gd name="connsiteY1" fmla="*/ 0 h 886120"/>
                <a:gd name="connsiteX2" fmla="*/ 1508289 w 1527142"/>
                <a:gd name="connsiteY2" fmla="*/ 886120 h 886120"/>
                <a:gd name="connsiteX3" fmla="*/ 0 w 1527142"/>
                <a:gd name="connsiteY3" fmla="*/ 226243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142" h="886120">
                  <a:moveTo>
                    <a:pt x="0" y="226243"/>
                  </a:moveTo>
                  <a:lnTo>
                    <a:pt x="1527142" y="0"/>
                  </a:lnTo>
                  <a:lnTo>
                    <a:pt x="1508289" y="886120"/>
                  </a:lnTo>
                  <a:lnTo>
                    <a:pt x="0" y="226243"/>
                  </a:lnTo>
                  <a:close/>
                </a:path>
              </a:pathLst>
            </a:custGeom>
            <a:solidFill>
              <a:srgbClr val="FFCCCC">
                <a:alpha val="70000"/>
              </a:srgbClr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F58A724-76F1-B57D-4741-F35BFC8E5F92}"/>
                </a:ext>
              </a:extLst>
            </p:cNvPr>
            <p:cNvSpPr/>
            <p:nvPr/>
          </p:nvSpPr>
          <p:spPr>
            <a:xfrm>
              <a:off x="7963248" y="4266747"/>
              <a:ext cx="1080000" cy="10800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7EC629F-679C-9559-BBDC-FA23F22A9412}"/>
              </a:ext>
            </a:extLst>
          </p:cNvPr>
          <p:cNvCxnSpPr>
            <a:cxnSpLocks/>
          </p:cNvCxnSpPr>
          <p:nvPr/>
        </p:nvCxnSpPr>
        <p:spPr>
          <a:xfrm>
            <a:off x="7370061" y="4034088"/>
            <a:ext cx="2815339" cy="0"/>
          </a:xfrm>
          <a:prstGeom prst="line">
            <a:avLst/>
          </a:prstGeom>
          <a:ln>
            <a:solidFill>
              <a:srgbClr val="336B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5CAC3A14-877A-50EC-CC63-184E3F483B17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8A2A09B-41CF-90DE-A7FC-FB86C84CB045}"/>
              </a:ext>
            </a:extLst>
          </p:cNvPr>
          <p:cNvSpPr/>
          <p:nvPr/>
        </p:nvSpPr>
        <p:spPr>
          <a:xfrm>
            <a:off x="2308599" y="2193491"/>
            <a:ext cx="670321" cy="30466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DCEF84B-959A-D039-A7A0-7DA674EC0C8A}"/>
              </a:ext>
            </a:extLst>
          </p:cNvPr>
          <p:cNvSpPr/>
          <p:nvPr/>
        </p:nvSpPr>
        <p:spPr>
          <a:xfrm>
            <a:off x="3812488" y="2193491"/>
            <a:ext cx="592605" cy="30466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7FAFD02-9C3E-CEA1-DF1C-CE19B8761A0A}"/>
              </a:ext>
            </a:extLst>
          </p:cNvPr>
          <p:cNvSpPr/>
          <p:nvPr/>
        </p:nvSpPr>
        <p:spPr>
          <a:xfrm>
            <a:off x="5090340" y="2193491"/>
            <a:ext cx="622014" cy="30466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0E5DEE0-3178-0525-4D2D-8641C20A019A}"/>
              </a:ext>
            </a:extLst>
          </p:cNvPr>
          <p:cNvSpPr/>
          <p:nvPr/>
        </p:nvSpPr>
        <p:spPr>
          <a:xfrm>
            <a:off x="2999795" y="2193491"/>
            <a:ext cx="799254" cy="3046697"/>
          </a:xfrm>
          <a:prstGeom prst="rect">
            <a:avLst/>
          </a:prstGeom>
          <a:solidFill>
            <a:schemeClr val="tx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23194F5-FDAB-A5A1-E4FA-E30EC08782AE}"/>
              </a:ext>
            </a:extLst>
          </p:cNvPr>
          <p:cNvSpPr/>
          <p:nvPr/>
        </p:nvSpPr>
        <p:spPr>
          <a:xfrm>
            <a:off x="4414567" y="2193491"/>
            <a:ext cx="672961" cy="3046697"/>
          </a:xfrm>
          <a:prstGeom prst="rect">
            <a:avLst/>
          </a:prstGeom>
          <a:solidFill>
            <a:schemeClr val="tx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7" name="Image 10">
            <a:extLst>
              <a:ext uri="{FF2B5EF4-FFF2-40B4-BE49-F238E27FC236}">
                <a16:creationId xmlns:a16="http://schemas.microsoft.com/office/drawing/2014/main" id="{159B321B-5CA0-BC05-C364-7591741447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8" b="89803" l="7710" r="89796">
                        <a14:foregroundMark x1="7710" y1="62171" x2="7710" y2="62171"/>
                        <a14:foregroundMark x1="82540" y1="9868" x2="82540" y2="9868"/>
                        <a14:foregroundMark x1="84354" y1="9868" x2="84354" y2="98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20" y="3180532"/>
            <a:ext cx="970380" cy="668924"/>
          </a:xfrm>
          <a:prstGeom prst="rect">
            <a:avLst/>
          </a:prstGeom>
        </p:spPr>
      </p:pic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61D955E-7C46-F3A3-323B-601604ACA66E}"/>
              </a:ext>
            </a:extLst>
          </p:cNvPr>
          <p:cNvCxnSpPr>
            <a:cxnSpLocks/>
          </p:cNvCxnSpPr>
          <p:nvPr/>
        </p:nvCxnSpPr>
        <p:spPr>
          <a:xfrm flipH="1">
            <a:off x="822058" y="3756565"/>
            <a:ext cx="94013" cy="1195535"/>
          </a:xfrm>
          <a:prstGeom prst="straightConnector1">
            <a:avLst/>
          </a:prstGeom>
          <a:ln>
            <a:solidFill>
              <a:srgbClr val="0910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9" name="Image 12">
            <a:extLst>
              <a:ext uri="{FF2B5EF4-FFF2-40B4-BE49-F238E27FC236}">
                <a16:creationId xmlns:a16="http://schemas.microsoft.com/office/drawing/2014/main" id="{0EA7A3BA-72B7-0862-E4DE-E4DCA6495A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97" b="90000" l="5669" r="89796">
                        <a14:foregroundMark x1="9070" y1="40690" x2="9070" y2="40690"/>
                        <a14:foregroundMark x1="55782" y1="9655" x2="55782" y2="9655"/>
                        <a14:foregroundMark x1="74376" y1="6897" x2="74376" y2="6897"/>
                        <a14:foregroundMark x1="62132" y1="7586" x2="62132" y2="7586"/>
                        <a14:foregroundMark x1="5669" y1="15517" x2="5669" y2="15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956" y="3190540"/>
            <a:ext cx="1017225" cy="668924"/>
          </a:xfrm>
          <a:prstGeom prst="rect">
            <a:avLst/>
          </a:prstGeom>
        </p:spPr>
      </p:pic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54E601AB-3C49-005F-A840-AF7C7688B7BE}"/>
              </a:ext>
            </a:extLst>
          </p:cNvPr>
          <p:cNvCxnSpPr>
            <a:cxnSpLocks/>
          </p:cNvCxnSpPr>
          <p:nvPr/>
        </p:nvCxnSpPr>
        <p:spPr>
          <a:xfrm flipH="1">
            <a:off x="3269080" y="3657604"/>
            <a:ext cx="85403" cy="1427579"/>
          </a:xfrm>
          <a:prstGeom prst="straightConnector1">
            <a:avLst/>
          </a:prstGeom>
          <a:ln>
            <a:solidFill>
              <a:srgbClr val="0910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1" name="Image 11">
            <a:extLst>
              <a:ext uri="{FF2B5EF4-FFF2-40B4-BE49-F238E27FC236}">
                <a16:creationId xmlns:a16="http://schemas.microsoft.com/office/drawing/2014/main" id="{238C7C2D-663D-CD7E-A4BB-E408EA5FAA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9" b="89967" l="5215" r="89796">
                        <a14:foregroundMark x1="5215" y1="23077" x2="6349" y2="23077"/>
                        <a14:foregroundMark x1="35147" y1="10033" x2="35147" y2="10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7107" y="2259932"/>
            <a:ext cx="987604" cy="669600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044459B-60BA-BE4A-0E5B-D959C633EF74}"/>
              </a:ext>
            </a:extLst>
          </p:cNvPr>
          <p:cNvCxnSpPr>
            <a:cxnSpLocks/>
            <a:endCxn id="112" idx="1"/>
          </p:cNvCxnSpPr>
          <p:nvPr/>
        </p:nvCxnSpPr>
        <p:spPr>
          <a:xfrm>
            <a:off x="2047473" y="2761441"/>
            <a:ext cx="261126" cy="955399"/>
          </a:xfrm>
          <a:prstGeom prst="straightConnector1">
            <a:avLst/>
          </a:prstGeom>
          <a:ln>
            <a:solidFill>
              <a:srgbClr val="441F3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Image 13">
            <a:extLst>
              <a:ext uri="{FF2B5EF4-FFF2-40B4-BE49-F238E27FC236}">
                <a16:creationId xmlns:a16="http://schemas.microsoft.com/office/drawing/2014/main" id="{56BA11BB-21AA-E523-83DD-E6B566B66A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36" b="89836" l="8352" r="89842">
                        <a14:foregroundMark x1="8352" y1="33443" x2="8352" y2="33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494" y="2216932"/>
            <a:ext cx="972567" cy="669600"/>
          </a:xfrm>
          <a:prstGeom prst="rect">
            <a:avLst/>
          </a:prstGeom>
        </p:spPr>
      </p:pic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85B66F7-940E-5604-CA95-FDA8DC98249D}"/>
              </a:ext>
            </a:extLst>
          </p:cNvPr>
          <p:cNvCxnSpPr>
            <a:cxnSpLocks/>
          </p:cNvCxnSpPr>
          <p:nvPr/>
        </p:nvCxnSpPr>
        <p:spPr>
          <a:xfrm>
            <a:off x="4808777" y="2761441"/>
            <a:ext cx="380986" cy="788274"/>
          </a:xfrm>
          <a:prstGeom prst="straightConnector1">
            <a:avLst/>
          </a:prstGeom>
          <a:ln>
            <a:solidFill>
              <a:srgbClr val="441F3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Date Placeholder 5">
            <a:extLst>
              <a:ext uri="{FF2B5EF4-FFF2-40B4-BE49-F238E27FC236}">
                <a16:creationId xmlns:a16="http://schemas.microsoft.com/office/drawing/2014/main" id="{CA4B74A1-F67F-DD7B-96B5-198DB03B7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</p:spPr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126" name="Footer Placeholder 6">
            <a:extLst>
              <a:ext uri="{FF2B5EF4-FFF2-40B4-BE49-F238E27FC236}">
                <a16:creationId xmlns:a16="http://schemas.microsoft.com/office/drawing/2014/main" id="{B4A5065D-A7D2-173A-3F60-FC63AC00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</p:spPr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Slide Number Placeholder 8">
            <a:extLst>
              <a:ext uri="{FF2B5EF4-FFF2-40B4-BE49-F238E27FC236}">
                <a16:creationId xmlns:a16="http://schemas.microsoft.com/office/drawing/2014/main" id="{04F63C47-AAA6-10E6-C544-E87872DF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</p:spPr>
        <p:txBody>
          <a:bodyPr/>
          <a:lstStyle/>
          <a:p>
            <a:fld id="{1C96B271-48F2-4EBC-90C1-CA6B138C6EC9}" type="slidenum">
              <a:rPr lang="fr-FR" smtClean="0"/>
              <a:pPr/>
              <a:t>17</a:t>
            </a:fld>
            <a:endParaRPr lang="fr-FR" dirty="0">
              <a:latin typeface="Bahnschrift Light" panose="020B0502040204020203" pitchFamily="34" charset="0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C2D08058-10B6-3996-968E-AA14D87EF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" t="75192" r="6761" b="3125"/>
          <a:stretch/>
        </p:blipFill>
        <p:spPr>
          <a:xfrm>
            <a:off x="1619925" y="5587344"/>
            <a:ext cx="3298310" cy="57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112" grpId="0" animBg="1"/>
      <p:bldP spid="113" grpId="0" animBg="1"/>
      <p:bldP spid="114" grpId="0" animBg="1"/>
      <p:bldP spid="115" grpId="0" animBg="1"/>
      <p:bldP spid="1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8691-161D-95C2-31DF-8BAE78020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DCCA-6206-CA48-3946-9A8835BF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1430"/>
            <a:ext cx="10192657" cy="532800"/>
          </a:xfrm>
        </p:spPr>
        <p:txBody>
          <a:bodyPr/>
          <a:lstStyle/>
          <a:p>
            <a:r>
              <a:rPr lang="fr-FR" dirty="0"/>
              <a:t>Perspectives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43F36-D2EF-620A-57B7-D4C025567C89}"/>
              </a:ext>
            </a:extLst>
          </p:cNvPr>
          <p:cNvSpPr txBox="1"/>
          <p:nvPr/>
        </p:nvSpPr>
        <p:spPr>
          <a:xfrm>
            <a:off x="1994493" y="7415452"/>
            <a:ext cx="87027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✔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Hierarchical</a:t>
            </a:r>
            <a:r>
              <a:rPr lang="en-GB" dirty="0">
                <a:solidFill>
                  <a:srgbClr val="485C6A"/>
                </a:solidFill>
              </a:rPr>
              <a:t> and </a:t>
            </a:r>
            <a:r>
              <a:rPr lang="en-GB" b="1" dirty="0">
                <a:solidFill>
                  <a:srgbClr val="485C6A"/>
                </a:solidFill>
              </a:rPr>
              <a:t>Modular</a:t>
            </a:r>
            <a:r>
              <a:rPr lang="en-GB" dirty="0">
                <a:solidFill>
                  <a:srgbClr val="485C6A"/>
                </a:solidFill>
              </a:rPr>
              <a:t> </a:t>
            </a:r>
            <a:r>
              <a:rPr lang="en-GB" b="1" dirty="0">
                <a:solidFill>
                  <a:srgbClr val="485C6A"/>
                </a:solidFill>
              </a:rPr>
              <a:t>porous</a:t>
            </a:r>
            <a:r>
              <a:rPr lang="en-GB" dirty="0">
                <a:solidFill>
                  <a:srgbClr val="485C6A"/>
                </a:solidFill>
              </a:rPr>
              <a:t> framework, </a:t>
            </a:r>
          </a:p>
          <a:p>
            <a:r>
              <a:rPr lang="en-GB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✔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Ischaemia and PORH were obtained with mechanics only,</a:t>
            </a:r>
          </a:p>
          <a:p>
            <a:r>
              <a:rPr lang="en-GB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✔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Open-source implementation,</a:t>
            </a:r>
          </a:p>
          <a:p>
            <a:r>
              <a:rPr lang="en-GB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✔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Transferable: plantar foot, brain, tissue engineering, drug delivery,</a:t>
            </a:r>
            <a:br>
              <a:rPr lang="en-GB" dirty="0"/>
            </a:br>
            <a:br>
              <a:rPr lang="en-GB" dirty="0"/>
            </a:br>
            <a:r>
              <a:rPr lang="en-GB" b="1" dirty="0">
                <a:solidFill>
                  <a:schemeClr val="accent2"/>
                </a:solidFill>
              </a:rPr>
              <a:t>➪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Biological integration should be compared to experimental campaigns,</a:t>
            </a:r>
          </a:p>
          <a:p>
            <a:r>
              <a:rPr lang="en-GB" b="1" dirty="0">
                <a:solidFill>
                  <a:schemeClr val="accent2"/>
                </a:solidFill>
              </a:rPr>
              <a:t>➪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For pressure ulcers prevention, damage and remodelling should be introduced,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9A89CD0-7001-F388-277C-8F2700FAAB8E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067419F-5700-707A-97D3-F66DA3EADDAF}"/>
              </a:ext>
            </a:extLst>
          </p:cNvPr>
          <p:cNvSpPr txBox="1"/>
          <p:nvPr/>
        </p:nvSpPr>
        <p:spPr>
          <a:xfrm>
            <a:off x="8031988" y="1526607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Towards</a:t>
            </a:r>
            <a:r>
              <a:rPr lang="fr-FR" dirty="0"/>
              <a:t> </a:t>
            </a:r>
            <a:r>
              <a:rPr lang="fr-FR" dirty="0" err="1"/>
              <a:t>Personnalized</a:t>
            </a:r>
            <a:r>
              <a:rPr lang="fr-FR" dirty="0"/>
              <a:t> </a:t>
            </a:r>
            <a:r>
              <a:rPr lang="fr-FR" dirty="0" err="1"/>
              <a:t>Treatment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08692-3D80-482E-B1FF-14B9C438D5C8}"/>
              </a:ext>
            </a:extLst>
          </p:cNvPr>
          <p:cNvSpPr txBox="1"/>
          <p:nvPr/>
        </p:nvSpPr>
        <p:spPr>
          <a:xfrm>
            <a:off x="8103239" y="3718752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Highly</a:t>
            </a:r>
            <a:r>
              <a:rPr lang="fr-FR" dirty="0"/>
              <a:t> </a:t>
            </a:r>
            <a:r>
              <a:rPr lang="fr-FR" dirty="0" err="1"/>
              <a:t>modular</a:t>
            </a:r>
            <a:r>
              <a:rPr lang="fr-FR" dirty="0"/>
              <a:t> </a:t>
            </a:r>
            <a:r>
              <a:rPr lang="fr-FR" dirty="0" err="1"/>
              <a:t>approach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06FB70-E253-CCE2-286B-262585091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5861" r="15505"/>
          <a:stretch/>
        </p:blipFill>
        <p:spPr>
          <a:xfrm>
            <a:off x="8150038" y="4096830"/>
            <a:ext cx="3426689" cy="187755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308D3F8-DB4E-22C1-2708-4FBAC6A978A8}"/>
              </a:ext>
            </a:extLst>
          </p:cNvPr>
          <p:cNvGrpSpPr/>
          <p:nvPr/>
        </p:nvGrpSpPr>
        <p:grpSpPr>
          <a:xfrm>
            <a:off x="8119505" y="2018796"/>
            <a:ext cx="1597552" cy="1547397"/>
            <a:chOff x="375855" y="1859436"/>
            <a:chExt cx="4156521" cy="4026026"/>
          </a:xfrm>
        </p:grpSpPr>
        <p:pic>
          <p:nvPicPr>
            <p:cNvPr id="65" name="Image 5">
              <a:extLst>
                <a:ext uri="{FF2B5EF4-FFF2-40B4-BE49-F238E27FC236}">
                  <a16:creationId xmlns:a16="http://schemas.microsoft.com/office/drawing/2014/main" id="{DF8CBF4A-9AF1-01C2-9C9F-D22CCD55D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3" t="11269" r="2893" b="19918"/>
            <a:stretch>
              <a:fillRect/>
            </a:stretch>
          </p:blipFill>
          <p:spPr>
            <a:xfrm>
              <a:off x="923544" y="3736621"/>
              <a:ext cx="3590544" cy="2148841"/>
            </a:xfrm>
            <a:prstGeom prst="rect">
              <a:avLst/>
            </a:prstGeom>
          </p:spPr>
        </p:pic>
        <p:pic>
          <p:nvPicPr>
            <p:cNvPr id="94" name="Image 5">
              <a:extLst>
                <a:ext uri="{FF2B5EF4-FFF2-40B4-BE49-F238E27FC236}">
                  <a16:creationId xmlns:a16="http://schemas.microsoft.com/office/drawing/2014/main" id="{B067603E-693F-2948-E050-282440BAD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" t="13905" r="49973" b="21090"/>
            <a:stretch>
              <a:fillRect/>
            </a:stretch>
          </p:blipFill>
          <p:spPr>
            <a:xfrm>
              <a:off x="838200" y="1859436"/>
              <a:ext cx="3694176" cy="2029969"/>
            </a:xfrm>
            <a:prstGeom prst="rect">
              <a:avLst/>
            </a:prstGeom>
          </p:spPr>
        </p:pic>
        <p:pic>
          <p:nvPicPr>
            <p:cNvPr id="95" name="Image 5">
              <a:extLst>
                <a:ext uri="{FF2B5EF4-FFF2-40B4-BE49-F238E27FC236}">
                  <a16:creationId xmlns:a16="http://schemas.microsoft.com/office/drawing/2014/main" id="{3122767D-FE8E-9D65-4B0D-3A5454197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24" r="74057"/>
            <a:stretch>
              <a:fillRect/>
            </a:stretch>
          </p:blipFill>
          <p:spPr>
            <a:xfrm rot="16200000">
              <a:off x="-390860" y="3735233"/>
              <a:ext cx="2082292" cy="548861"/>
            </a:xfrm>
            <a:prstGeom prst="rect">
              <a:avLst/>
            </a:prstGeom>
          </p:spPr>
        </p:pic>
      </p:grpSp>
      <p:pic>
        <p:nvPicPr>
          <p:cNvPr id="102" name="Image 11">
            <a:extLst>
              <a:ext uri="{FF2B5EF4-FFF2-40B4-BE49-F238E27FC236}">
                <a16:creationId xmlns:a16="http://schemas.microsoft.com/office/drawing/2014/main" id="{5637E25C-1969-9FDC-B4F1-C900ED081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9" y="2684327"/>
            <a:ext cx="1065158" cy="447366"/>
          </a:xfrm>
          <a:prstGeom prst="rect">
            <a:avLst/>
          </a:prstGeom>
        </p:spPr>
      </p:pic>
      <p:pic>
        <p:nvPicPr>
          <p:cNvPr id="103" name="Image 35">
            <a:extLst>
              <a:ext uri="{FF2B5EF4-FFF2-40B4-BE49-F238E27FC236}">
                <a16:creationId xmlns:a16="http://schemas.microsoft.com/office/drawing/2014/main" id="{EBE1EFBB-8B47-91E8-4D90-50C360E22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3" y="3267214"/>
            <a:ext cx="480790" cy="447366"/>
          </a:xfrm>
          <a:prstGeom prst="rect">
            <a:avLst/>
          </a:prstGeom>
        </p:spPr>
      </p:pic>
      <p:pic>
        <p:nvPicPr>
          <p:cNvPr id="104" name="Image 13">
            <a:extLst>
              <a:ext uri="{FF2B5EF4-FFF2-40B4-BE49-F238E27FC236}">
                <a16:creationId xmlns:a16="http://schemas.microsoft.com/office/drawing/2014/main" id="{728537CA-2267-FE9F-A1FD-877FEDDC3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1" y="3850101"/>
            <a:ext cx="1269974" cy="488036"/>
          </a:xfrm>
          <a:prstGeom prst="rect">
            <a:avLst/>
          </a:prstGeom>
        </p:spPr>
      </p:pic>
      <p:pic>
        <p:nvPicPr>
          <p:cNvPr id="105" name="Image 3">
            <a:extLst>
              <a:ext uri="{FF2B5EF4-FFF2-40B4-BE49-F238E27FC236}">
                <a16:creationId xmlns:a16="http://schemas.microsoft.com/office/drawing/2014/main" id="{96CE41A0-3A4E-3201-C39E-83ED577ABB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5171"/>
          <a:stretch/>
        </p:blipFill>
        <p:spPr>
          <a:xfrm>
            <a:off x="486862" y="4470708"/>
            <a:ext cx="470702" cy="48803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0F22C-D1F3-F298-0AF7-E5F7E40A82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AB2B98B-3576-5117-DE21-553A45B3F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D64D830-A1C2-0BB5-A575-7816B072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18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2355FF5F-FEB0-2D6F-521E-DDBE850CB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4922" y1="26465" x2="44922" y2="26465"/>
                        <a14:foregroundMark x1="47070" y1="18848" x2="47070" y2="18848"/>
                        <a14:foregroundMark x1="60156" y1="32813" x2="60156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1677527"/>
            <a:ext cx="2244874" cy="2244874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E3B8B5-5459-6DE5-A733-9A5895AE3058}"/>
              </a:ext>
            </a:extLst>
          </p:cNvPr>
          <p:cNvSpPr txBox="1"/>
          <p:nvPr/>
        </p:nvSpPr>
        <p:spPr>
          <a:xfrm>
            <a:off x="1327578" y="2580301"/>
            <a:ext cx="605421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✔ Relative Ischaemia and PORH are comparable between genders,</a:t>
            </a:r>
          </a:p>
          <a:p>
            <a:r>
              <a:rPr lang="en-GB" dirty="0">
                <a:effectLst/>
                <a:latin typeface="Helvetica" pitchFamily="2" charset="0"/>
              </a:rPr>
              <a:t>✔ Mechanics play a role in PORH,</a:t>
            </a:r>
          </a:p>
          <a:p>
            <a:r>
              <a:rPr lang="en-GB" dirty="0">
                <a:solidFill>
                  <a:schemeClr val="accent6"/>
                </a:solidFill>
                <a:effectLst/>
                <a:latin typeface="Helvetica" pitchFamily="2" charset="0"/>
              </a:rPr>
              <a:t>✔</a:t>
            </a:r>
            <a:r>
              <a:rPr lang="en-GB" dirty="0">
                <a:effectLst/>
                <a:latin typeface="Helvetica" pitchFamily="2" charset="0"/>
              </a:rPr>
              <a:t> Model capacity to reproduce ischaemia and PORH,</a:t>
            </a:r>
          </a:p>
          <a:p>
            <a:r>
              <a:rPr lang="en-GB" dirty="0">
                <a:solidFill>
                  <a:schemeClr val="accent6"/>
                </a:solidFill>
                <a:effectLst/>
                <a:latin typeface="Helvetica" pitchFamily="2" charset="0"/>
              </a:rPr>
              <a:t>✔</a:t>
            </a:r>
            <a:r>
              <a:rPr lang="en-GB" dirty="0">
                <a:effectLst/>
                <a:latin typeface="Helvetica" pitchFamily="2" charset="0"/>
              </a:rPr>
              <a:t> Allows for a future introduction of biological exchanges,</a:t>
            </a:r>
          </a:p>
          <a:p>
            <a:br>
              <a:rPr lang="en-GB" dirty="0"/>
            </a:br>
            <a:r>
              <a:rPr lang="en-GB" dirty="0">
                <a:solidFill>
                  <a:srgbClr val="E97132"/>
                </a:solidFill>
                <a:effectLst/>
                <a:latin typeface="Helvetica" pitchFamily="2" charset="0"/>
              </a:rPr>
              <a:t>~</a:t>
            </a:r>
            <a:r>
              <a:rPr lang="en-GB" dirty="0">
                <a:effectLst/>
                <a:latin typeface="Helvetica" pitchFamily="2" charset="0"/>
              </a:rPr>
              <a:t> More accurate control of the multiscale BCs,</a:t>
            </a:r>
          </a:p>
          <a:p>
            <a:r>
              <a:rPr lang="en-GB" dirty="0">
                <a:solidFill>
                  <a:srgbClr val="E97132"/>
                </a:solidFill>
                <a:effectLst/>
                <a:latin typeface="Helvetica" pitchFamily="2" charset="0"/>
              </a:rPr>
              <a:t>~</a:t>
            </a:r>
            <a:r>
              <a:rPr lang="en-GB" dirty="0">
                <a:effectLst/>
                <a:latin typeface="Helvetica" pitchFamily="2" charset="0"/>
              </a:rPr>
              <a:t> No clear consensus on material parameters,</a:t>
            </a:r>
          </a:p>
          <a:p>
            <a:r>
              <a:rPr lang="en-GB" dirty="0">
                <a:solidFill>
                  <a:srgbClr val="E97132"/>
                </a:solidFill>
                <a:effectLst/>
                <a:latin typeface="Helvetica" pitchFamily="2" charset="0"/>
              </a:rPr>
              <a:t>~</a:t>
            </a:r>
            <a:r>
              <a:rPr lang="en-GB" dirty="0">
                <a:effectLst/>
                <a:latin typeface="Helvetica" pitchFamily="2" charset="0"/>
              </a:rPr>
              <a:t> Future work should assess subject-specific calibration.</a:t>
            </a:r>
          </a:p>
          <a:p>
            <a:endParaRPr lang="en-GB" dirty="0"/>
          </a:p>
        </p:txBody>
      </p:sp>
      <p:pic>
        <p:nvPicPr>
          <p:cNvPr id="23" name="Picture Placeholder 7">
            <a:extLst>
              <a:ext uri="{FF2B5EF4-FFF2-40B4-BE49-F238E27FC236}">
                <a16:creationId xmlns:a16="http://schemas.microsoft.com/office/drawing/2014/main" id="{15A822B0-37ED-9B5F-FAF9-B5C9236753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90285" y="127805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1" grpId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5F0F2F-905B-0750-C3E7-DBD09BD6C5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614AD-8C01-E129-FEB0-B8C7D447E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55171-7E79-56A0-725C-CFCDF16D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19</a:t>
            </a:fld>
            <a:endParaRPr lang="fr-FR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8C1-2223-FEAE-4879-128702AE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3" y="1317348"/>
            <a:ext cx="10192657" cy="531390"/>
          </a:xfrm>
        </p:spPr>
        <p:txBody>
          <a:bodyPr/>
          <a:lstStyle/>
          <a:p>
            <a:r>
              <a:rPr lang="fr-FR" dirty="0" err="1"/>
              <a:t>Still</a:t>
            </a:r>
            <a:r>
              <a:rPr lang="fr-FR" dirty="0"/>
              <a:t> millions of pressure </a:t>
            </a:r>
            <a:r>
              <a:rPr lang="fr-FR" dirty="0" err="1"/>
              <a:t>ulcers</a:t>
            </a:r>
            <a:r>
              <a:rPr lang="fr-FR" dirty="0"/>
              <a:t> 	</a:t>
            </a:r>
            <a:endParaRPr lang="en-GB" dirty="0"/>
          </a:p>
        </p:txBody>
      </p:sp>
      <p:pic>
        <p:nvPicPr>
          <p:cNvPr id="8" name="Picture Placeholder 7" descr="Books with solid fill">
            <a:extLst>
              <a:ext uri="{FF2B5EF4-FFF2-40B4-BE49-F238E27FC236}">
                <a16:creationId xmlns:a16="http://schemas.microsoft.com/office/drawing/2014/main" id="{FA59455C-C2A3-1AD2-5801-CFC450EAEB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contrast="-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0285" y="1278057"/>
            <a:ext cx="720000" cy="720000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0987D474-0537-6D1F-654D-451671C3FC4A}"/>
              </a:ext>
            </a:extLst>
          </p:cNvPr>
          <p:cNvGrpSpPr/>
          <p:nvPr/>
        </p:nvGrpSpPr>
        <p:grpSpPr>
          <a:xfrm>
            <a:off x="1162795" y="1859436"/>
            <a:ext cx="4156521" cy="4026026"/>
            <a:chOff x="375855" y="1859436"/>
            <a:chExt cx="4156521" cy="4026026"/>
          </a:xfrm>
        </p:grpSpPr>
        <p:pic>
          <p:nvPicPr>
            <p:cNvPr id="9" name="Image 5">
              <a:extLst>
                <a:ext uri="{FF2B5EF4-FFF2-40B4-BE49-F238E27FC236}">
                  <a16:creationId xmlns:a16="http://schemas.microsoft.com/office/drawing/2014/main" id="{70552400-AEE2-5421-24D9-634E60F2E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3" t="11269" r="2893" b="19918"/>
            <a:stretch>
              <a:fillRect/>
            </a:stretch>
          </p:blipFill>
          <p:spPr>
            <a:xfrm>
              <a:off x="923544" y="3736621"/>
              <a:ext cx="3590544" cy="2148841"/>
            </a:xfrm>
            <a:prstGeom prst="rect">
              <a:avLst/>
            </a:prstGeom>
          </p:spPr>
        </p:pic>
        <p:pic>
          <p:nvPicPr>
            <p:cNvPr id="10" name="Image 5">
              <a:extLst>
                <a:ext uri="{FF2B5EF4-FFF2-40B4-BE49-F238E27FC236}">
                  <a16:creationId xmlns:a16="http://schemas.microsoft.com/office/drawing/2014/main" id="{954CC525-475A-01D2-8198-D596048B5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" t="13905" r="49973" b="21090"/>
            <a:stretch>
              <a:fillRect/>
            </a:stretch>
          </p:blipFill>
          <p:spPr>
            <a:xfrm>
              <a:off x="838200" y="1859436"/>
              <a:ext cx="3694176" cy="2029969"/>
            </a:xfrm>
            <a:prstGeom prst="rect">
              <a:avLst/>
            </a:prstGeom>
          </p:spPr>
        </p:pic>
        <p:pic>
          <p:nvPicPr>
            <p:cNvPr id="11" name="Image 5">
              <a:extLst>
                <a:ext uri="{FF2B5EF4-FFF2-40B4-BE49-F238E27FC236}">
                  <a16:creationId xmlns:a16="http://schemas.microsoft.com/office/drawing/2014/main" id="{5659E506-EE3C-F3E6-BB94-C0E417A77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24" r="74057"/>
            <a:stretch>
              <a:fillRect/>
            </a:stretch>
          </p:blipFill>
          <p:spPr>
            <a:xfrm rot="16200000">
              <a:off x="-390860" y="3735233"/>
              <a:ext cx="2082292" cy="548861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255D9BD-2362-51AC-74DD-C2501298EA23}"/>
              </a:ext>
            </a:extLst>
          </p:cNvPr>
          <p:cNvGrpSpPr/>
          <p:nvPr/>
        </p:nvGrpSpPr>
        <p:grpSpPr>
          <a:xfrm>
            <a:off x="6433230" y="2740245"/>
            <a:ext cx="4456188" cy="1151988"/>
            <a:chOff x="5743297" y="1134649"/>
            <a:chExt cx="4456188" cy="1151988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EEB0769E-E38D-4115-E9CF-A447B89EC3E5}"/>
                </a:ext>
              </a:extLst>
            </p:cNvPr>
            <p:cNvSpPr/>
            <p:nvPr/>
          </p:nvSpPr>
          <p:spPr>
            <a:xfrm>
              <a:off x="5743297" y="1134649"/>
              <a:ext cx="4456188" cy="1151988"/>
            </a:xfrm>
            <a:prstGeom prst="roundRect">
              <a:avLst/>
            </a:prstGeom>
            <a:solidFill>
              <a:srgbClr val="DDDAC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Graphic 18" descr="Sleep with solid fill">
              <a:extLst>
                <a:ext uri="{FF2B5EF4-FFF2-40B4-BE49-F238E27FC236}">
                  <a16:creationId xmlns:a16="http://schemas.microsoft.com/office/drawing/2014/main" id="{30652BA9-C6D2-77C1-F5FF-5401E7A22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54853" y="1350643"/>
              <a:ext cx="720000" cy="720000"/>
            </a:xfrm>
            <a:prstGeom prst="rect">
              <a:avLst/>
            </a:prstGeom>
          </p:spPr>
        </p:pic>
        <p:pic>
          <p:nvPicPr>
            <p:cNvPr id="21" name="Graphic 20" descr="Universal access with solid fill">
              <a:extLst>
                <a:ext uri="{FF2B5EF4-FFF2-40B4-BE49-F238E27FC236}">
                  <a16:creationId xmlns:a16="http://schemas.microsoft.com/office/drawing/2014/main" id="{22F3CA22-25E1-D3BE-5DA5-D4657727D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4166" t="19723" r="-2389" b="15199"/>
            <a:stretch>
              <a:fillRect/>
            </a:stretch>
          </p:blipFill>
          <p:spPr>
            <a:xfrm>
              <a:off x="8232559" y="1350643"/>
              <a:ext cx="533516" cy="720000"/>
            </a:xfrm>
            <a:prstGeom prst="rect">
              <a:avLst/>
            </a:prstGeom>
          </p:spPr>
        </p:pic>
        <p:pic>
          <p:nvPicPr>
            <p:cNvPr id="25" name="Graphic 24" descr="Clock with solid fill">
              <a:extLst>
                <a:ext uri="{FF2B5EF4-FFF2-40B4-BE49-F238E27FC236}">
                  <a16:creationId xmlns:a16="http://schemas.microsoft.com/office/drawing/2014/main" id="{924C080D-16BE-1561-56D9-A27728D5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23224" y="1350643"/>
              <a:ext cx="720000" cy="7200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3E8C2CE-4159-776D-0F0E-AEE99B13C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742" b="92697" l="9184" r="89796">
                          <a14:foregroundMark x1="58163" y1="85955" x2="58163" y2="85955"/>
                          <a14:foregroundMark x1="38776" y1="93258" x2="38776" y2="93258"/>
                          <a14:foregroundMark x1="47959" y1="6742" x2="47959" y2="6742"/>
                          <a14:foregroundMark x1="72449" y1="90449" x2="72449" y2="90449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23781" y="1350643"/>
              <a:ext cx="396406" cy="72000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7E3AC1F-8AA5-C1A1-BEE2-A44FBC749DC2}"/>
              </a:ext>
            </a:extLst>
          </p:cNvPr>
          <p:cNvGrpSpPr/>
          <p:nvPr/>
        </p:nvGrpSpPr>
        <p:grpSpPr>
          <a:xfrm>
            <a:off x="6433230" y="3937477"/>
            <a:ext cx="4595975" cy="1172120"/>
            <a:chOff x="5764137" y="2475838"/>
            <a:chExt cx="4595975" cy="1172120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C67FB4E-3EF5-C6FA-3145-0D4B2FCF59A5}"/>
                </a:ext>
              </a:extLst>
            </p:cNvPr>
            <p:cNvSpPr/>
            <p:nvPr/>
          </p:nvSpPr>
          <p:spPr>
            <a:xfrm>
              <a:off x="5764137" y="2495970"/>
              <a:ext cx="4456188" cy="1151988"/>
            </a:xfrm>
            <a:prstGeom prst="roundRect">
              <a:avLst/>
            </a:prstGeom>
            <a:solidFill>
              <a:srgbClr val="DDDAC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C899D86-F8E0-07CC-9611-87FD614D40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04029" y="2711964"/>
              <a:ext cx="813806" cy="720000"/>
              <a:chOff x="6436995" y="3281455"/>
              <a:chExt cx="914400" cy="808999"/>
            </a:xfrm>
          </p:grpSpPr>
          <p:pic>
            <p:nvPicPr>
              <p:cNvPr id="61" name="Graphic 60" descr="Schoolhouse with solid fill">
                <a:extLst>
                  <a:ext uri="{FF2B5EF4-FFF2-40B4-BE49-F238E27FC236}">
                    <a16:creationId xmlns:a16="http://schemas.microsoft.com/office/drawing/2014/main" id="{3F2C662F-EA69-C28A-B4B9-28D3919E8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1527"/>
              <a:stretch>
                <a:fillRect/>
              </a:stretch>
            </p:blipFill>
            <p:spPr>
              <a:xfrm>
                <a:off x="6436995" y="3281455"/>
                <a:ext cx="914400" cy="808999"/>
              </a:xfrm>
              <a:prstGeom prst="rect">
                <a:avLst/>
              </a:prstGeom>
            </p:spPr>
          </p:pic>
          <p:pic>
            <p:nvPicPr>
              <p:cNvPr id="62" name="Graphic 61" descr="Medical with solid fill">
                <a:extLst>
                  <a:ext uri="{FF2B5EF4-FFF2-40B4-BE49-F238E27FC236}">
                    <a16:creationId xmlns:a16="http://schemas.microsoft.com/office/drawing/2014/main" id="{1881D02B-6DD5-DFC4-8671-148057D1B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776272" y="3453366"/>
                <a:ext cx="252000" cy="252000"/>
              </a:xfrm>
              <a:prstGeom prst="rect">
                <a:avLst/>
              </a:prstGeom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0834D14-9754-4CBE-6FE0-0444735EA31A}"/>
                </a:ext>
              </a:extLst>
            </p:cNvPr>
            <p:cNvSpPr txBox="1"/>
            <p:nvPr/>
          </p:nvSpPr>
          <p:spPr>
            <a:xfrm>
              <a:off x="8708222" y="3421815"/>
              <a:ext cx="165189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800" b="0" i="0" u="none" strike="noStrike" baseline="0">
                  <a:solidFill>
                    <a:srgbClr val="38637C"/>
                  </a:solidFill>
                  <a:latin typeface="LMSans8-Regular"/>
                </a:defRPr>
              </a:lvl1pPr>
            </a:lstStyle>
            <a:p>
              <a:r>
                <a:rPr lang="it-IT" dirty="0"/>
                <a:t>[Ayello 2008; Parvizi et al. </a:t>
              </a:r>
              <a:r>
                <a:rPr lang="en-GB" dirty="0"/>
                <a:t>2023]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BD9CF4A-595C-D5FC-A300-1DE705887676}"/>
                </a:ext>
              </a:extLst>
            </p:cNvPr>
            <p:cNvSpPr txBox="1"/>
            <p:nvPr/>
          </p:nvSpPr>
          <p:spPr>
            <a:xfrm>
              <a:off x="7428420" y="3432514"/>
              <a:ext cx="139074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800" b="0" i="0" u="none" strike="noStrike" baseline="0">
                  <a:solidFill>
                    <a:srgbClr val="38637C"/>
                  </a:solidFill>
                  <a:latin typeface="LMSans8-Regular"/>
                </a:defRPr>
              </a:lvl1pPr>
            </a:lstStyle>
            <a:p>
              <a:r>
                <a:rPr lang="en-GB" dirty="0"/>
                <a:t>[</a:t>
              </a:r>
              <a:r>
                <a:rPr lang="en-GB" dirty="0" err="1"/>
                <a:t>Vanderwee</a:t>
              </a:r>
              <a:r>
                <a:rPr lang="en-GB" dirty="0"/>
                <a:t> et al., 2007]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24C5364-0BB0-E9DF-7DA7-3B2CB4187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5757" y="2711964"/>
              <a:ext cx="1018284" cy="720000"/>
              <a:chOff x="6876788" y="2559318"/>
              <a:chExt cx="1516583" cy="1072333"/>
            </a:xfrm>
          </p:grpSpPr>
          <p:pic>
            <p:nvPicPr>
              <p:cNvPr id="39" name="Graphic 38" descr="Man with solid fill">
                <a:extLst>
                  <a:ext uri="{FF2B5EF4-FFF2-40B4-BE49-F238E27FC236}">
                    <a16:creationId xmlns:a16="http://schemas.microsoft.com/office/drawing/2014/main" id="{052B34B4-2750-0F63-B3CA-FD5E0D22F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 l="28743" r="26051"/>
              <a:stretch>
                <a:fillRect/>
              </a:stretch>
            </p:blipFill>
            <p:spPr>
              <a:xfrm>
                <a:off x="7431592" y="2559318"/>
                <a:ext cx="439397" cy="972000"/>
              </a:xfrm>
              <a:prstGeom prst="rect">
                <a:avLst/>
              </a:prstGeom>
            </p:spPr>
          </p:pic>
          <p:pic>
            <p:nvPicPr>
              <p:cNvPr id="43" name="Graphic 42" descr="Woman with solid fill">
                <a:extLst>
                  <a:ext uri="{FF2B5EF4-FFF2-40B4-BE49-F238E27FC236}">
                    <a16:creationId xmlns:a16="http://schemas.microsoft.com/office/drawing/2014/main" id="{72CF984C-9EE4-C55F-652B-A7024F104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24373" r="19605"/>
              <a:stretch>
                <a:fillRect/>
              </a:stretch>
            </p:blipFill>
            <p:spPr>
              <a:xfrm>
                <a:off x="7848835" y="2559318"/>
                <a:ext cx="544536" cy="972000"/>
              </a:xfrm>
              <a:prstGeom prst="rect">
                <a:avLst/>
              </a:prstGeom>
            </p:spPr>
          </p:pic>
          <p:pic>
            <p:nvPicPr>
              <p:cNvPr id="45" name="Graphic 44" descr="Woman with solid fill">
                <a:extLst>
                  <a:ext uri="{FF2B5EF4-FFF2-40B4-BE49-F238E27FC236}">
                    <a16:creationId xmlns:a16="http://schemas.microsoft.com/office/drawing/2014/main" id="{0892A29A-1265-AE45-EE4A-8F5322F0C8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21298" r="19344"/>
              <a:stretch>
                <a:fillRect/>
              </a:stretch>
            </p:blipFill>
            <p:spPr>
              <a:xfrm>
                <a:off x="6876788" y="2559318"/>
                <a:ext cx="576957" cy="972000"/>
              </a:xfrm>
              <a:prstGeom prst="rect">
                <a:avLst/>
              </a:prstGeom>
            </p:spPr>
          </p:pic>
          <p:pic>
            <p:nvPicPr>
              <p:cNvPr id="72" name="Graphic 71" descr="Man with solid fill">
                <a:extLst>
                  <a:ext uri="{FF2B5EF4-FFF2-40B4-BE49-F238E27FC236}">
                    <a16:creationId xmlns:a16="http://schemas.microsoft.com/office/drawing/2014/main" id="{B2C00F91-7326-2D7C-0381-68882129D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 l="26052" r="19783"/>
              <a:stretch>
                <a:fillRect/>
              </a:stretch>
            </p:blipFill>
            <p:spPr>
              <a:xfrm>
                <a:off x="7164751" y="2659651"/>
                <a:ext cx="526479" cy="972000"/>
              </a:xfrm>
              <a:prstGeom prst="rect">
                <a:avLst/>
              </a:prstGeom>
            </p:spPr>
          </p:pic>
          <p:pic>
            <p:nvPicPr>
              <p:cNvPr id="73" name="Graphic 72" descr="Woman with solid fill">
                <a:extLst>
                  <a:ext uri="{FF2B5EF4-FFF2-40B4-BE49-F238E27FC236}">
                    <a16:creationId xmlns:a16="http://schemas.microsoft.com/office/drawing/2014/main" id="{968A3D51-F4B7-FBB8-63E8-D44B985D3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 l="26052" r="26052"/>
              <a:stretch>
                <a:fillRect/>
              </a:stretch>
            </p:blipFill>
            <p:spPr>
              <a:xfrm>
                <a:off x="7629099" y="2659651"/>
                <a:ext cx="465555" cy="972000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FEFEEBE-8F0C-0B0A-E616-835253BCFF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08670" y="2747964"/>
              <a:ext cx="659704" cy="648000"/>
              <a:chOff x="10426550" y="2858886"/>
              <a:chExt cx="733004" cy="720000"/>
            </a:xfrm>
          </p:grpSpPr>
          <p:pic>
            <p:nvPicPr>
              <p:cNvPr id="75" name="Graphic 74" descr="Man with solid fill">
                <a:extLst>
                  <a:ext uri="{FF2B5EF4-FFF2-40B4-BE49-F238E27FC236}">
                    <a16:creationId xmlns:a16="http://schemas.microsoft.com/office/drawing/2014/main" id="{A212DFFE-5491-8C39-3BE6-16C26F1D5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 l="26052" r="19783"/>
              <a:stretch>
                <a:fillRect/>
              </a:stretch>
            </p:blipFill>
            <p:spPr>
              <a:xfrm>
                <a:off x="10426550" y="2858886"/>
                <a:ext cx="389984" cy="720000"/>
              </a:xfrm>
              <a:prstGeom prst="rect">
                <a:avLst/>
              </a:prstGeom>
            </p:spPr>
          </p:pic>
          <p:pic>
            <p:nvPicPr>
              <p:cNvPr id="76" name="Graphic 75" descr="Woman with solid fill">
                <a:extLst>
                  <a:ext uri="{FF2B5EF4-FFF2-40B4-BE49-F238E27FC236}">
                    <a16:creationId xmlns:a16="http://schemas.microsoft.com/office/drawing/2014/main" id="{2A2355D5-2B4C-8116-E1AA-8AEEAE0D8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26052" r="26052"/>
              <a:stretch>
                <a:fillRect/>
              </a:stretch>
            </p:blipFill>
            <p:spPr>
              <a:xfrm>
                <a:off x="10814698" y="2858886"/>
                <a:ext cx="344856" cy="720000"/>
              </a:xfrm>
              <a:prstGeom prst="rect">
                <a:avLst/>
              </a:prstGeom>
            </p:spPr>
          </p:pic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547A2B1-AF0E-A1EC-03B1-273238188BCE}"/>
                </a:ext>
              </a:extLst>
            </p:cNvPr>
            <p:cNvCxnSpPr>
              <a:cxnSpLocks/>
            </p:cNvCxnSpPr>
            <p:nvPr/>
          </p:nvCxnSpPr>
          <p:spPr>
            <a:xfrm>
              <a:off x="8658043" y="2667323"/>
              <a:ext cx="0" cy="809283"/>
            </a:xfrm>
            <a:prstGeom prst="line">
              <a:avLst/>
            </a:prstGeom>
            <a:ln>
              <a:solidFill>
                <a:srgbClr val="336B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Placeholder 16" descr="Earth globe: Africa and Europe with solid fill">
              <a:extLst>
                <a:ext uri="{FF2B5EF4-FFF2-40B4-BE49-F238E27FC236}">
                  <a16:creationId xmlns:a16="http://schemas.microsoft.com/office/drawing/2014/main" id="{8CD1CF76-9909-5C8C-95BA-76DA015EE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9640658" y="2537962"/>
              <a:ext cx="504000" cy="504000"/>
            </a:xfrm>
            <a:prstGeom prst="rect">
              <a:avLst/>
            </a:prstGeom>
          </p:spPr>
        </p:pic>
        <p:pic>
          <p:nvPicPr>
            <p:cNvPr id="80" name="Graphic 79" descr="Europe with solid fill">
              <a:extLst>
                <a:ext uri="{FF2B5EF4-FFF2-40B4-BE49-F238E27FC236}">
                  <a16:creationId xmlns:a16="http://schemas.microsoft.com/office/drawing/2014/main" id="{3F13D9F2-C8C5-C859-EA2A-3E10BE474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7873620" y="2475838"/>
              <a:ext cx="576000" cy="576000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3244B-77CC-0800-2F7A-C181B6ABFB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CAEA1-BB94-77CB-D6AB-5F27D0F47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18C6CE-C19B-545E-D024-09BDF6B2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</a:t>
            </a:fld>
            <a:endParaRPr lang="fr-FR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8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0C2D7C-E228-9CE8-739D-802C4929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20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8DFCC-A044-FAF0-8451-86D911A861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37650-623A-4C92-2C27-78895EE87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8">
            <a:extLst>
              <a:ext uri="{FF2B5EF4-FFF2-40B4-BE49-F238E27FC236}">
                <a16:creationId xmlns:a16="http://schemas.microsoft.com/office/drawing/2014/main" id="{1399AC07-BD37-A7AB-2515-653D006EA8CE}"/>
              </a:ext>
            </a:extLst>
          </p:cNvPr>
          <p:cNvSpPr txBox="1"/>
          <p:nvPr/>
        </p:nvSpPr>
        <p:spPr>
          <a:xfrm>
            <a:off x="0" y="1320800"/>
            <a:ext cx="1219200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800" b="0" i="0" u="none" strike="noStrike" baseline="0">
                <a:solidFill>
                  <a:srgbClr val="38637C"/>
                </a:solidFill>
                <a:latin typeface="LMSans8-Regular"/>
              </a:defRPr>
            </a:lvl1pPr>
          </a:lstStyle>
          <a:p>
            <a:pPr algn="just"/>
            <a:r>
              <a:rPr lang="en-US" sz="1050" dirty="0" err="1"/>
              <a:t>Ayello</a:t>
            </a:r>
            <a:r>
              <a:rPr lang="en-US" sz="1050" dirty="0"/>
              <a:t>, C. H. L. E. A. (2008). “Patient Safety and Quality: An Evidence-Based Handbook for Nurses.” In: NIH. Chap. 12.</a:t>
            </a:r>
          </a:p>
          <a:p>
            <a:pPr algn="just"/>
            <a:endParaRPr lang="en-US" sz="1050" dirty="0"/>
          </a:p>
          <a:p>
            <a:r>
              <a:rPr lang="en-GB" sz="1050" dirty="0" err="1"/>
              <a:t>Ceelen</a:t>
            </a:r>
            <a:r>
              <a:rPr lang="en-GB" sz="1050" dirty="0"/>
              <a:t>, K., Stekelenburg, A., </a:t>
            </a:r>
            <a:r>
              <a:rPr lang="en-GB" sz="1050" dirty="0" err="1"/>
              <a:t>Loerakker</a:t>
            </a:r>
            <a:r>
              <a:rPr lang="en-GB" sz="1050" dirty="0"/>
              <a:t>, S., </a:t>
            </a:r>
            <a:r>
              <a:rPr lang="en-GB" sz="1050" dirty="0" err="1"/>
              <a:t>Strijkers</a:t>
            </a:r>
            <a:r>
              <a:rPr lang="en-GB" sz="1050" dirty="0"/>
              <a:t>, G., Bader, D., Nicolay, K., </a:t>
            </a:r>
            <a:r>
              <a:rPr lang="en-GB" sz="1050" dirty="0" err="1"/>
              <a:t>Baaijens</a:t>
            </a:r>
            <a:r>
              <a:rPr lang="en-GB" sz="1050" dirty="0"/>
              <a:t>, F., and </a:t>
            </a:r>
            <a:r>
              <a:rPr lang="en-GB" sz="1050" dirty="0" err="1"/>
              <a:t>Oomens</a:t>
            </a:r>
            <a:r>
              <a:rPr lang="en-GB" sz="1050" dirty="0"/>
              <a:t>, C. (2008). “Compression-induced damage and internal tissue strains are related.” Journal of Biomechanics, 41(16):3399–3404.</a:t>
            </a:r>
          </a:p>
          <a:p>
            <a:pPr algn="just"/>
            <a:endParaRPr lang="en-US" sz="1050" dirty="0"/>
          </a:p>
          <a:p>
            <a:pPr algn="just"/>
            <a:r>
              <a:rPr lang="en-GB" sz="1050" dirty="0"/>
              <a:t>Coleman, S., Nixon, J., Keen, J., Wilson, L., McGinnis, E., Dealey, C., Stubbs, N., </a:t>
            </a:r>
            <a:r>
              <a:rPr lang="en-GB" sz="1050" dirty="0" err="1"/>
              <a:t>Farrin</a:t>
            </a:r>
            <a:r>
              <a:rPr lang="en-GB" sz="1050" dirty="0"/>
              <a:t>, A., Dowding, D., </a:t>
            </a:r>
            <a:r>
              <a:rPr lang="en-GB" sz="1050" dirty="0" err="1"/>
              <a:t>Schols</a:t>
            </a:r>
            <a:r>
              <a:rPr lang="en-GB" sz="1050" dirty="0"/>
              <a:t>, J. M., </a:t>
            </a:r>
            <a:r>
              <a:rPr lang="en-GB" sz="1050" dirty="0" err="1"/>
              <a:t>Cuddigan</a:t>
            </a:r>
            <a:r>
              <a:rPr lang="en-GB" sz="1050" dirty="0"/>
              <a:t>, J., </a:t>
            </a:r>
            <a:r>
              <a:rPr lang="en-GB" sz="1050" dirty="0" err="1"/>
              <a:t>Berlowitz</a:t>
            </a:r>
            <a:r>
              <a:rPr lang="en-GB" sz="1050" dirty="0"/>
              <a:t>, D., Jude, E., </a:t>
            </a:r>
            <a:r>
              <a:rPr lang="en-GB" sz="1050" dirty="0" err="1"/>
              <a:t>Vowden</a:t>
            </a:r>
            <a:r>
              <a:rPr lang="en-GB" sz="1050" dirty="0"/>
              <a:t>, P., Schoonhoven, L., Bader, D. L., Gefen, A., </a:t>
            </a:r>
            <a:r>
              <a:rPr lang="en-GB" sz="1050" dirty="0" err="1"/>
              <a:t>Oomens</a:t>
            </a:r>
            <a:r>
              <a:rPr lang="en-GB" sz="1050" dirty="0"/>
              <a:t>, C. W., and Nelson, E. A. (2014). “A new pressure ulcer conceptual framework.”  Journal of Advanced Nursing, 70(10):2222–2234.</a:t>
            </a:r>
          </a:p>
          <a:p>
            <a:pPr algn="just"/>
            <a:br>
              <a:rPr lang="en-US" sz="1050" dirty="0"/>
            </a:br>
            <a:r>
              <a:rPr lang="fr-FR" sz="1050" dirty="0" err="1"/>
              <a:t>Fredriksson</a:t>
            </a:r>
            <a:r>
              <a:rPr lang="fr-FR" sz="1050" dirty="0"/>
              <a:t>, I., M. Larsson, and </a:t>
            </a:r>
            <a:r>
              <a:rPr lang="fr-FR" sz="1050" dirty="0" err="1"/>
              <a:t>T</a:t>
            </a:r>
            <a:r>
              <a:rPr lang="fr-FR" sz="1050" dirty="0"/>
              <a:t>. </a:t>
            </a:r>
            <a:r>
              <a:rPr lang="fr-FR" sz="1050" dirty="0" err="1"/>
              <a:t>Strömberg</a:t>
            </a:r>
            <a:r>
              <a:rPr lang="fr-FR" sz="1050" dirty="0"/>
              <a:t> (2009). “</a:t>
            </a:r>
            <a:r>
              <a:rPr lang="fr-FR" sz="1050" dirty="0" err="1"/>
              <a:t>Measurement</a:t>
            </a:r>
            <a:r>
              <a:rPr lang="fr-FR" sz="1050" dirty="0"/>
              <a:t> </a:t>
            </a:r>
            <a:r>
              <a:rPr lang="fr-FR" sz="1050" dirty="0" err="1"/>
              <a:t>depth</a:t>
            </a:r>
            <a:r>
              <a:rPr lang="fr-FR" sz="1050" dirty="0"/>
              <a:t> and volume in laser Doppler </a:t>
            </a:r>
            <a:r>
              <a:rPr lang="fr-FR" sz="1050" dirty="0" err="1"/>
              <a:t>flowmetry</a:t>
            </a:r>
            <a:r>
              <a:rPr lang="fr-FR" sz="1050" dirty="0"/>
              <a:t>”. In: </a:t>
            </a:r>
            <a:r>
              <a:rPr lang="fr-FR" sz="1050" dirty="0" err="1"/>
              <a:t>Microvascular</a:t>
            </a:r>
            <a:r>
              <a:rPr lang="fr-FR" sz="1050" dirty="0"/>
              <a:t> </a:t>
            </a:r>
            <a:r>
              <a:rPr lang="fr-FR" sz="1050" dirty="0" err="1"/>
              <a:t>Research</a:t>
            </a:r>
            <a:r>
              <a:rPr lang="fr-FR" sz="1050" dirty="0"/>
              <a:t> 78.1, pp. 4–13.</a:t>
            </a:r>
          </a:p>
          <a:p>
            <a:pPr algn="just"/>
            <a:endParaRPr lang="fr-FR" sz="1050" dirty="0"/>
          </a:p>
          <a:p>
            <a:r>
              <a:rPr lang="en-GB" sz="1050" dirty="0"/>
              <a:t>Gray, W. G. and Miller, C. T. (2014). “Introduction to the Thermodynamically Constrained Averaging Theory for Porous Medium Systems.” Springer International Publishing.</a:t>
            </a:r>
          </a:p>
          <a:p>
            <a:pPr algn="just"/>
            <a:endParaRPr lang="en-US" sz="1050" dirty="0"/>
          </a:p>
          <a:p>
            <a:pPr algn="just"/>
            <a:r>
              <a:rPr lang="fr-FR" sz="1050" dirty="0"/>
              <a:t>Lavigne, T., S. </a:t>
            </a:r>
            <a:r>
              <a:rPr lang="fr-FR" sz="1050" dirty="0" err="1"/>
              <a:t>Urcun</a:t>
            </a:r>
            <a:r>
              <a:rPr lang="fr-FR" sz="1050" dirty="0"/>
              <a:t>, P.-Y. Rohan, G. </a:t>
            </a:r>
            <a:r>
              <a:rPr lang="fr-FR" sz="1050" dirty="0" err="1"/>
              <a:t>Sciumè</a:t>
            </a:r>
            <a:r>
              <a:rPr lang="fr-FR" sz="1050" dirty="0"/>
              <a:t>, D. </a:t>
            </a:r>
            <a:r>
              <a:rPr lang="fr-FR" sz="1050" dirty="0" err="1"/>
              <a:t>Baroli</a:t>
            </a:r>
            <a:r>
              <a:rPr lang="fr-FR" sz="1050" dirty="0"/>
              <a:t>, and S. P. Bordas (2023). “Single and bi-</a:t>
            </a:r>
            <a:r>
              <a:rPr lang="fr-FR" sz="1050" dirty="0" err="1"/>
              <a:t>compartment</a:t>
            </a:r>
            <a:r>
              <a:rPr lang="fr-FR" sz="1050" dirty="0"/>
              <a:t> </a:t>
            </a:r>
            <a:r>
              <a:rPr lang="fr-FR" sz="1050" dirty="0" err="1"/>
              <a:t>poro-elastic</a:t>
            </a:r>
            <a:r>
              <a:rPr lang="fr-FR" sz="1050" dirty="0"/>
              <a:t> model of </a:t>
            </a:r>
            <a:r>
              <a:rPr lang="fr-FR" sz="1050" dirty="0" err="1"/>
              <a:t>perfused</a:t>
            </a:r>
            <a:r>
              <a:rPr lang="fr-FR" sz="1050" dirty="0"/>
              <a:t> </a:t>
            </a:r>
            <a:r>
              <a:rPr lang="fr-FR" sz="1050" dirty="0" err="1"/>
              <a:t>biological</a:t>
            </a:r>
            <a:r>
              <a:rPr lang="fr-FR" sz="1050" dirty="0"/>
              <a:t> soft tissues: </a:t>
            </a:r>
            <a:r>
              <a:rPr lang="fr-FR" sz="1050" dirty="0" err="1"/>
              <a:t>FEniCSx</a:t>
            </a:r>
            <a:r>
              <a:rPr lang="fr-FR" sz="1050" dirty="0"/>
              <a:t> </a:t>
            </a:r>
            <a:r>
              <a:rPr lang="fr-FR" sz="1050" dirty="0" err="1"/>
              <a:t>implementation</a:t>
            </a:r>
            <a:r>
              <a:rPr lang="fr-FR" sz="1050" dirty="0"/>
              <a:t> and tutorial”. In: Journal of the </a:t>
            </a:r>
            <a:r>
              <a:rPr lang="fr-FR" sz="1050" dirty="0" err="1"/>
              <a:t>Mechanical</a:t>
            </a:r>
            <a:r>
              <a:rPr lang="fr-FR" sz="1050" dirty="0"/>
              <a:t> </a:t>
            </a:r>
            <a:r>
              <a:rPr lang="fr-FR" sz="1050" dirty="0" err="1"/>
              <a:t>Behavior</a:t>
            </a:r>
            <a:r>
              <a:rPr lang="fr-FR" sz="1050" dirty="0"/>
              <a:t> of </a:t>
            </a:r>
            <a:r>
              <a:rPr lang="fr-FR" sz="1050" dirty="0" err="1"/>
              <a:t>Biomedical</a:t>
            </a:r>
            <a:r>
              <a:rPr lang="fr-FR" sz="1050" dirty="0"/>
              <a:t> Materials 143, p. 105902</a:t>
            </a:r>
            <a:endParaRPr lang="en-US" sz="1050" dirty="0"/>
          </a:p>
          <a:p>
            <a:pPr algn="just"/>
            <a:br>
              <a:rPr lang="en-US" sz="1050" dirty="0"/>
            </a:br>
            <a:r>
              <a:rPr lang="fr-FR" sz="1050" dirty="0"/>
              <a:t>Lavigne, T., S. </a:t>
            </a:r>
            <a:r>
              <a:rPr lang="fr-FR" sz="1050" dirty="0" err="1"/>
              <a:t>Urcun</a:t>
            </a:r>
            <a:r>
              <a:rPr lang="fr-FR" sz="1050" dirty="0"/>
              <a:t>, E. Jacquet, J. </a:t>
            </a:r>
            <a:r>
              <a:rPr lang="fr-FR" sz="1050" dirty="0" err="1"/>
              <a:t>Chambert</a:t>
            </a:r>
            <a:r>
              <a:rPr lang="fr-FR" sz="1050" dirty="0"/>
              <a:t>, A. </a:t>
            </a:r>
            <a:r>
              <a:rPr lang="fr-FR" sz="1050" dirty="0" err="1"/>
              <a:t>Elouneg</a:t>
            </a:r>
            <a:r>
              <a:rPr lang="fr-FR" sz="1050" dirty="0"/>
              <a:t>, C. A. Suarez-</a:t>
            </a:r>
            <a:r>
              <a:rPr lang="fr-FR" sz="1050" dirty="0" err="1"/>
              <a:t>Afanador</a:t>
            </a:r>
            <a:r>
              <a:rPr lang="fr-FR" sz="1050" dirty="0"/>
              <a:t>, S. P. A. Bordas, G. </a:t>
            </a:r>
            <a:r>
              <a:rPr lang="fr-FR" sz="1050" dirty="0" err="1"/>
              <a:t>Sciumè</a:t>
            </a:r>
            <a:r>
              <a:rPr lang="fr-FR" sz="1050" dirty="0"/>
              <a:t>, and P.-Y. Rohan (2025a). </a:t>
            </a:r>
            <a:r>
              <a:rPr lang="fr-FR" sz="1050" dirty="0" err="1"/>
              <a:t>Poromechanical</a:t>
            </a:r>
            <a:r>
              <a:rPr lang="fr-FR" sz="1050" dirty="0"/>
              <a:t> </a:t>
            </a:r>
            <a:r>
              <a:rPr lang="fr-FR" sz="1050" dirty="0" err="1"/>
              <a:t>modelling</a:t>
            </a:r>
            <a:r>
              <a:rPr lang="fr-FR" sz="1050" dirty="0"/>
              <a:t> of the time-</a:t>
            </a:r>
            <a:r>
              <a:rPr lang="fr-FR" sz="1050" dirty="0" err="1"/>
              <a:t>dependent</a:t>
            </a:r>
            <a:r>
              <a:rPr lang="fr-FR" sz="1050" dirty="0"/>
              <a:t> </a:t>
            </a:r>
            <a:r>
              <a:rPr lang="fr-FR" sz="1050" dirty="0" err="1"/>
              <a:t>response</a:t>
            </a:r>
            <a:r>
              <a:rPr lang="fr-FR" sz="1050" dirty="0"/>
              <a:t> of in vivo </a:t>
            </a:r>
            <a:r>
              <a:rPr lang="fr-FR" sz="1050" dirty="0" err="1"/>
              <a:t>human</a:t>
            </a:r>
            <a:r>
              <a:rPr lang="fr-FR" sz="1050" dirty="0"/>
              <a:t> skin </a:t>
            </a:r>
            <a:r>
              <a:rPr lang="fr-FR" sz="1050" dirty="0" err="1"/>
              <a:t>during</a:t>
            </a:r>
            <a:r>
              <a:rPr lang="fr-FR" sz="1050" dirty="0"/>
              <a:t> extension. In: International Journal for </a:t>
            </a:r>
            <a:r>
              <a:rPr lang="fr-FR" sz="1050" dirty="0" err="1"/>
              <a:t>Numerical</a:t>
            </a:r>
            <a:r>
              <a:rPr lang="fr-FR" sz="1050" dirty="0"/>
              <a:t> Methods in </a:t>
            </a:r>
            <a:r>
              <a:rPr lang="fr-FR" sz="1050" dirty="0" err="1"/>
              <a:t>Biomedical</a:t>
            </a:r>
            <a:r>
              <a:rPr lang="fr-FR" sz="1050" dirty="0"/>
              <a:t> Engineering.</a:t>
            </a:r>
          </a:p>
          <a:p>
            <a:pPr algn="just"/>
            <a:br>
              <a:rPr lang="en-US" sz="1050" dirty="0"/>
            </a:br>
            <a:r>
              <a:rPr lang="fr-FR" sz="1050" dirty="0"/>
              <a:t>Lavigne, T., S. </a:t>
            </a:r>
            <a:r>
              <a:rPr lang="fr-FR" sz="1050" dirty="0" err="1"/>
              <a:t>Urcun</a:t>
            </a:r>
            <a:r>
              <a:rPr lang="fr-FR" sz="1050" dirty="0"/>
              <a:t>, B. Fromy, A. </a:t>
            </a:r>
            <a:r>
              <a:rPr lang="fr-FR" sz="1050" dirty="0" err="1"/>
              <a:t>Josset-Lamaugarny</a:t>
            </a:r>
            <a:r>
              <a:rPr lang="fr-FR" sz="1050" dirty="0"/>
              <a:t>, A. Lagache, C. A. Suarez-</a:t>
            </a:r>
            <a:r>
              <a:rPr lang="fr-FR" sz="1050" dirty="0" err="1"/>
              <a:t>Afanador</a:t>
            </a:r>
            <a:r>
              <a:rPr lang="fr-FR" sz="1050" dirty="0"/>
              <a:t>, S. P. A. Bordas, P.-Y. Rohan, and G. </a:t>
            </a:r>
            <a:r>
              <a:rPr lang="fr-FR" sz="1050" dirty="0" err="1"/>
              <a:t>Sciumè</a:t>
            </a:r>
            <a:r>
              <a:rPr lang="fr-FR" sz="1050" dirty="0"/>
              <a:t> (2025b). “</a:t>
            </a:r>
            <a:r>
              <a:rPr lang="fr-FR" sz="1050" dirty="0" err="1"/>
              <a:t>Hierarchical</a:t>
            </a:r>
            <a:r>
              <a:rPr lang="fr-FR" sz="1050" dirty="0"/>
              <a:t> </a:t>
            </a:r>
            <a:r>
              <a:rPr lang="fr-FR" sz="1050" dirty="0" err="1"/>
              <a:t>poromechanical</a:t>
            </a:r>
            <a:r>
              <a:rPr lang="fr-FR" sz="1050" dirty="0"/>
              <a:t> </a:t>
            </a:r>
            <a:r>
              <a:rPr lang="fr-FR" sz="1050" dirty="0" err="1"/>
              <a:t>approach</a:t>
            </a:r>
            <a:r>
              <a:rPr lang="fr-FR" sz="1050" dirty="0"/>
              <a:t> to </a:t>
            </a:r>
            <a:r>
              <a:rPr lang="fr-FR" sz="1050" dirty="0" err="1"/>
              <a:t>investigate</a:t>
            </a:r>
            <a:r>
              <a:rPr lang="fr-FR" sz="1050" dirty="0"/>
              <a:t> the impact of </a:t>
            </a:r>
            <a:r>
              <a:rPr lang="fr-FR" sz="1050" dirty="0" err="1"/>
              <a:t>mechanical</a:t>
            </a:r>
            <a:r>
              <a:rPr lang="fr-FR" sz="1050" dirty="0"/>
              <a:t> </a:t>
            </a:r>
            <a:r>
              <a:rPr lang="fr-FR" sz="1050" dirty="0" err="1"/>
              <a:t>loading</a:t>
            </a:r>
            <a:r>
              <a:rPr lang="fr-FR" sz="1050" dirty="0"/>
              <a:t> on </a:t>
            </a:r>
            <a:r>
              <a:rPr lang="fr-FR" sz="1050" dirty="0" err="1"/>
              <a:t>human</a:t>
            </a:r>
            <a:r>
              <a:rPr lang="fr-FR" sz="1050" dirty="0"/>
              <a:t> skin </a:t>
            </a:r>
            <a:r>
              <a:rPr lang="fr-FR" sz="1050" dirty="0" err="1"/>
              <a:t>micro-circulation</a:t>
            </a:r>
            <a:r>
              <a:rPr lang="fr-FR" sz="1050" dirty="0"/>
              <a:t>”. In: International Journal for </a:t>
            </a:r>
            <a:r>
              <a:rPr lang="fr-FR" sz="1050" dirty="0" err="1"/>
              <a:t>Numerical</a:t>
            </a:r>
            <a:r>
              <a:rPr lang="fr-FR" sz="1050" dirty="0"/>
              <a:t> Methods in </a:t>
            </a:r>
            <a:r>
              <a:rPr lang="fr-FR" sz="1050" dirty="0" err="1"/>
              <a:t>Biomedical</a:t>
            </a:r>
            <a:r>
              <a:rPr lang="fr-FR" sz="1050" dirty="0"/>
              <a:t> Engineering.</a:t>
            </a:r>
          </a:p>
          <a:p>
            <a:pPr algn="just"/>
            <a:endParaRPr lang="fr-FR" sz="1050" dirty="0"/>
          </a:p>
          <a:p>
            <a:pPr algn="just"/>
            <a:r>
              <a:rPr lang="fr-FR" sz="1050" dirty="0"/>
              <a:t>Lavigne T, </a:t>
            </a:r>
            <a:r>
              <a:rPr lang="fr-FR" sz="1050" dirty="0" err="1"/>
              <a:t>Biomechanical</a:t>
            </a:r>
            <a:r>
              <a:rPr lang="fr-FR" sz="1050" dirty="0"/>
              <a:t> Modeling of Human skin: a </a:t>
            </a:r>
            <a:r>
              <a:rPr lang="fr-FR" sz="1050" dirty="0" err="1"/>
              <a:t>Hierarchical</a:t>
            </a:r>
            <a:r>
              <a:rPr lang="fr-FR" sz="1050" dirty="0"/>
              <a:t> </a:t>
            </a:r>
            <a:r>
              <a:rPr lang="fr-FR" sz="1050" dirty="0" err="1"/>
              <a:t>Porous</a:t>
            </a:r>
            <a:r>
              <a:rPr lang="fr-FR" sz="1050" dirty="0"/>
              <a:t> Media Framework. PhD, </a:t>
            </a:r>
            <a:r>
              <a:rPr lang="en-US" sz="1050" dirty="0">
                <a:hlinkClick r:id="rId2"/>
              </a:rPr>
              <a:t>Biomechanical Response of Human Skin : A Hierarchical Porous Media Framework. | Theses.fr</a:t>
            </a:r>
            <a:endParaRPr lang="en-US" sz="1050" dirty="0"/>
          </a:p>
          <a:p>
            <a:pPr algn="just"/>
            <a:endParaRPr lang="en-US" sz="1050" dirty="0"/>
          </a:p>
          <a:p>
            <a:r>
              <a:rPr lang="en-GB" sz="1050" dirty="0" err="1"/>
              <a:t>Loerakker</a:t>
            </a:r>
            <a:r>
              <a:rPr lang="en-GB" sz="1050" dirty="0"/>
              <a:t>, S., </a:t>
            </a:r>
            <a:r>
              <a:rPr lang="en-GB" sz="1050" dirty="0" err="1"/>
              <a:t>Manders</a:t>
            </a:r>
            <a:r>
              <a:rPr lang="en-GB" sz="1050" dirty="0"/>
              <a:t>, E., </a:t>
            </a:r>
            <a:r>
              <a:rPr lang="en-GB" sz="1050" dirty="0" err="1"/>
              <a:t>Strijkers</a:t>
            </a:r>
            <a:r>
              <a:rPr lang="en-GB" sz="1050" dirty="0"/>
              <a:t>, G. J., Nicolay, K., </a:t>
            </a:r>
            <a:r>
              <a:rPr lang="en-GB" sz="1050" dirty="0" err="1"/>
              <a:t>Baaijens</a:t>
            </a:r>
            <a:r>
              <a:rPr lang="en-GB" sz="1050" dirty="0"/>
              <a:t>, F. P. T., Bader, D. L., and </a:t>
            </a:r>
            <a:r>
              <a:rPr lang="en-GB" sz="1050" dirty="0" err="1"/>
              <a:t>Oomens</a:t>
            </a:r>
            <a:r>
              <a:rPr lang="en-GB" sz="1050" dirty="0"/>
              <a:t>, C. W. J. (2011). “The effects of deformation, ischemia, and reperfusion on the development of muscle damage during prolonged loading.” Journal of Applied Physiology, 111(4):1168–1177.</a:t>
            </a:r>
          </a:p>
          <a:p>
            <a:pPr algn="just"/>
            <a:br>
              <a:rPr lang="en-US" sz="1050" dirty="0"/>
            </a:br>
            <a:r>
              <a:rPr lang="fr-FR" sz="1050" dirty="0" err="1"/>
              <a:t>Parvizi</a:t>
            </a:r>
            <a:r>
              <a:rPr lang="fr-FR" sz="1050" dirty="0"/>
              <a:t>, A., S. Haddadi, A. </a:t>
            </a:r>
            <a:r>
              <a:rPr lang="fr-FR" sz="1050" dirty="0" err="1"/>
              <a:t>Mollaei</a:t>
            </a:r>
            <a:r>
              <a:rPr lang="fr-FR" sz="1050" dirty="0"/>
              <a:t>, P. </a:t>
            </a:r>
            <a:r>
              <a:rPr lang="fr-FR" sz="1050" dirty="0" err="1"/>
              <a:t>Ghorbani</a:t>
            </a:r>
            <a:r>
              <a:rPr lang="fr-FR" sz="1050" dirty="0"/>
              <a:t> </a:t>
            </a:r>
            <a:r>
              <a:rPr lang="fr-FR" sz="1050" dirty="0" err="1"/>
              <a:t>Vajargah</a:t>
            </a:r>
            <a:r>
              <a:rPr lang="fr-FR" sz="1050" dirty="0"/>
              <a:t>, P. </a:t>
            </a:r>
            <a:r>
              <a:rPr lang="fr-FR" sz="1050" dirty="0" err="1"/>
              <a:t>Takasi</a:t>
            </a:r>
            <a:r>
              <a:rPr lang="fr-FR" sz="1050" dirty="0"/>
              <a:t>, M. </a:t>
            </a:r>
            <a:r>
              <a:rPr lang="fr-FR" sz="1050" dirty="0" err="1"/>
              <a:t>Firooz</a:t>
            </a:r>
            <a:r>
              <a:rPr lang="fr-FR" sz="1050" dirty="0"/>
              <a:t>, S. J. </a:t>
            </a:r>
            <a:r>
              <a:rPr lang="fr-FR" sz="1050" dirty="0" err="1"/>
              <a:t>Hosseini</a:t>
            </a:r>
            <a:r>
              <a:rPr lang="fr-FR" sz="1050" dirty="0"/>
              <a:t>, R. </a:t>
            </a:r>
            <a:r>
              <a:rPr lang="fr-FR" sz="1050" dirty="0" err="1"/>
              <a:t>Farzan</a:t>
            </a:r>
            <a:r>
              <a:rPr lang="fr-FR" sz="1050" dirty="0"/>
              <a:t>, and S. </a:t>
            </a:r>
            <a:r>
              <a:rPr lang="fr-FR" sz="1050" dirty="0" err="1"/>
              <a:t>Karkhah</a:t>
            </a:r>
            <a:r>
              <a:rPr lang="fr-FR" sz="1050" dirty="0"/>
              <a:t> (2023). “A </a:t>
            </a:r>
            <a:r>
              <a:rPr lang="fr-FR" sz="1050" dirty="0" err="1"/>
              <a:t>systematic</a:t>
            </a:r>
            <a:r>
              <a:rPr lang="fr-FR" sz="1050" dirty="0"/>
              <a:t> </a:t>
            </a:r>
            <a:r>
              <a:rPr lang="fr-FR" sz="1050" dirty="0" err="1"/>
              <a:t>review</a:t>
            </a:r>
            <a:r>
              <a:rPr lang="fr-FR" sz="1050" dirty="0"/>
              <a:t> of nurses’ </a:t>
            </a:r>
            <a:r>
              <a:rPr lang="fr-FR" sz="1050" dirty="0" err="1"/>
              <a:t>knowledge</a:t>
            </a:r>
            <a:r>
              <a:rPr lang="fr-FR" sz="1050" dirty="0"/>
              <a:t> and </a:t>
            </a:r>
            <a:r>
              <a:rPr lang="fr-FR" sz="1050" dirty="0" err="1"/>
              <a:t>related</a:t>
            </a:r>
            <a:r>
              <a:rPr lang="fr-FR" sz="1050" dirty="0"/>
              <a:t> </a:t>
            </a:r>
            <a:r>
              <a:rPr lang="fr-FR" sz="1050" dirty="0" err="1"/>
              <a:t>factors</a:t>
            </a:r>
            <a:r>
              <a:rPr lang="fr-FR" sz="1050" dirty="0"/>
              <a:t> </a:t>
            </a:r>
            <a:r>
              <a:rPr lang="fr-FR" sz="1050" dirty="0" err="1"/>
              <a:t>towards</a:t>
            </a:r>
            <a:r>
              <a:rPr lang="fr-FR" sz="1050" dirty="0"/>
              <a:t> the </a:t>
            </a:r>
            <a:r>
              <a:rPr lang="fr-FR" sz="1050" dirty="0" err="1"/>
              <a:t>prevention</a:t>
            </a:r>
            <a:r>
              <a:rPr lang="fr-FR" sz="1050" dirty="0"/>
              <a:t> of </a:t>
            </a:r>
            <a:r>
              <a:rPr lang="fr-FR" sz="1050" dirty="0" err="1"/>
              <a:t>medical</a:t>
            </a:r>
            <a:r>
              <a:rPr lang="fr-FR" sz="1050" dirty="0"/>
              <a:t> </a:t>
            </a:r>
            <a:r>
              <a:rPr lang="fr-FR" sz="1050" dirty="0" err="1"/>
              <a:t>device-related</a:t>
            </a:r>
            <a:r>
              <a:rPr lang="fr-FR" sz="1050" dirty="0"/>
              <a:t> pressure </a:t>
            </a:r>
            <a:r>
              <a:rPr lang="fr-FR" sz="1050" dirty="0" err="1"/>
              <a:t>ulcers</a:t>
            </a:r>
            <a:r>
              <a:rPr lang="fr-FR" sz="1050" dirty="0"/>
              <a:t>”. In: International </a:t>
            </a:r>
            <a:r>
              <a:rPr lang="fr-FR" sz="1050" dirty="0" err="1"/>
              <a:t>Wound</a:t>
            </a:r>
            <a:r>
              <a:rPr lang="fr-FR" sz="1050" dirty="0"/>
              <a:t> Journal 20.7, pp. 2843–2854.</a:t>
            </a:r>
          </a:p>
          <a:p>
            <a:pPr algn="just"/>
            <a:br>
              <a:rPr lang="fr-FR" sz="1050" dirty="0"/>
            </a:br>
            <a:r>
              <a:rPr lang="en-US" sz="1050" dirty="0" err="1"/>
              <a:t>Vanderwee</a:t>
            </a:r>
            <a:r>
              <a:rPr lang="en-US" sz="1050" dirty="0"/>
              <a:t>, K., M. Clark, C. Dealey, L. </a:t>
            </a:r>
            <a:r>
              <a:rPr lang="en-US" sz="1050" dirty="0" err="1"/>
              <a:t>Gunningberg</a:t>
            </a:r>
            <a:r>
              <a:rPr lang="en-US" sz="1050" dirty="0"/>
              <a:t>, and T. </a:t>
            </a:r>
            <a:r>
              <a:rPr lang="en-US" sz="1050" dirty="0" err="1"/>
              <a:t>Defloor</a:t>
            </a:r>
            <a:r>
              <a:rPr lang="en-US" sz="1050" dirty="0"/>
              <a:t> (2007). “Pressure ulcer prevalence in Europe: a pilot study”. In: Journal of Evaluation in Clinical Practice 13.2, pp. 227–235</a:t>
            </a:r>
            <a:endParaRPr lang="fr-FR" sz="1050" dirty="0"/>
          </a:p>
        </p:txBody>
      </p:sp>
      <p:pic>
        <p:nvPicPr>
          <p:cNvPr id="8" name="Picture Placeholder 7" descr="Books on shelf with solid fill">
            <a:extLst>
              <a:ext uri="{FF2B5EF4-FFF2-40B4-BE49-F238E27FC236}">
                <a16:creationId xmlns:a16="http://schemas.microsoft.com/office/drawing/2014/main" id="{1B56EF4C-E8C3-B8FD-CA22-CDDAE6B948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81400" y="621586"/>
            <a:ext cx="699214" cy="699214"/>
          </a:xfrm>
        </p:spPr>
      </p:pic>
    </p:spTree>
    <p:extLst>
      <p:ext uri="{BB962C8B-B14F-4D97-AF65-F5344CB8AC3E}">
        <p14:creationId xmlns:p14="http://schemas.microsoft.com/office/powerpoint/2010/main" val="11635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140C-AAB7-EAD4-3DD5-48FC336D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LDF Statistics and values (F)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B5D56-62B2-2823-F1E3-01C6695F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21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C0C63A-DDF7-2DB2-57D9-4A7B497B6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67" r="11667"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AB45C-4984-E862-6A01-48B308BB0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E8FB-FBCB-6445-0C1B-F54D1F084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47899-0DBE-9182-C232-4E208C10E37E}"/>
              </a:ext>
            </a:extLst>
          </p:cNvPr>
          <p:cNvSpPr/>
          <p:nvPr/>
        </p:nvSpPr>
        <p:spPr>
          <a:xfrm>
            <a:off x="8610600" y="3221182"/>
            <a:ext cx="1499755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5C10C-3407-4896-6576-1A3E1E65D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5" y="2154624"/>
            <a:ext cx="7772400" cy="356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8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140C-AAB7-EAD4-3DD5-48FC336D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LDF Statistics and values (M)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B5D56-62B2-2823-F1E3-01C6695F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22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C0C63A-DDF7-2DB2-57D9-4A7B497B6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67" r="11667"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AB45C-4984-E862-6A01-48B308BB0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E8FB-FBCB-6445-0C1B-F54D1F084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47899-0DBE-9182-C232-4E208C10E37E}"/>
              </a:ext>
            </a:extLst>
          </p:cNvPr>
          <p:cNvSpPr/>
          <p:nvPr/>
        </p:nvSpPr>
        <p:spPr>
          <a:xfrm>
            <a:off x="8610600" y="3221182"/>
            <a:ext cx="1499755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BB002B-478E-35AE-BE74-0899291BC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7"/>
          <a:stretch/>
        </p:blipFill>
        <p:spPr>
          <a:xfrm>
            <a:off x="2081645" y="2249421"/>
            <a:ext cx="7772400" cy="34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140C-AAB7-EAD4-3DD5-48FC336D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LDF Statistics and values (M - F)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B5D56-62B2-2823-F1E3-01C6695F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23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C0C63A-DDF7-2DB2-57D9-4A7B497B6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67" r="11667"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AB45C-4984-E862-6A01-48B308BB0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E8FB-FBCB-6445-0C1B-F54D1F084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47899-0DBE-9182-C232-4E208C10E37E}"/>
              </a:ext>
            </a:extLst>
          </p:cNvPr>
          <p:cNvSpPr/>
          <p:nvPr/>
        </p:nvSpPr>
        <p:spPr>
          <a:xfrm>
            <a:off x="8610600" y="3221182"/>
            <a:ext cx="1499755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121A0-3326-F3C4-0A87-445F17EB5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91" y="2386224"/>
            <a:ext cx="7772400" cy="329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1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5FA4C-32EC-9337-5FFB-91F0CC22D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24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8139A-D369-0D28-5735-06D0973750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0A74B-D13B-DAD5-C228-0559052E7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EA67D-B4F3-3D2F-323B-1C9BF20A0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84" y="1361911"/>
            <a:ext cx="11198431" cy="48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3869E-EDE6-3B7E-5BD7-610C4966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25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73CCB-D6E7-0E16-7879-556DFD2947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0ED5B-9B84-6C87-BDDD-396A8E131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BC1E59-1305-7F6D-10CA-F31BBE44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66" y="1441898"/>
            <a:ext cx="10759068" cy="470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5EEE2-10C7-0A8C-D136-431CD238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26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6CF22-CDB0-4665-46A7-BD9DB92C79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A4923-F4FC-D8B4-A2D7-09B2967F1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CB5D9-7484-8CD1-3227-4C5AB4D6B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6785"/>
            <a:ext cx="10223665" cy="48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140C-AAB7-EAD4-3DD5-48FC336D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Momentum conservation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B5D56-62B2-2823-F1E3-01C6695F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27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C0C63A-DDF7-2DB2-57D9-4A7B497B6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67" r="11667"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AB45C-4984-E862-6A01-48B308BB0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E8FB-FBCB-6445-0C1B-F54D1F084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47899-0DBE-9182-C232-4E208C10E37E}"/>
              </a:ext>
            </a:extLst>
          </p:cNvPr>
          <p:cNvSpPr/>
          <p:nvPr/>
        </p:nvSpPr>
        <p:spPr>
          <a:xfrm>
            <a:off x="8163119" y="2932714"/>
            <a:ext cx="1199091" cy="52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7894B-E379-50B0-4CDA-4F26E4ED2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76" y="1975173"/>
            <a:ext cx="6214224" cy="29076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6D5009-D144-8479-6569-E2637CB22D2C}"/>
              </a:ext>
            </a:extLst>
          </p:cNvPr>
          <p:cNvSpPr/>
          <p:nvPr/>
        </p:nvSpPr>
        <p:spPr>
          <a:xfrm>
            <a:off x="8614261" y="2375843"/>
            <a:ext cx="332311" cy="194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4A959-E631-8864-351C-C02A2C3DD586}"/>
              </a:ext>
            </a:extLst>
          </p:cNvPr>
          <p:cNvSpPr/>
          <p:nvPr/>
        </p:nvSpPr>
        <p:spPr>
          <a:xfrm flipV="1">
            <a:off x="8571337" y="4249882"/>
            <a:ext cx="375235" cy="260662"/>
          </a:xfrm>
          <a:prstGeom prst="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E0F23D-9951-4CF7-4899-F2FA00B48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75" y="5029781"/>
            <a:ext cx="4595026" cy="11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140C-AAB7-EAD4-3DD5-48FC336D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Oxygen biochemistry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B5D56-62B2-2823-F1E3-01C6695F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28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C0C63A-DDF7-2DB2-57D9-4A7B497B6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67" r="11667"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AB45C-4984-E862-6A01-48B308BB0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E8FB-FBCB-6445-0C1B-F54D1F084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D476D-5B11-8A67-1F2E-C984E2543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14396"/>
            <a:ext cx="7772400" cy="342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647899-0DBE-9182-C232-4E208C10E37E}"/>
              </a:ext>
            </a:extLst>
          </p:cNvPr>
          <p:cNvSpPr/>
          <p:nvPr/>
        </p:nvSpPr>
        <p:spPr>
          <a:xfrm>
            <a:off x="8610600" y="3221182"/>
            <a:ext cx="1499755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4399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140C-AAB7-EAD4-3DD5-48FC336D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Variance-based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B5D56-62B2-2823-F1E3-01C6695F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29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C0C63A-DDF7-2DB2-57D9-4A7B497B6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67" r="11667"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AB45C-4984-E862-6A01-48B308BB0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E8FB-FBCB-6445-0C1B-F54D1F084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47899-0DBE-9182-C232-4E208C10E37E}"/>
              </a:ext>
            </a:extLst>
          </p:cNvPr>
          <p:cNvSpPr/>
          <p:nvPr/>
        </p:nvSpPr>
        <p:spPr>
          <a:xfrm>
            <a:off x="8610600" y="3221182"/>
            <a:ext cx="1499755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35461-4900-DBF4-6938-C5DBFF83F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2" y="3470564"/>
            <a:ext cx="5072489" cy="1718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65AA47-1FC2-6A38-968C-061297155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38" y="2461890"/>
            <a:ext cx="5144077" cy="33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4">
            <a:extLst>
              <a:ext uri="{FF2B5EF4-FFF2-40B4-BE49-F238E27FC236}">
                <a16:creationId xmlns:a16="http://schemas.microsoft.com/office/drawing/2014/main" id="{44963E85-31F6-4961-9295-B866602EC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922" y1="26465" x2="44922" y2="26465"/>
                        <a14:foregroundMark x1="47070" y1="18848" x2="47070" y2="18848"/>
                        <a14:foregroundMark x1="60156" y1="32813" x2="60156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082"/>
            <a:ext cx="5301343" cy="5301343"/>
          </a:xfrm>
          <a:prstGeom prst="rect">
            <a:avLst/>
          </a:prstGeom>
          <a:noFill/>
        </p:spPr>
      </p:pic>
      <p:pic>
        <p:nvPicPr>
          <p:cNvPr id="24" name="Graphic 16" descr="Checklist with solid fill">
            <a:extLst>
              <a:ext uri="{FF2B5EF4-FFF2-40B4-BE49-F238E27FC236}">
                <a16:creationId xmlns:a16="http://schemas.microsoft.com/office/drawing/2014/main" id="{FA3E88CA-D96F-4502-B60B-95DF3540B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1400" y="3331727"/>
            <a:ext cx="914400" cy="914400"/>
          </a:xfrm>
          <a:prstGeom prst="rect">
            <a:avLst/>
          </a:prstGeom>
        </p:spPr>
      </p:pic>
      <p:grpSp>
        <p:nvGrpSpPr>
          <p:cNvPr id="25" name="Group 15">
            <a:extLst>
              <a:ext uri="{FF2B5EF4-FFF2-40B4-BE49-F238E27FC236}">
                <a16:creationId xmlns:a16="http://schemas.microsoft.com/office/drawing/2014/main" id="{15337076-EB7A-4B6E-8DF9-4178258DF48B}"/>
              </a:ext>
            </a:extLst>
          </p:cNvPr>
          <p:cNvGrpSpPr/>
          <p:nvPr/>
        </p:nvGrpSpPr>
        <p:grpSpPr>
          <a:xfrm>
            <a:off x="4292600" y="1706128"/>
            <a:ext cx="5923121" cy="4126394"/>
            <a:chOff x="4292600" y="1346200"/>
            <a:chExt cx="5923121" cy="4126394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19130C25-56AE-4207-825A-75131A6E3C12}"/>
                </a:ext>
              </a:extLst>
            </p:cNvPr>
            <p:cNvGrpSpPr/>
            <p:nvPr/>
          </p:nvGrpSpPr>
          <p:grpSpPr>
            <a:xfrm>
              <a:off x="4292600" y="1346200"/>
              <a:ext cx="5923121" cy="4126394"/>
              <a:chOff x="4292600" y="1346200"/>
              <a:chExt cx="5923121" cy="4126394"/>
            </a:xfrm>
          </p:grpSpPr>
          <p:pic>
            <p:nvPicPr>
              <p:cNvPr id="28" name="Picture 12">
                <a:extLst>
                  <a:ext uri="{FF2B5EF4-FFF2-40B4-BE49-F238E27FC236}">
                    <a16:creationId xmlns:a16="http://schemas.microsoft.com/office/drawing/2014/main" id="{6565DB6C-F604-4B24-88C6-71A482C35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3590" y="1385403"/>
                <a:ext cx="2502131" cy="4087191"/>
              </a:xfrm>
              <a:prstGeom prst="rect">
                <a:avLst/>
              </a:prstGeom>
            </p:spPr>
          </p:pic>
          <p:grpSp>
            <p:nvGrpSpPr>
              <p:cNvPr id="29" name="Group 2">
                <a:extLst>
                  <a:ext uri="{FF2B5EF4-FFF2-40B4-BE49-F238E27FC236}">
                    <a16:creationId xmlns:a16="http://schemas.microsoft.com/office/drawing/2014/main" id="{75D1D8AF-3C66-4B83-8D16-7FF381ABE621}"/>
                  </a:ext>
                </a:extLst>
              </p:cNvPr>
              <p:cNvGrpSpPr/>
              <p:nvPr/>
            </p:nvGrpSpPr>
            <p:grpSpPr>
              <a:xfrm>
                <a:off x="4292600" y="1346200"/>
                <a:ext cx="5892800" cy="4114800"/>
                <a:chOff x="4292600" y="1346200"/>
                <a:chExt cx="5892800" cy="4114800"/>
              </a:xfrm>
            </p:grpSpPr>
            <p:sp>
              <p:nvSpPr>
                <p:cNvPr id="30" name="Freeform: Shape 23">
                  <a:extLst>
                    <a:ext uri="{FF2B5EF4-FFF2-40B4-BE49-F238E27FC236}">
                      <a16:creationId xmlns:a16="http://schemas.microsoft.com/office/drawing/2014/main" id="{D5D8B68E-96AF-4E18-B8A9-E085178F251E}"/>
                    </a:ext>
                  </a:extLst>
                </p:cNvPr>
                <p:cNvSpPr/>
                <p:nvPr/>
              </p:nvSpPr>
              <p:spPr>
                <a:xfrm>
                  <a:off x="4292600" y="1473200"/>
                  <a:ext cx="3249405" cy="3987800"/>
                </a:xfrm>
                <a:custGeom>
                  <a:avLst/>
                  <a:gdLst>
                    <a:gd name="connsiteX0" fmla="*/ 38100 w 4851400"/>
                    <a:gd name="connsiteY0" fmla="*/ 1574800 h 3987800"/>
                    <a:gd name="connsiteX1" fmla="*/ 4851400 w 4851400"/>
                    <a:gd name="connsiteY1" fmla="*/ 0 h 3987800"/>
                    <a:gd name="connsiteX2" fmla="*/ 4826000 w 4851400"/>
                    <a:gd name="connsiteY2" fmla="*/ 3987800 h 3987800"/>
                    <a:gd name="connsiteX3" fmla="*/ 0 w 4851400"/>
                    <a:gd name="connsiteY3" fmla="*/ 2324100 h 3987800"/>
                    <a:gd name="connsiteX4" fmla="*/ 38100 w 4851400"/>
                    <a:gd name="connsiteY4" fmla="*/ 1574800 h 3987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1400" h="3987800">
                      <a:moveTo>
                        <a:pt x="38100" y="1574800"/>
                      </a:moveTo>
                      <a:lnTo>
                        <a:pt x="4851400" y="0"/>
                      </a:lnTo>
                      <a:lnTo>
                        <a:pt x="4826000" y="3987800"/>
                      </a:lnTo>
                      <a:lnTo>
                        <a:pt x="0" y="2324100"/>
                      </a:lnTo>
                      <a:lnTo>
                        <a:pt x="38100" y="15748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4FF61F2-595E-4968-8A65-FA0C8DDB60E6}"/>
                    </a:ext>
                  </a:extLst>
                </p:cNvPr>
                <p:cNvSpPr/>
                <p:nvPr/>
              </p:nvSpPr>
              <p:spPr>
                <a:xfrm>
                  <a:off x="7572326" y="1346200"/>
                  <a:ext cx="2613074" cy="4114800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A4660BE-1E12-4765-9F7E-D9824A1B4629}"/>
                    </a:ext>
                  </a:extLst>
                </p:cNvPr>
                <p:cNvSpPr/>
                <p:nvPr/>
              </p:nvSpPr>
              <p:spPr>
                <a:xfrm>
                  <a:off x="7676791" y="1668267"/>
                  <a:ext cx="180000" cy="18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1C7981A-E08D-475C-BE79-C01608BEFF76}"/>
                    </a:ext>
                  </a:extLst>
                </p:cNvPr>
                <p:cNvSpPr/>
                <p:nvPr/>
              </p:nvSpPr>
              <p:spPr>
                <a:xfrm>
                  <a:off x="7676791" y="2363754"/>
                  <a:ext cx="180000" cy="18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E6F2892-B871-49E3-A04C-3AE3A7028905}"/>
                    </a:ext>
                  </a:extLst>
                </p:cNvPr>
                <p:cNvSpPr/>
                <p:nvPr/>
              </p:nvSpPr>
              <p:spPr>
                <a:xfrm>
                  <a:off x="7676791" y="3059241"/>
                  <a:ext cx="180000" cy="18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F209129-FDC1-4A14-B513-947F7C2606E3}"/>
                    </a:ext>
                  </a:extLst>
                </p:cNvPr>
                <p:cNvSpPr/>
                <p:nvPr/>
              </p:nvSpPr>
              <p:spPr>
                <a:xfrm>
                  <a:off x="7676791" y="3754728"/>
                  <a:ext cx="180000" cy="18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FCB3F70-21E6-476F-8CB1-CA47CFE2AA26}"/>
                    </a:ext>
                  </a:extLst>
                </p:cNvPr>
                <p:cNvSpPr/>
                <p:nvPr/>
              </p:nvSpPr>
              <p:spPr>
                <a:xfrm>
                  <a:off x="7676791" y="4450215"/>
                  <a:ext cx="180000" cy="18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A2D4AAD-7310-4B61-A08C-D16E8A40F9F6}"/>
                    </a:ext>
                  </a:extLst>
                </p:cNvPr>
                <p:cNvSpPr/>
                <p:nvPr/>
              </p:nvSpPr>
              <p:spPr>
                <a:xfrm>
                  <a:off x="7676791" y="5145700"/>
                  <a:ext cx="180000" cy="18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27" name="Straight Connector 9">
              <a:extLst>
                <a:ext uri="{FF2B5EF4-FFF2-40B4-BE49-F238E27FC236}">
                  <a16:creationId xmlns:a16="http://schemas.microsoft.com/office/drawing/2014/main" id="{4498D9C9-688A-4759-9E13-07D1102DF45F}"/>
                </a:ext>
              </a:extLst>
            </p:cNvPr>
            <p:cNvCxnSpPr>
              <a:cxnSpLocks/>
            </p:cNvCxnSpPr>
            <p:nvPr/>
          </p:nvCxnSpPr>
          <p:spPr>
            <a:xfrm>
              <a:off x="4303833" y="3050381"/>
              <a:ext cx="0" cy="7596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78B108-DB5D-5915-AE38-CA1606F80C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F1E27-1DAA-7100-3B54-A460CFA7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7B6E3-AAF9-21B1-825C-688CD33C4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3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E2CE596-33B3-8829-C299-1B91B117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Clinical</a:t>
            </a:r>
            <a:r>
              <a:rPr lang="fr-FR" dirty="0"/>
              <a:t> reality</a:t>
            </a:r>
            <a:endParaRPr lang="en-FR" dirty="0"/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C17B960F-420B-FF34-18B7-55DC9EEA43F7}"/>
              </a:ext>
            </a:extLst>
          </p:cNvPr>
          <p:cNvSpPr txBox="1">
            <a:spLocks/>
          </p:cNvSpPr>
          <p:nvPr/>
        </p:nvSpPr>
        <p:spPr>
          <a:xfrm>
            <a:off x="1775361" y="2887994"/>
            <a:ext cx="10192657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85C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40705E02-8256-60DA-7F13-C1B8E3F004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90285" y="1278054"/>
            <a:ext cx="720000" cy="7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21958-061B-0686-EAEC-AF9A015FD91B}"/>
              </a:ext>
            </a:extLst>
          </p:cNvPr>
          <p:cNvSpPr txBox="1"/>
          <p:nvPr/>
        </p:nvSpPr>
        <p:spPr>
          <a:xfrm>
            <a:off x="8510844" y="5839631"/>
            <a:ext cx="907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00" dirty="0"/>
              <a:t>Norton score</a:t>
            </a:r>
          </a:p>
        </p:txBody>
      </p:sp>
    </p:spTree>
    <p:extLst>
      <p:ext uri="{BB962C8B-B14F-4D97-AF65-F5344CB8AC3E}">
        <p14:creationId xmlns:p14="http://schemas.microsoft.com/office/powerpoint/2010/main" val="6383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140C-AAB7-EAD4-3DD5-48FC336D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Porous parameters table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B5D56-62B2-2823-F1E3-01C6695F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30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C0C63A-DDF7-2DB2-57D9-4A7B497B6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67" r="11667"/>
          <a:stretch/>
        </p:blipFill>
        <p:spPr/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AB45C-4984-E862-6A01-48B308BB0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E8FB-FBCB-6445-0C1B-F54D1F084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47899-0DBE-9182-C232-4E208C10E37E}"/>
              </a:ext>
            </a:extLst>
          </p:cNvPr>
          <p:cNvSpPr/>
          <p:nvPr/>
        </p:nvSpPr>
        <p:spPr>
          <a:xfrm>
            <a:off x="8610600" y="3221182"/>
            <a:ext cx="1499755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FFA2BB-6864-C4A3-42C5-76C88D572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03" y="2836718"/>
            <a:ext cx="6283499" cy="2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FFF01-BCCA-C098-3673-21C445ECC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533F7-8DB2-2CF5-7BC7-41E299D7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6133"/>
            <a:ext cx="10192657" cy="532800"/>
          </a:xfrm>
        </p:spPr>
        <p:txBody>
          <a:bodyPr>
            <a:normAutofit fontScale="90000"/>
          </a:bodyPr>
          <a:lstStyle/>
          <a:p>
            <a:r>
              <a:rPr lang="fr-FR" dirty="0"/>
              <a:t>Animal &amp;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	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C4185A8-185B-55E5-CAAC-9DB2FD97A4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285" y="1278054"/>
            <a:ext cx="720000" cy="72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178E87-9B23-A3CD-C314-E650FD590307}"/>
              </a:ext>
            </a:extLst>
          </p:cNvPr>
          <p:cNvGrpSpPr>
            <a:grpSpLocks noChangeAspect="1"/>
          </p:cNvGrpSpPr>
          <p:nvPr/>
        </p:nvGrpSpPr>
        <p:grpSpPr>
          <a:xfrm>
            <a:off x="12763500" y="7132540"/>
            <a:ext cx="2338910" cy="1200660"/>
            <a:chOff x="2347389" y="1595891"/>
            <a:chExt cx="7497221" cy="38486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982F3F-180A-04C4-B5BE-7149EA95E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7389" y="1595891"/>
              <a:ext cx="7497221" cy="384863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D3E76F-7554-BBFE-CFEC-C0A1214C2160}"/>
                </a:ext>
              </a:extLst>
            </p:cNvPr>
            <p:cNvSpPr/>
            <p:nvPr/>
          </p:nvSpPr>
          <p:spPr>
            <a:xfrm>
              <a:off x="2679700" y="1905000"/>
              <a:ext cx="21590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AEB1CB-655F-4804-E942-D5BA8DDD325C}"/>
                </a:ext>
              </a:extLst>
            </p:cNvPr>
            <p:cNvSpPr/>
            <p:nvPr/>
          </p:nvSpPr>
          <p:spPr>
            <a:xfrm>
              <a:off x="6756400" y="3321545"/>
              <a:ext cx="28321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ACBA43-C7C2-BA13-883D-44231256500F}"/>
                </a:ext>
              </a:extLst>
            </p:cNvPr>
            <p:cNvSpPr/>
            <p:nvPr/>
          </p:nvSpPr>
          <p:spPr>
            <a:xfrm>
              <a:off x="2501900" y="4724400"/>
              <a:ext cx="21590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F7F8D18-D008-12BA-9C2B-506562788EB6}"/>
              </a:ext>
            </a:extLst>
          </p:cNvPr>
          <p:cNvSpPr/>
          <p:nvPr/>
        </p:nvSpPr>
        <p:spPr>
          <a:xfrm>
            <a:off x="520700" y="222250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Oxygen</a:t>
            </a:r>
            <a:r>
              <a:rPr lang="fr-FR" dirty="0">
                <a:solidFill>
                  <a:srgbClr val="485C6A"/>
                </a:solidFill>
              </a:rPr>
              <a:t> </a:t>
            </a:r>
            <a:r>
              <a:rPr lang="fr-FR" dirty="0" err="1">
                <a:solidFill>
                  <a:srgbClr val="485C6A"/>
                </a:solidFill>
              </a:rPr>
              <a:t>deprivation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6C0EF6-275B-41D7-C470-EDB1458BB359}"/>
              </a:ext>
            </a:extLst>
          </p:cNvPr>
          <p:cNvSpPr/>
          <p:nvPr/>
        </p:nvSpPr>
        <p:spPr>
          <a:xfrm>
            <a:off x="520700" y="340360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External</a:t>
            </a:r>
            <a:r>
              <a:rPr lang="fr-FR" dirty="0">
                <a:solidFill>
                  <a:srgbClr val="485C6A"/>
                </a:solidFill>
              </a:rPr>
              <a:t> forces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29FA32-585F-409B-5FC1-58AC520592DB}"/>
              </a:ext>
            </a:extLst>
          </p:cNvPr>
          <p:cNvSpPr/>
          <p:nvPr/>
        </p:nvSpPr>
        <p:spPr>
          <a:xfrm>
            <a:off x="520700" y="458470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485C6A"/>
                </a:solidFill>
              </a:rPr>
              <a:t>State of the tissue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2548D-17A4-70BF-591B-7FAD73E77F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C18288D-DFE1-BFCC-03E8-F4AF92E33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97AEAA-EC06-118B-9EE9-CFFD4483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4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47C90-968B-C8D1-0D6E-6E4BF4264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929" y="2945259"/>
            <a:ext cx="3403270" cy="11780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45833A-990E-23D1-ED84-4E0E25B8B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929" y="4293921"/>
            <a:ext cx="3403270" cy="17147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F5446A-966F-C36E-30E1-5CF9FC9C017E}"/>
              </a:ext>
            </a:extLst>
          </p:cNvPr>
          <p:cNvSpPr txBox="1"/>
          <p:nvPr/>
        </p:nvSpPr>
        <p:spPr>
          <a:xfrm>
            <a:off x="6962898" y="5970823"/>
            <a:ext cx="26353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2C5069"/>
                </a:solidFill>
                <a:effectLst/>
                <a:latin typeface="Helvetica" pitchFamily="2" charset="0"/>
              </a:rPr>
              <a:t>[Coleman et al., 2014, Swisher et al., 2015]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5B4588-F0CE-D46F-AB37-6E8BC5EECC4F}"/>
              </a:ext>
            </a:extLst>
          </p:cNvPr>
          <p:cNvSpPr txBox="1"/>
          <p:nvPr/>
        </p:nvSpPr>
        <p:spPr>
          <a:xfrm>
            <a:off x="6336970" y="4085507"/>
            <a:ext cx="38871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2C5069"/>
                </a:solidFill>
                <a:effectLst/>
                <a:latin typeface="Helvetica" pitchFamily="2" charset="0"/>
              </a:rPr>
              <a:t>[Coleman et al., 2014, </a:t>
            </a:r>
            <a:r>
              <a:rPr lang="en-GB" sz="800" dirty="0" err="1">
                <a:solidFill>
                  <a:srgbClr val="2C5069"/>
                </a:solidFill>
                <a:effectLst/>
                <a:latin typeface="Helvetica" pitchFamily="2" charset="0"/>
              </a:rPr>
              <a:t>Ceelen</a:t>
            </a:r>
            <a:r>
              <a:rPr lang="en-GB" sz="800" dirty="0">
                <a:solidFill>
                  <a:srgbClr val="2C5069"/>
                </a:solidFill>
                <a:effectLst/>
                <a:latin typeface="Helvetica" pitchFamily="2" charset="0"/>
              </a:rPr>
              <a:t> et al., 2008, </a:t>
            </a:r>
            <a:r>
              <a:rPr lang="en-GB" sz="800" dirty="0" err="1">
                <a:solidFill>
                  <a:srgbClr val="2C5069"/>
                </a:solidFill>
                <a:effectLst/>
                <a:latin typeface="Helvetica" pitchFamily="2" charset="0"/>
              </a:rPr>
              <a:t>Loerakker</a:t>
            </a:r>
            <a:r>
              <a:rPr lang="en-GB" sz="800" dirty="0">
                <a:solidFill>
                  <a:srgbClr val="2C5069"/>
                </a:solidFill>
                <a:effectLst/>
                <a:latin typeface="Helvetica" pitchFamily="2" charset="0"/>
              </a:rPr>
              <a:t> et al., 2011]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C636F3-63BE-E9C0-F742-89579AA7A2B2}"/>
              </a:ext>
            </a:extLst>
          </p:cNvPr>
          <p:cNvSpPr txBox="1"/>
          <p:nvPr/>
        </p:nvSpPr>
        <p:spPr>
          <a:xfrm>
            <a:off x="6909459" y="2736845"/>
            <a:ext cx="27422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2C5069"/>
                </a:solidFill>
                <a:effectLst/>
                <a:latin typeface="Helvetica" pitchFamily="2" charset="0"/>
              </a:rPr>
              <a:t>[Coleman et al., 2014, </a:t>
            </a:r>
            <a:r>
              <a:rPr lang="en-GB" sz="800" dirty="0" err="1">
                <a:solidFill>
                  <a:srgbClr val="2C5069"/>
                </a:solidFill>
                <a:effectLst/>
                <a:latin typeface="Helvetica" pitchFamily="2" charset="0"/>
              </a:rPr>
              <a:t>Loerakker</a:t>
            </a:r>
            <a:r>
              <a:rPr lang="en-GB" sz="800" dirty="0">
                <a:solidFill>
                  <a:srgbClr val="2C5069"/>
                </a:solidFill>
                <a:effectLst/>
                <a:latin typeface="Helvetica" pitchFamily="2" charset="0"/>
              </a:rPr>
              <a:t> et al., 2011]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AB3B5F-8FAE-1CB5-7A1C-97700AFBAF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1476914"/>
            <a:ext cx="1464871" cy="12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93D7B-3D6B-25F8-8029-3C1B9811F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28A8-A67F-6EA6-FB0C-7B30F72A4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4603"/>
            <a:ext cx="10192657" cy="5328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Interplay</a:t>
            </a:r>
            <a:r>
              <a:rPr lang="fr-FR" dirty="0"/>
              <a:t>?	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D7639BB-05F1-CEB2-0F85-4C79FD23A6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285" y="1286524"/>
            <a:ext cx="720000" cy="72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064622-35E6-9131-77DE-6603F1D0B66D}"/>
              </a:ext>
            </a:extLst>
          </p:cNvPr>
          <p:cNvGrpSpPr/>
          <p:nvPr/>
        </p:nvGrpSpPr>
        <p:grpSpPr>
          <a:xfrm>
            <a:off x="2347389" y="2118255"/>
            <a:ext cx="7497221" cy="3848637"/>
            <a:chOff x="2347389" y="1595891"/>
            <a:chExt cx="7497221" cy="3848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75B2A4-45AD-3059-626F-22945296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7389" y="1595891"/>
              <a:ext cx="7497221" cy="384863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7A8335-CA9B-2BD7-2172-90A5D190D6A6}"/>
                </a:ext>
              </a:extLst>
            </p:cNvPr>
            <p:cNvSpPr/>
            <p:nvPr/>
          </p:nvSpPr>
          <p:spPr>
            <a:xfrm>
              <a:off x="2679700" y="1905000"/>
              <a:ext cx="21590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3F6544-D7C3-2C03-781A-F5B165CBCE1F}"/>
                </a:ext>
              </a:extLst>
            </p:cNvPr>
            <p:cNvSpPr/>
            <p:nvPr/>
          </p:nvSpPr>
          <p:spPr>
            <a:xfrm>
              <a:off x="6756400" y="3321545"/>
              <a:ext cx="28321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B8D575-601C-A1EA-89EC-129B2F0121D2}"/>
                </a:ext>
              </a:extLst>
            </p:cNvPr>
            <p:cNvSpPr/>
            <p:nvPr/>
          </p:nvSpPr>
          <p:spPr>
            <a:xfrm>
              <a:off x="2501900" y="4724400"/>
              <a:ext cx="21590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7E2023-9FF6-4B87-3E57-614F73F86B8A}"/>
              </a:ext>
            </a:extLst>
          </p:cNvPr>
          <p:cNvSpPr/>
          <p:nvPr/>
        </p:nvSpPr>
        <p:spPr>
          <a:xfrm>
            <a:off x="1161142" y="197733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Oxygen</a:t>
            </a:r>
            <a:r>
              <a:rPr lang="fr-FR" dirty="0">
                <a:solidFill>
                  <a:srgbClr val="485C6A"/>
                </a:solidFill>
              </a:rPr>
              <a:t> </a:t>
            </a:r>
            <a:r>
              <a:rPr lang="fr-FR" dirty="0" err="1">
                <a:solidFill>
                  <a:srgbClr val="485C6A"/>
                </a:solidFill>
              </a:rPr>
              <a:t>deprivation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4F021D-0B71-DCAC-8E55-61B5AF47D168}"/>
              </a:ext>
            </a:extLst>
          </p:cNvPr>
          <p:cNvSpPr/>
          <p:nvPr/>
        </p:nvSpPr>
        <p:spPr>
          <a:xfrm>
            <a:off x="7086600" y="3767709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External</a:t>
            </a:r>
            <a:r>
              <a:rPr lang="fr-FR" dirty="0">
                <a:solidFill>
                  <a:srgbClr val="485C6A"/>
                </a:solidFill>
              </a:rPr>
              <a:t> forces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C256E1-9A27-97BC-0C00-A3605ECEA8CA}"/>
              </a:ext>
            </a:extLst>
          </p:cNvPr>
          <p:cNvSpPr/>
          <p:nvPr/>
        </p:nvSpPr>
        <p:spPr>
          <a:xfrm>
            <a:off x="1010285" y="530972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485C6A"/>
                </a:solidFill>
              </a:rPr>
              <a:t>State of the tissue</a:t>
            </a:r>
            <a:endParaRPr lang="en-GB" dirty="0">
              <a:solidFill>
                <a:srgbClr val="485C6A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388C73-CDEE-2567-A614-23546323D4D7}"/>
              </a:ext>
            </a:extLst>
          </p:cNvPr>
          <p:cNvGrpSpPr>
            <a:grpSpLocks noChangeAspect="1"/>
          </p:cNvGrpSpPr>
          <p:nvPr/>
        </p:nvGrpSpPr>
        <p:grpSpPr>
          <a:xfrm>
            <a:off x="12873203" y="-1095021"/>
            <a:ext cx="4212894" cy="2732020"/>
            <a:chOff x="8906203" y="1205248"/>
            <a:chExt cx="2447595" cy="1587241"/>
          </a:xfrm>
        </p:grpSpPr>
        <p:pic>
          <p:nvPicPr>
            <p:cNvPr id="16" name="Graphic 15" descr="Tools with solid fill">
              <a:extLst>
                <a:ext uri="{FF2B5EF4-FFF2-40B4-BE49-F238E27FC236}">
                  <a16:creationId xmlns:a16="http://schemas.microsoft.com/office/drawing/2014/main" id="{7CCBD452-0E18-7BAA-D5A5-D0E03FDDA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06203" y="1533431"/>
              <a:ext cx="298549" cy="298549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65C380E-E20E-C3CC-AC96-27EA61185F6B}"/>
                </a:ext>
              </a:extLst>
            </p:cNvPr>
            <p:cNvGrpSpPr/>
            <p:nvPr/>
          </p:nvGrpSpPr>
          <p:grpSpPr>
            <a:xfrm>
              <a:off x="9243623" y="1205248"/>
              <a:ext cx="2110175" cy="1587241"/>
              <a:chOff x="9243623" y="1205248"/>
              <a:chExt cx="2110175" cy="158724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8AD1ED8-2DE2-52AE-0B24-26AC69AE6E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43623" y="1205248"/>
                <a:ext cx="2110175" cy="1587241"/>
                <a:chOff x="218704" y="2062856"/>
                <a:chExt cx="5248710" cy="3947998"/>
              </a:xfrm>
            </p:grpSpPr>
            <p:pic>
              <p:nvPicPr>
                <p:cNvPr id="20" name="Graphic 19" descr="Computer with solid fill">
                  <a:extLst>
                    <a:ext uri="{FF2B5EF4-FFF2-40B4-BE49-F238E27FC236}">
                      <a16:creationId xmlns:a16="http://schemas.microsoft.com/office/drawing/2014/main" id="{3DC8C608-373F-B7E7-A9AE-A9F13C0BF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r="33046"/>
                <a:stretch>
                  <a:fillRect/>
                </a:stretch>
              </p:blipFill>
              <p:spPr>
                <a:xfrm>
                  <a:off x="218704" y="2069832"/>
                  <a:ext cx="2557570" cy="3819897"/>
                </a:xfrm>
                <a:prstGeom prst="rect">
                  <a:avLst/>
                </a:prstGeom>
              </p:spPr>
            </p:pic>
            <p:pic>
              <p:nvPicPr>
                <p:cNvPr id="21" name="Picture 8" descr="An overview of the FEniCS Project — FEniCSx tutorial">
                  <a:extLst>
                    <a:ext uri="{FF2B5EF4-FFF2-40B4-BE49-F238E27FC236}">
                      <a16:creationId xmlns:a16="http://schemas.microsoft.com/office/drawing/2014/main" id="{E17F9BFF-4DFF-DA06-3DDE-4065068B13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846" y="4683806"/>
                  <a:ext cx="542107" cy="7443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258CBD1-EA25-ADDD-082B-3FC39EA2BFD0}"/>
                    </a:ext>
                  </a:extLst>
                </p:cNvPr>
                <p:cNvGrpSpPr/>
                <p:nvPr/>
              </p:nvGrpSpPr>
              <p:grpSpPr>
                <a:xfrm>
                  <a:off x="2590494" y="2062856"/>
                  <a:ext cx="2876920" cy="2057768"/>
                  <a:chOff x="6166328" y="1896060"/>
                  <a:chExt cx="2876920" cy="2057768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FC86DB71-4ECF-FDE0-3159-D4FF54B7CDB8}"/>
                      </a:ext>
                    </a:extLst>
                  </p:cNvPr>
                  <p:cNvGrpSpPr/>
                  <p:nvPr/>
                </p:nvGrpSpPr>
                <p:grpSpPr>
                  <a:xfrm>
                    <a:off x="6166328" y="1896060"/>
                    <a:ext cx="1440000" cy="1440000"/>
                    <a:chOff x="7048470" y="719015"/>
                    <a:chExt cx="1445912" cy="1454871"/>
                  </a:xfrm>
                </p:grpSpPr>
                <p:pic>
                  <p:nvPicPr>
                    <p:cNvPr id="32" name="Image 9">
                      <a:extLst>
                        <a:ext uri="{FF2B5EF4-FFF2-40B4-BE49-F238E27FC236}">
                          <a16:creationId xmlns:a16="http://schemas.microsoft.com/office/drawing/2014/main" id="{C5C105F6-9327-6B51-AAE7-6A759A6D0C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3125" b="96484" l="1172" r="96094">
                                  <a14:foregroundMark x1="79102" y1="83984" x2="30078" y2="88086"/>
                                  <a14:foregroundMark x1="30078" y1="88086" x2="12109" y2="70508"/>
                                  <a14:foregroundMark x1="12109" y1="70508" x2="3711" y2="43359"/>
                                  <a14:foregroundMark x1="3711" y1="43359" x2="17773" y2="20898"/>
                                  <a14:foregroundMark x1="17773" y1="20898" x2="38672" y2="8008"/>
                                  <a14:foregroundMark x1="38672" y1="8008" x2="66016" y2="8789"/>
                                  <a14:foregroundMark x1="66016" y1="8789" x2="89648" y2="26758"/>
                                  <a14:foregroundMark x1="89648" y1="26758" x2="91797" y2="56641"/>
                                  <a14:foregroundMark x1="91797" y1="56641" x2="71680" y2="85352"/>
                                  <a14:foregroundMark x1="71680" y1="85352" x2="40625" y2="93750"/>
                                  <a14:foregroundMark x1="40625" y1="93750" x2="27734" y2="88672"/>
                                  <a14:foregroundMark x1="5664" y1="59961" x2="5664" y2="59961"/>
                                  <a14:foregroundMark x1="1367" y1="51172" x2="1367" y2="51172"/>
                                  <a14:foregroundMark x1="48633" y1="3125" x2="48633" y2="3125"/>
                                  <a14:foregroundMark x1="96289" y1="42383" x2="96289" y2="42383"/>
                                  <a14:foregroundMark x1="64844" y1="94336" x2="64844" y2="94336"/>
                                  <a14:foregroundMark x1="50391" y1="96484" x2="50391" y2="96484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59240" y="719015"/>
                      <a:ext cx="1435142" cy="143514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92E37783-1920-F68F-981D-0B7A26EA0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8470" y="737486"/>
                      <a:ext cx="1436400" cy="143640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247F5D61-6D72-EC89-AFB8-C94524134B70}"/>
                      </a:ext>
                    </a:extLst>
                  </p:cNvPr>
                  <p:cNvSpPr/>
                  <p:nvPr/>
                </p:nvSpPr>
                <p:spPr>
                  <a:xfrm rot="1178836">
                    <a:off x="7258407" y="2720789"/>
                    <a:ext cx="1202981" cy="905200"/>
                  </a:xfrm>
                  <a:custGeom>
                    <a:avLst/>
                    <a:gdLst>
                      <a:gd name="connsiteX0" fmla="*/ 0 w 1527142"/>
                      <a:gd name="connsiteY0" fmla="*/ 226243 h 886120"/>
                      <a:gd name="connsiteX1" fmla="*/ 1527142 w 1527142"/>
                      <a:gd name="connsiteY1" fmla="*/ 0 h 886120"/>
                      <a:gd name="connsiteX2" fmla="*/ 1508289 w 1527142"/>
                      <a:gd name="connsiteY2" fmla="*/ 886120 h 886120"/>
                      <a:gd name="connsiteX3" fmla="*/ 0 w 1527142"/>
                      <a:gd name="connsiteY3" fmla="*/ 226243 h 886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7142" h="886120">
                        <a:moveTo>
                          <a:pt x="0" y="226243"/>
                        </a:moveTo>
                        <a:lnTo>
                          <a:pt x="1527142" y="0"/>
                        </a:lnTo>
                        <a:lnTo>
                          <a:pt x="1508289" y="886120"/>
                        </a:lnTo>
                        <a:lnTo>
                          <a:pt x="0" y="226243"/>
                        </a:lnTo>
                        <a:close/>
                      </a:path>
                    </a:pathLst>
                  </a:custGeom>
                  <a:solidFill>
                    <a:srgbClr val="DCEAF7">
                      <a:alpha val="70000"/>
                    </a:srgbClr>
                  </a:solidFill>
                  <a:ln>
                    <a:solidFill>
                      <a:srgbClr val="DCEAF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E33DA9A-31AB-4A65-478F-977A81BA3EBE}"/>
                      </a:ext>
                    </a:extLst>
                  </p:cNvPr>
                  <p:cNvSpPr/>
                  <p:nvPr/>
                </p:nvSpPr>
                <p:spPr>
                  <a:xfrm>
                    <a:off x="7963248" y="2873828"/>
                    <a:ext cx="1080000" cy="1080000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rgbClr val="DCEAF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DC4643C4-328B-2929-F771-749122F83299}"/>
                    </a:ext>
                  </a:extLst>
                </p:cNvPr>
                <p:cNvGrpSpPr/>
                <p:nvPr/>
              </p:nvGrpSpPr>
              <p:grpSpPr>
                <a:xfrm>
                  <a:off x="2590494" y="4177605"/>
                  <a:ext cx="2876920" cy="1833249"/>
                  <a:chOff x="6166328" y="4266747"/>
                  <a:chExt cx="2876920" cy="1833249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0BC59733-4AD4-9E75-7D34-623F9A7C0D73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166328" y="4659996"/>
                    <a:ext cx="1440000" cy="1440000"/>
                    <a:chOff x="8012121" y="1808631"/>
                    <a:chExt cx="1451270" cy="1439210"/>
                  </a:xfrm>
                </p:grpSpPr>
                <p:pic>
                  <p:nvPicPr>
                    <p:cNvPr id="27" name="Image 8">
                      <a:extLst>
                        <a:ext uri="{FF2B5EF4-FFF2-40B4-BE49-F238E27FC236}">
                          <a16:creationId xmlns:a16="http://schemas.microsoft.com/office/drawing/2014/main" id="{8E8CEDAC-DCD6-3DD8-75C3-4A7A1FAAA4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backgroundRemoval t="2344" b="98633" l="1758" r="97461">
                                  <a14:foregroundMark x1="81055" y1="87891" x2="43164" y2="94336"/>
                                  <a14:foregroundMark x1="43164" y1="94336" x2="16602" y2="79688"/>
                                  <a14:foregroundMark x1="16602" y1="79688" x2="7617" y2="48242"/>
                                  <a14:foregroundMark x1="7617" y1="48242" x2="25391" y2="21680"/>
                                  <a14:foregroundMark x1="25391" y1="21680" x2="53711" y2="5078"/>
                                  <a14:foregroundMark x1="53711" y1="5078" x2="82031" y2="18555"/>
                                  <a14:foregroundMark x1="82031" y1="18555" x2="92578" y2="49219"/>
                                  <a14:foregroundMark x1="92578" y1="49219" x2="84570" y2="76563"/>
                                  <a14:foregroundMark x1="84570" y1="76563" x2="81055" y2="80078"/>
                                  <a14:foregroundMark x1="5078" y1="48047" x2="5078" y2="48047"/>
                                  <a14:foregroundMark x1="1758" y1="48047" x2="1758" y2="48047"/>
                                  <a14:foregroundMark x1="36914" y1="7422" x2="36914" y2="7422"/>
                                  <a14:foregroundMark x1="50000" y1="2344" x2="50000" y2="2344"/>
                                  <a14:foregroundMark x1="97656" y1="50781" x2="97656" y2="50781"/>
                                  <a14:foregroundMark x1="51367" y1="98633" x2="51367" y2="9863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26991" y="1811441"/>
                      <a:ext cx="1436400" cy="14364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5F3F0D12-5D39-E58F-0878-CE08522EA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2121" y="1808631"/>
                      <a:ext cx="1436400" cy="143640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rgbClr val="FFCCCC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A2BC216B-9100-3DEE-7B78-C5ADC47C9028}"/>
                      </a:ext>
                    </a:extLst>
                  </p:cNvPr>
                  <p:cNvSpPr/>
                  <p:nvPr/>
                </p:nvSpPr>
                <p:spPr>
                  <a:xfrm rot="19302727">
                    <a:off x="7292309" y="4825163"/>
                    <a:ext cx="1202981" cy="905200"/>
                  </a:xfrm>
                  <a:custGeom>
                    <a:avLst/>
                    <a:gdLst>
                      <a:gd name="connsiteX0" fmla="*/ 0 w 1527142"/>
                      <a:gd name="connsiteY0" fmla="*/ 226243 h 886120"/>
                      <a:gd name="connsiteX1" fmla="*/ 1527142 w 1527142"/>
                      <a:gd name="connsiteY1" fmla="*/ 0 h 886120"/>
                      <a:gd name="connsiteX2" fmla="*/ 1508289 w 1527142"/>
                      <a:gd name="connsiteY2" fmla="*/ 886120 h 886120"/>
                      <a:gd name="connsiteX3" fmla="*/ 0 w 1527142"/>
                      <a:gd name="connsiteY3" fmla="*/ 226243 h 886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7142" h="886120">
                        <a:moveTo>
                          <a:pt x="0" y="226243"/>
                        </a:moveTo>
                        <a:lnTo>
                          <a:pt x="1527142" y="0"/>
                        </a:lnTo>
                        <a:lnTo>
                          <a:pt x="1508289" y="886120"/>
                        </a:lnTo>
                        <a:lnTo>
                          <a:pt x="0" y="226243"/>
                        </a:lnTo>
                        <a:close/>
                      </a:path>
                    </a:pathLst>
                  </a:custGeom>
                  <a:solidFill>
                    <a:srgbClr val="FFCCCC">
                      <a:alpha val="70000"/>
                    </a:srgbClr>
                  </a:solidFill>
                  <a:ln>
                    <a:solidFill>
                      <a:srgbClr val="FFCCC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E1FDE68-7EDA-6E4D-F1DC-CAAEA452AFB3}"/>
                      </a:ext>
                    </a:extLst>
                  </p:cNvPr>
                  <p:cNvSpPr/>
                  <p:nvPr/>
                </p:nvSpPr>
                <p:spPr>
                  <a:xfrm>
                    <a:off x="7963248" y="4266747"/>
                    <a:ext cx="1080000" cy="1080000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rgbClr val="FFCCC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pic>
            <p:nvPicPr>
              <p:cNvPr id="34" name="Image 15">
                <a:extLst>
                  <a:ext uri="{FF2B5EF4-FFF2-40B4-BE49-F238E27FC236}">
                    <a16:creationId xmlns:a16="http://schemas.microsoft.com/office/drawing/2014/main" id="{B23E340A-6060-6B92-51AE-5680B3B84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9455" y="1675498"/>
                <a:ext cx="731328" cy="410553"/>
              </a:xfrm>
              <a:prstGeom prst="rect">
                <a:avLst/>
              </a:prstGeom>
            </p:spPr>
          </p:pic>
        </p:grpSp>
        <p:pic>
          <p:nvPicPr>
            <p:cNvPr id="36" name="Graphic 35" descr="Gears with solid fill">
              <a:extLst>
                <a:ext uri="{FF2B5EF4-FFF2-40B4-BE49-F238E27FC236}">
                  <a16:creationId xmlns:a16="http://schemas.microsoft.com/office/drawing/2014/main" id="{FB0F627A-5EEB-8DA3-0BA5-26773622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363508" y="1623049"/>
              <a:ext cx="196537" cy="196537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FF8D52F-0749-686E-FB3E-9CDEC7CA5956}"/>
              </a:ext>
            </a:extLst>
          </p:cNvPr>
          <p:cNvSpPr/>
          <p:nvPr/>
        </p:nvSpPr>
        <p:spPr>
          <a:xfrm>
            <a:off x="1266345" y="8381114"/>
            <a:ext cx="2471109" cy="2088247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860C85E-E8A2-F198-4BCE-2FE9E2B25894}"/>
              </a:ext>
            </a:extLst>
          </p:cNvPr>
          <p:cNvSpPr/>
          <p:nvPr/>
        </p:nvSpPr>
        <p:spPr>
          <a:xfrm>
            <a:off x="3829830" y="9799157"/>
            <a:ext cx="1319496" cy="71581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FD6605-0CC4-0275-AC5B-9CEEF234DBBE}"/>
              </a:ext>
            </a:extLst>
          </p:cNvPr>
          <p:cNvSpPr/>
          <p:nvPr/>
        </p:nvSpPr>
        <p:spPr>
          <a:xfrm>
            <a:off x="4719107" y="8963601"/>
            <a:ext cx="455272" cy="83555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298921-C8F8-8BAA-BBF3-AD66050B323F}"/>
              </a:ext>
            </a:extLst>
          </p:cNvPr>
          <p:cNvSpPr/>
          <p:nvPr/>
        </p:nvSpPr>
        <p:spPr>
          <a:xfrm>
            <a:off x="3875260" y="8002401"/>
            <a:ext cx="1450119" cy="47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68216A-58BB-ABAE-E5BF-6BC16FFC26E3}"/>
              </a:ext>
            </a:extLst>
          </p:cNvPr>
          <p:cNvSpPr/>
          <p:nvPr/>
        </p:nvSpPr>
        <p:spPr>
          <a:xfrm rot="5400000">
            <a:off x="4228329" y="7992532"/>
            <a:ext cx="1450119" cy="47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3459E5A7-73AD-FF62-6301-8D533B171621}"/>
              </a:ext>
            </a:extLst>
          </p:cNvPr>
          <p:cNvSpPr/>
          <p:nvPr/>
        </p:nvSpPr>
        <p:spPr>
          <a:xfrm>
            <a:off x="11570852" y="1422671"/>
            <a:ext cx="2160000" cy="1620000"/>
          </a:xfrm>
          <a:prstGeom prst="arc">
            <a:avLst>
              <a:gd name="adj1" fmla="val 15329723"/>
              <a:gd name="adj2" fmla="val 288119"/>
            </a:avLst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006938-2999-AD15-3BC0-8B6CD2EE6D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0C679C5-FF91-3B03-32D9-89E004D90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1A1B046-C86F-7360-E184-99328F25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5</a:t>
            </a:fld>
            <a:endParaRPr lang="fr-FR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01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31FCE-3B9F-B7A5-6469-BEAEEA4F6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B170-8FC9-B182-64E6-FCA5D517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4603"/>
            <a:ext cx="10192657" cy="5328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Coupling</a:t>
            </a:r>
            <a:r>
              <a:rPr lang="fr-FR" dirty="0"/>
              <a:t> </a:t>
            </a:r>
            <a:r>
              <a:rPr lang="fr-FR" dirty="0" err="1"/>
              <a:t>Biology</a:t>
            </a:r>
            <a:r>
              <a:rPr lang="fr-FR" dirty="0"/>
              <a:t> and </a:t>
            </a:r>
            <a:r>
              <a:rPr lang="fr-FR" dirty="0" err="1"/>
              <a:t>Mechanics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813498-95A0-2C74-AE47-51AF671DF3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285" y="1286524"/>
            <a:ext cx="720000" cy="72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5F64A3-CFD0-0772-76AF-1628CE4C1126}"/>
              </a:ext>
            </a:extLst>
          </p:cNvPr>
          <p:cNvGrpSpPr>
            <a:grpSpLocks noChangeAspect="1"/>
          </p:cNvGrpSpPr>
          <p:nvPr/>
        </p:nvGrpSpPr>
        <p:grpSpPr>
          <a:xfrm>
            <a:off x="2583586" y="3592352"/>
            <a:ext cx="5873217" cy="2429270"/>
            <a:chOff x="1010285" y="1977330"/>
            <a:chExt cx="9797415" cy="40523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9E0A16-93E7-AB0D-15C0-50AE575F506F}"/>
                </a:ext>
              </a:extLst>
            </p:cNvPr>
            <p:cNvGrpSpPr/>
            <p:nvPr/>
          </p:nvGrpSpPr>
          <p:grpSpPr>
            <a:xfrm>
              <a:off x="2347389" y="2118255"/>
              <a:ext cx="7497221" cy="3848637"/>
              <a:chOff x="2347389" y="1595891"/>
              <a:chExt cx="7497221" cy="384863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8889F20-9DE5-427E-77DE-94BC33B3D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7389" y="1595891"/>
                <a:ext cx="7497221" cy="384863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5B02E0A-19F7-7A1F-3F28-977926D65B3C}"/>
                  </a:ext>
                </a:extLst>
              </p:cNvPr>
              <p:cNvSpPr/>
              <p:nvPr/>
            </p:nvSpPr>
            <p:spPr>
              <a:xfrm>
                <a:off x="2679700" y="1905000"/>
                <a:ext cx="2159000" cy="365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CDC6965-049C-ED36-70B2-F36D42CA1E53}"/>
                  </a:ext>
                </a:extLst>
              </p:cNvPr>
              <p:cNvSpPr/>
              <p:nvPr/>
            </p:nvSpPr>
            <p:spPr>
              <a:xfrm>
                <a:off x="6756400" y="3321545"/>
                <a:ext cx="2832100" cy="365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AF849C5-7256-CDFB-3D54-2A7AE9ABB1C2}"/>
                  </a:ext>
                </a:extLst>
              </p:cNvPr>
              <p:cNvSpPr/>
              <p:nvPr/>
            </p:nvSpPr>
            <p:spPr>
              <a:xfrm>
                <a:off x="2501900" y="4724400"/>
                <a:ext cx="2159000" cy="365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FE6003C-0D6C-11DE-9CE1-404F49A6BACE}"/>
                </a:ext>
              </a:extLst>
            </p:cNvPr>
            <p:cNvSpPr/>
            <p:nvPr/>
          </p:nvSpPr>
          <p:spPr>
            <a:xfrm>
              <a:off x="1161142" y="1977330"/>
              <a:ext cx="3721100" cy="720000"/>
            </a:xfrm>
            <a:prstGeom prst="roundRect">
              <a:avLst/>
            </a:prstGeom>
            <a:solidFill>
              <a:srgbClr val="DDDA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rgbClr val="485C6A"/>
                  </a:solidFill>
                </a:rPr>
                <a:t>Oxygen</a:t>
              </a:r>
              <a:r>
                <a:rPr lang="fr-FR" dirty="0">
                  <a:solidFill>
                    <a:srgbClr val="485C6A"/>
                  </a:solidFill>
                </a:rPr>
                <a:t> </a:t>
              </a:r>
              <a:r>
                <a:rPr lang="fr-FR" dirty="0" err="1">
                  <a:solidFill>
                    <a:srgbClr val="485C6A"/>
                  </a:solidFill>
                </a:rPr>
                <a:t>deprivation</a:t>
              </a:r>
              <a:endParaRPr lang="en-GB" dirty="0">
                <a:solidFill>
                  <a:srgbClr val="485C6A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2050157-A62F-FE0A-EAD6-9CA9D66179DA}"/>
                </a:ext>
              </a:extLst>
            </p:cNvPr>
            <p:cNvSpPr/>
            <p:nvPr/>
          </p:nvSpPr>
          <p:spPr>
            <a:xfrm>
              <a:off x="7086600" y="3767709"/>
              <a:ext cx="3721100" cy="720000"/>
            </a:xfrm>
            <a:prstGeom prst="roundRect">
              <a:avLst/>
            </a:prstGeom>
            <a:solidFill>
              <a:srgbClr val="DDDA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rgbClr val="485C6A"/>
                  </a:solidFill>
                </a:rPr>
                <a:t>External</a:t>
              </a:r>
              <a:r>
                <a:rPr lang="fr-FR" dirty="0">
                  <a:solidFill>
                    <a:srgbClr val="485C6A"/>
                  </a:solidFill>
                </a:rPr>
                <a:t> forces</a:t>
              </a:r>
              <a:endParaRPr lang="en-GB" dirty="0">
                <a:solidFill>
                  <a:srgbClr val="485C6A"/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102C1C-46E1-E351-FF68-C04864C85E62}"/>
                </a:ext>
              </a:extLst>
            </p:cNvPr>
            <p:cNvSpPr/>
            <p:nvPr/>
          </p:nvSpPr>
          <p:spPr>
            <a:xfrm>
              <a:off x="1010285" y="5309720"/>
              <a:ext cx="3721100" cy="720000"/>
            </a:xfrm>
            <a:prstGeom prst="roundRect">
              <a:avLst/>
            </a:prstGeom>
            <a:solidFill>
              <a:srgbClr val="DDDA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485C6A"/>
                  </a:solidFill>
                </a:rPr>
                <a:t>State of the tissue</a:t>
              </a:r>
              <a:endParaRPr lang="en-GB" dirty="0">
                <a:solidFill>
                  <a:srgbClr val="485C6A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F4290C-4248-3C72-E78D-471FC9CD835C}"/>
              </a:ext>
            </a:extLst>
          </p:cNvPr>
          <p:cNvGrpSpPr>
            <a:grpSpLocks noChangeAspect="1"/>
          </p:cNvGrpSpPr>
          <p:nvPr/>
        </p:nvGrpSpPr>
        <p:grpSpPr>
          <a:xfrm>
            <a:off x="6404712" y="1446272"/>
            <a:ext cx="4721389" cy="3551356"/>
            <a:chOff x="9243623" y="1205248"/>
            <a:chExt cx="2110175" cy="158724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8450DAA-2C6F-B328-831B-2856342FA1D6}"/>
                </a:ext>
              </a:extLst>
            </p:cNvPr>
            <p:cNvGrpSpPr/>
            <p:nvPr/>
          </p:nvGrpSpPr>
          <p:grpSpPr>
            <a:xfrm>
              <a:off x="9243623" y="1205248"/>
              <a:ext cx="2110175" cy="1587241"/>
              <a:chOff x="9243623" y="1205248"/>
              <a:chExt cx="2110175" cy="158724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D4C6786-25E7-59AA-E713-277CFF4554D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43623" y="1205248"/>
                <a:ext cx="2110175" cy="1587241"/>
                <a:chOff x="218704" y="2062856"/>
                <a:chExt cx="5248710" cy="3947998"/>
              </a:xfrm>
            </p:grpSpPr>
            <p:pic>
              <p:nvPicPr>
                <p:cNvPr id="20" name="Graphic 19" descr="Computer with solid fill">
                  <a:extLst>
                    <a:ext uri="{FF2B5EF4-FFF2-40B4-BE49-F238E27FC236}">
                      <a16:creationId xmlns:a16="http://schemas.microsoft.com/office/drawing/2014/main" id="{2FB285D8-878F-54E6-2E8E-60B52D1D7D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r="33046"/>
                <a:stretch>
                  <a:fillRect/>
                </a:stretch>
              </p:blipFill>
              <p:spPr>
                <a:xfrm>
                  <a:off x="218704" y="2069832"/>
                  <a:ext cx="2557570" cy="3819897"/>
                </a:xfrm>
                <a:prstGeom prst="rect">
                  <a:avLst/>
                </a:prstGeom>
              </p:spPr>
            </p:pic>
            <p:pic>
              <p:nvPicPr>
                <p:cNvPr id="21" name="Picture 8" descr="An overview of the FEniCS Project — FEniCSx tutorial">
                  <a:extLst>
                    <a:ext uri="{FF2B5EF4-FFF2-40B4-BE49-F238E27FC236}">
                      <a16:creationId xmlns:a16="http://schemas.microsoft.com/office/drawing/2014/main" id="{5129953E-E56F-E00D-3698-C521733FD7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846" y="4683806"/>
                  <a:ext cx="542107" cy="7443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C8CCEA05-7BE2-BB08-FD97-F5E84C34A39B}"/>
                    </a:ext>
                  </a:extLst>
                </p:cNvPr>
                <p:cNvGrpSpPr/>
                <p:nvPr/>
              </p:nvGrpSpPr>
              <p:grpSpPr>
                <a:xfrm>
                  <a:off x="2590494" y="2062856"/>
                  <a:ext cx="2876920" cy="2057768"/>
                  <a:chOff x="6166328" y="1896060"/>
                  <a:chExt cx="2876920" cy="2057768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AD85ED7B-00AA-804C-ED98-6B34307BBED3}"/>
                      </a:ext>
                    </a:extLst>
                  </p:cNvPr>
                  <p:cNvGrpSpPr/>
                  <p:nvPr/>
                </p:nvGrpSpPr>
                <p:grpSpPr>
                  <a:xfrm>
                    <a:off x="6166328" y="1896060"/>
                    <a:ext cx="1440000" cy="1440000"/>
                    <a:chOff x="7048470" y="719015"/>
                    <a:chExt cx="1445912" cy="1454871"/>
                  </a:xfrm>
                </p:grpSpPr>
                <p:pic>
                  <p:nvPicPr>
                    <p:cNvPr id="32" name="Image 9">
                      <a:extLst>
                        <a:ext uri="{FF2B5EF4-FFF2-40B4-BE49-F238E27FC236}">
                          <a16:creationId xmlns:a16="http://schemas.microsoft.com/office/drawing/2014/main" id="{4049014A-4C11-8411-713C-8E5B8F6CF6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3125" b="96484" l="1172" r="96094">
                                  <a14:foregroundMark x1="79102" y1="83984" x2="30078" y2="88086"/>
                                  <a14:foregroundMark x1="30078" y1="88086" x2="12109" y2="70508"/>
                                  <a14:foregroundMark x1="12109" y1="70508" x2="3711" y2="43359"/>
                                  <a14:foregroundMark x1="3711" y1="43359" x2="17773" y2="20898"/>
                                  <a14:foregroundMark x1="17773" y1="20898" x2="38672" y2="8008"/>
                                  <a14:foregroundMark x1="38672" y1="8008" x2="66016" y2="8789"/>
                                  <a14:foregroundMark x1="66016" y1="8789" x2="89648" y2="26758"/>
                                  <a14:foregroundMark x1="89648" y1="26758" x2="91797" y2="56641"/>
                                  <a14:foregroundMark x1="91797" y1="56641" x2="71680" y2="85352"/>
                                  <a14:foregroundMark x1="71680" y1="85352" x2="40625" y2="93750"/>
                                  <a14:foregroundMark x1="40625" y1="93750" x2="27734" y2="88672"/>
                                  <a14:foregroundMark x1="5664" y1="59961" x2="5664" y2="59961"/>
                                  <a14:foregroundMark x1="1367" y1="51172" x2="1367" y2="51172"/>
                                  <a14:foregroundMark x1="48633" y1="3125" x2="48633" y2="3125"/>
                                  <a14:foregroundMark x1="96289" y1="42383" x2="96289" y2="42383"/>
                                  <a14:foregroundMark x1="64844" y1="94336" x2="64844" y2="94336"/>
                                  <a14:foregroundMark x1="50391" y1="96484" x2="50391" y2="96484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59240" y="719015"/>
                      <a:ext cx="1435142" cy="143514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AF8F3EC2-BBDD-C26C-810D-D82EEA1C40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8470" y="737486"/>
                      <a:ext cx="1436400" cy="143640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90D8D760-8AF9-E579-62D9-ADAF7AAFBD82}"/>
                      </a:ext>
                    </a:extLst>
                  </p:cNvPr>
                  <p:cNvSpPr/>
                  <p:nvPr/>
                </p:nvSpPr>
                <p:spPr>
                  <a:xfrm rot="1178836">
                    <a:off x="7258407" y="2720789"/>
                    <a:ext cx="1202981" cy="905200"/>
                  </a:xfrm>
                  <a:custGeom>
                    <a:avLst/>
                    <a:gdLst>
                      <a:gd name="connsiteX0" fmla="*/ 0 w 1527142"/>
                      <a:gd name="connsiteY0" fmla="*/ 226243 h 886120"/>
                      <a:gd name="connsiteX1" fmla="*/ 1527142 w 1527142"/>
                      <a:gd name="connsiteY1" fmla="*/ 0 h 886120"/>
                      <a:gd name="connsiteX2" fmla="*/ 1508289 w 1527142"/>
                      <a:gd name="connsiteY2" fmla="*/ 886120 h 886120"/>
                      <a:gd name="connsiteX3" fmla="*/ 0 w 1527142"/>
                      <a:gd name="connsiteY3" fmla="*/ 226243 h 886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7142" h="886120">
                        <a:moveTo>
                          <a:pt x="0" y="226243"/>
                        </a:moveTo>
                        <a:lnTo>
                          <a:pt x="1527142" y="0"/>
                        </a:lnTo>
                        <a:lnTo>
                          <a:pt x="1508289" y="886120"/>
                        </a:lnTo>
                        <a:lnTo>
                          <a:pt x="0" y="226243"/>
                        </a:lnTo>
                        <a:close/>
                      </a:path>
                    </a:pathLst>
                  </a:custGeom>
                  <a:solidFill>
                    <a:srgbClr val="DCEAF7">
                      <a:alpha val="70000"/>
                    </a:srgbClr>
                  </a:solidFill>
                  <a:ln>
                    <a:solidFill>
                      <a:srgbClr val="DCEAF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E378518-755F-77CB-F61E-5EF6F717ADE8}"/>
                      </a:ext>
                    </a:extLst>
                  </p:cNvPr>
                  <p:cNvSpPr/>
                  <p:nvPr/>
                </p:nvSpPr>
                <p:spPr>
                  <a:xfrm>
                    <a:off x="7963248" y="2873828"/>
                    <a:ext cx="1080000" cy="1080000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rgbClr val="DCEAF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9F5FF679-879A-AB24-1F9F-B69646C86E80}"/>
                    </a:ext>
                  </a:extLst>
                </p:cNvPr>
                <p:cNvGrpSpPr/>
                <p:nvPr/>
              </p:nvGrpSpPr>
              <p:grpSpPr>
                <a:xfrm>
                  <a:off x="2590494" y="4177605"/>
                  <a:ext cx="2876920" cy="1833249"/>
                  <a:chOff x="6166328" y="4266747"/>
                  <a:chExt cx="2876920" cy="1833249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97B2B61B-C724-6AF9-4DAF-A03D7C87FCE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166328" y="4659996"/>
                    <a:ext cx="1440000" cy="1440000"/>
                    <a:chOff x="8012121" y="1808631"/>
                    <a:chExt cx="1451270" cy="1439210"/>
                  </a:xfrm>
                </p:grpSpPr>
                <p:pic>
                  <p:nvPicPr>
                    <p:cNvPr id="27" name="Image 8">
                      <a:extLst>
                        <a:ext uri="{FF2B5EF4-FFF2-40B4-BE49-F238E27FC236}">
                          <a16:creationId xmlns:a16="http://schemas.microsoft.com/office/drawing/2014/main" id="{A7DEB150-2DAC-02C6-BA2F-BC9612F1CF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2344" b="98633" l="1758" r="97461">
                                  <a14:foregroundMark x1="81055" y1="87891" x2="43164" y2="94336"/>
                                  <a14:foregroundMark x1="43164" y1="94336" x2="16602" y2="79688"/>
                                  <a14:foregroundMark x1="16602" y1="79688" x2="7617" y2="48242"/>
                                  <a14:foregroundMark x1="7617" y1="48242" x2="25391" y2="21680"/>
                                  <a14:foregroundMark x1="25391" y1="21680" x2="53711" y2="5078"/>
                                  <a14:foregroundMark x1="53711" y1="5078" x2="82031" y2="18555"/>
                                  <a14:foregroundMark x1="82031" y1="18555" x2="92578" y2="49219"/>
                                  <a14:foregroundMark x1="92578" y1="49219" x2="84570" y2="76563"/>
                                  <a14:foregroundMark x1="84570" y1="76563" x2="81055" y2="80078"/>
                                  <a14:foregroundMark x1="5078" y1="48047" x2="5078" y2="48047"/>
                                  <a14:foregroundMark x1="1758" y1="48047" x2="1758" y2="48047"/>
                                  <a14:foregroundMark x1="36914" y1="7422" x2="36914" y2="7422"/>
                                  <a14:foregroundMark x1="50000" y1="2344" x2="50000" y2="2344"/>
                                  <a14:foregroundMark x1="97656" y1="50781" x2="97656" y2="50781"/>
                                  <a14:foregroundMark x1="51367" y1="98633" x2="51367" y2="9863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26991" y="1811441"/>
                      <a:ext cx="1436400" cy="14364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76BB158E-7E32-9E4D-20F9-C6D9C8BB63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2121" y="1808631"/>
                      <a:ext cx="1436400" cy="143640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rgbClr val="FFCCCC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441F46A5-3C61-3EC5-BBC7-2B66FB5A06F1}"/>
                      </a:ext>
                    </a:extLst>
                  </p:cNvPr>
                  <p:cNvSpPr/>
                  <p:nvPr/>
                </p:nvSpPr>
                <p:spPr>
                  <a:xfrm rot="19302727">
                    <a:off x="7292309" y="4825163"/>
                    <a:ext cx="1202981" cy="905200"/>
                  </a:xfrm>
                  <a:custGeom>
                    <a:avLst/>
                    <a:gdLst>
                      <a:gd name="connsiteX0" fmla="*/ 0 w 1527142"/>
                      <a:gd name="connsiteY0" fmla="*/ 226243 h 886120"/>
                      <a:gd name="connsiteX1" fmla="*/ 1527142 w 1527142"/>
                      <a:gd name="connsiteY1" fmla="*/ 0 h 886120"/>
                      <a:gd name="connsiteX2" fmla="*/ 1508289 w 1527142"/>
                      <a:gd name="connsiteY2" fmla="*/ 886120 h 886120"/>
                      <a:gd name="connsiteX3" fmla="*/ 0 w 1527142"/>
                      <a:gd name="connsiteY3" fmla="*/ 226243 h 886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7142" h="886120">
                        <a:moveTo>
                          <a:pt x="0" y="226243"/>
                        </a:moveTo>
                        <a:lnTo>
                          <a:pt x="1527142" y="0"/>
                        </a:lnTo>
                        <a:lnTo>
                          <a:pt x="1508289" y="886120"/>
                        </a:lnTo>
                        <a:lnTo>
                          <a:pt x="0" y="226243"/>
                        </a:lnTo>
                        <a:close/>
                      </a:path>
                    </a:pathLst>
                  </a:custGeom>
                  <a:solidFill>
                    <a:srgbClr val="FFCCCC">
                      <a:alpha val="70000"/>
                    </a:srgbClr>
                  </a:solidFill>
                  <a:ln>
                    <a:solidFill>
                      <a:srgbClr val="FFCCC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77B36711-BCA2-AC15-3DF7-6C90BBFD1B4E}"/>
                      </a:ext>
                    </a:extLst>
                  </p:cNvPr>
                  <p:cNvSpPr/>
                  <p:nvPr/>
                </p:nvSpPr>
                <p:spPr>
                  <a:xfrm>
                    <a:off x="7963248" y="4266747"/>
                    <a:ext cx="1080000" cy="1080000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rgbClr val="FFCCC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pic>
            <p:nvPicPr>
              <p:cNvPr id="34" name="Image 15">
                <a:extLst>
                  <a:ext uri="{FF2B5EF4-FFF2-40B4-BE49-F238E27FC236}">
                    <a16:creationId xmlns:a16="http://schemas.microsoft.com/office/drawing/2014/main" id="{885FCD2E-874B-7D40-2CB7-F74B3B693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9455" y="1675498"/>
                <a:ext cx="710218" cy="410553"/>
              </a:xfrm>
              <a:prstGeom prst="rect">
                <a:avLst/>
              </a:prstGeom>
            </p:spPr>
          </p:pic>
        </p:grpSp>
        <p:pic>
          <p:nvPicPr>
            <p:cNvPr id="36" name="Graphic 35" descr="Gears with solid fill">
              <a:extLst>
                <a:ext uri="{FF2B5EF4-FFF2-40B4-BE49-F238E27FC236}">
                  <a16:creationId xmlns:a16="http://schemas.microsoft.com/office/drawing/2014/main" id="{E964B562-E8B3-1791-9972-78B93A24C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363508" y="1623049"/>
              <a:ext cx="196537" cy="196537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E29D21C-D798-6D5E-DE42-A89D5BDA8577}"/>
              </a:ext>
            </a:extLst>
          </p:cNvPr>
          <p:cNvSpPr/>
          <p:nvPr/>
        </p:nvSpPr>
        <p:spPr>
          <a:xfrm>
            <a:off x="2343150" y="4081012"/>
            <a:ext cx="2471109" cy="2088247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88A3E9-E6AC-EEEB-DDF3-42CC929BEE88}"/>
              </a:ext>
            </a:extLst>
          </p:cNvPr>
          <p:cNvSpPr/>
          <p:nvPr/>
        </p:nvSpPr>
        <p:spPr>
          <a:xfrm>
            <a:off x="4906635" y="5499055"/>
            <a:ext cx="1319496" cy="71581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449669-32B2-0AEB-2E8A-791B45AFC39B}"/>
              </a:ext>
            </a:extLst>
          </p:cNvPr>
          <p:cNvSpPr/>
          <p:nvPr/>
        </p:nvSpPr>
        <p:spPr>
          <a:xfrm>
            <a:off x="5795912" y="4663499"/>
            <a:ext cx="455272" cy="83555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6C797F7-46B6-27C9-65C0-92A33B456526}"/>
              </a:ext>
            </a:extLst>
          </p:cNvPr>
          <p:cNvSpPr/>
          <p:nvPr/>
        </p:nvSpPr>
        <p:spPr>
          <a:xfrm>
            <a:off x="4952065" y="3702299"/>
            <a:ext cx="1450119" cy="47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374247-5BA4-0913-919E-F4C394945435}"/>
              </a:ext>
            </a:extLst>
          </p:cNvPr>
          <p:cNvSpPr/>
          <p:nvPr/>
        </p:nvSpPr>
        <p:spPr>
          <a:xfrm rot="5400000">
            <a:off x="5305134" y="3692430"/>
            <a:ext cx="1450119" cy="47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7DE96AFE-533D-6D8A-E74E-42C94C5677B7}"/>
              </a:ext>
            </a:extLst>
          </p:cNvPr>
          <p:cNvSpPr/>
          <p:nvPr/>
        </p:nvSpPr>
        <p:spPr>
          <a:xfrm>
            <a:off x="4113363" y="3766562"/>
            <a:ext cx="2160000" cy="1620000"/>
          </a:xfrm>
          <a:prstGeom prst="arc">
            <a:avLst>
              <a:gd name="adj1" fmla="val 15329723"/>
              <a:gd name="adj2" fmla="val 288119"/>
            </a:avLst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39CBB3F-30FB-C659-C2EB-A6E48E1198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870C0463-D9BC-44C8-1035-021C90456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E530055D-C812-A6E0-5835-E21DC129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6</a:t>
            </a:fld>
            <a:endParaRPr lang="fr-FR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27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0C7B7-FFCE-8C2A-9320-664671AC4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20ED-82DD-34BF-0BA9-632AA2B9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1430"/>
            <a:ext cx="10192657" cy="532800"/>
          </a:xfrm>
        </p:spPr>
        <p:txBody>
          <a:bodyPr/>
          <a:lstStyle/>
          <a:p>
            <a:r>
              <a:rPr lang="fr-FR" dirty="0"/>
              <a:t>  The Human skin as a </a:t>
            </a:r>
            <a:r>
              <a:rPr lang="fr-FR" dirty="0" err="1"/>
              <a:t>sponge</a:t>
            </a:r>
            <a:endParaRPr lang="en-GB" dirty="0"/>
          </a:p>
        </p:txBody>
      </p:sp>
      <p:grpSp>
        <p:nvGrpSpPr>
          <p:cNvPr id="7" name="Groupe 57">
            <a:extLst>
              <a:ext uri="{FF2B5EF4-FFF2-40B4-BE49-F238E27FC236}">
                <a16:creationId xmlns:a16="http://schemas.microsoft.com/office/drawing/2014/main" id="{84ED5A20-97CB-ADB5-214E-BD5801DDF5B6}"/>
              </a:ext>
            </a:extLst>
          </p:cNvPr>
          <p:cNvGrpSpPr/>
          <p:nvPr/>
        </p:nvGrpSpPr>
        <p:grpSpPr>
          <a:xfrm>
            <a:off x="457200" y="1348425"/>
            <a:ext cx="4238994" cy="4628425"/>
            <a:chOff x="457200" y="1348425"/>
            <a:chExt cx="4238994" cy="4628425"/>
          </a:xfrm>
        </p:grpSpPr>
        <p:pic>
          <p:nvPicPr>
            <p:cNvPr id="8" name="Image 21">
              <a:extLst>
                <a:ext uri="{FF2B5EF4-FFF2-40B4-BE49-F238E27FC236}">
                  <a16:creationId xmlns:a16="http://schemas.microsoft.com/office/drawing/2014/main" id="{9EA6B8F6-B2B2-F798-462F-AFDA4CAE7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348425"/>
              <a:ext cx="1546638" cy="3523784"/>
            </a:xfrm>
            <a:prstGeom prst="rect">
              <a:avLst/>
            </a:prstGeom>
          </p:spPr>
        </p:pic>
        <p:grpSp>
          <p:nvGrpSpPr>
            <p:cNvPr id="9" name="Groupe 48">
              <a:extLst>
                <a:ext uri="{FF2B5EF4-FFF2-40B4-BE49-F238E27FC236}">
                  <a16:creationId xmlns:a16="http://schemas.microsoft.com/office/drawing/2014/main" id="{6C68E8A5-D02B-F821-3464-145C8C6B6D84}"/>
                </a:ext>
              </a:extLst>
            </p:cNvPr>
            <p:cNvGrpSpPr/>
            <p:nvPr/>
          </p:nvGrpSpPr>
          <p:grpSpPr>
            <a:xfrm rot="207905">
              <a:off x="1091832" y="3216718"/>
              <a:ext cx="3604362" cy="2760132"/>
              <a:chOff x="1247039" y="2590800"/>
              <a:chExt cx="3604362" cy="2760132"/>
            </a:xfrm>
          </p:grpSpPr>
          <p:sp>
            <p:nvSpPr>
              <p:cNvPr id="10" name="Forme libre : forme 49">
                <a:extLst>
                  <a:ext uri="{FF2B5EF4-FFF2-40B4-BE49-F238E27FC236}">
                    <a16:creationId xmlns:a16="http://schemas.microsoft.com/office/drawing/2014/main" id="{9DBDB68C-5A53-201E-1EAC-029136C75BE5}"/>
                  </a:ext>
                </a:extLst>
              </p:cNvPr>
              <p:cNvSpPr/>
              <p:nvPr/>
            </p:nvSpPr>
            <p:spPr>
              <a:xfrm>
                <a:off x="1253068" y="2599265"/>
                <a:ext cx="3598333" cy="2751667"/>
              </a:xfrm>
              <a:custGeom>
                <a:avLst/>
                <a:gdLst>
                  <a:gd name="connsiteX0" fmla="*/ 287866 w 3598333"/>
                  <a:gd name="connsiteY0" fmla="*/ 0 h 2734734"/>
                  <a:gd name="connsiteX1" fmla="*/ 3598333 w 3598333"/>
                  <a:gd name="connsiteY1" fmla="*/ 1329267 h 2734734"/>
                  <a:gd name="connsiteX2" fmla="*/ 2997200 w 3598333"/>
                  <a:gd name="connsiteY2" fmla="*/ 2734734 h 2734734"/>
                  <a:gd name="connsiteX3" fmla="*/ 0 w 3598333"/>
                  <a:gd name="connsiteY3" fmla="*/ 262467 h 2734734"/>
                  <a:gd name="connsiteX4" fmla="*/ 287866 w 3598333"/>
                  <a:gd name="connsiteY4" fmla="*/ 270934 h 2734734"/>
                  <a:gd name="connsiteX5" fmla="*/ 287866 w 3598333"/>
                  <a:gd name="connsiteY5" fmla="*/ 0 h 273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8333" h="2734734">
                    <a:moveTo>
                      <a:pt x="287866" y="0"/>
                    </a:moveTo>
                    <a:lnTo>
                      <a:pt x="3598333" y="1329267"/>
                    </a:lnTo>
                    <a:lnTo>
                      <a:pt x="2997200" y="2734734"/>
                    </a:lnTo>
                    <a:lnTo>
                      <a:pt x="0" y="262467"/>
                    </a:lnTo>
                    <a:lnTo>
                      <a:pt x="287866" y="270934"/>
                    </a:lnTo>
                    <a:lnTo>
                      <a:pt x="28786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1" name="Connecteur droit 50">
                <a:extLst>
                  <a:ext uri="{FF2B5EF4-FFF2-40B4-BE49-F238E27FC236}">
                    <a16:creationId xmlns:a16="http://schemas.microsoft.com/office/drawing/2014/main" id="{E1096801-F0A8-84B4-150E-53950C42A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5112" y="2590800"/>
                <a:ext cx="3257021" cy="13208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51">
                <a:extLst>
                  <a:ext uri="{FF2B5EF4-FFF2-40B4-BE49-F238E27FC236}">
                    <a16:creationId xmlns:a16="http://schemas.microsoft.com/office/drawing/2014/main" id="{EB6D6730-DA9D-DDD9-6B3F-F30A596DB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039" y="2869141"/>
                <a:ext cx="2766161" cy="2291292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0174932-8F70-46C6-165E-90372F87C140}"/>
                  </a:ext>
                </a:extLst>
              </p:cNvPr>
              <p:cNvSpPr/>
              <p:nvPr/>
            </p:nvSpPr>
            <p:spPr>
              <a:xfrm>
                <a:off x="1258887" y="2590800"/>
                <a:ext cx="276225" cy="269875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6" name="Image 98">
            <a:extLst>
              <a:ext uri="{FF2B5EF4-FFF2-40B4-BE49-F238E27FC236}">
                <a16:creationId xmlns:a16="http://schemas.microsoft.com/office/drawing/2014/main" id="{040BEC05-2870-27BB-FF30-E96FC7DED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53" y="3283571"/>
            <a:ext cx="1687367" cy="171402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889B3B-5FE6-214D-FC09-54CAF9B35FA0}"/>
              </a:ext>
            </a:extLst>
          </p:cNvPr>
          <p:cNvSpPr/>
          <p:nvPr/>
        </p:nvSpPr>
        <p:spPr>
          <a:xfrm>
            <a:off x="2697018" y="3888509"/>
            <a:ext cx="2198255" cy="2216727"/>
          </a:xfrm>
          <a:custGeom>
            <a:avLst/>
            <a:gdLst>
              <a:gd name="connsiteX0" fmla="*/ 36946 w 2198255"/>
              <a:gd name="connsiteY0" fmla="*/ 1025236 h 2216727"/>
              <a:gd name="connsiteX1" fmla="*/ 36946 w 2198255"/>
              <a:gd name="connsiteY1" fmla="*/ 1025236 h 2216727"/>
              <a:gd name="connsiteX2" fmla="*/ 341746 w 2198255"/>
              <a:gd name="connsiteY2" fmla="*/ 988291 h 2216727"/>
              <a:gd name="connsiteX3" fmla="*/ 443346 w 2198255"/>
              <a:gd name="connsiteY3" fmla="*/ 969818 h 2216727"/>
              <a:gd name="connsiteX4" fmla="*/ 535709 w 2198255"/>
              <a:gd name="connsiteY4" fmla="*/ 960582 h 2216727"/>
              <a:gd name="connsiteX5" fmla="*/ 572655 w 2198255"/>
              <a:gd name="connsiteY5" fmla="*/ 951346 h 2216727"/>
              <a:gd name="connsiteX6" fmla="*/ 637309 w 2198255"/>
              <a:gd name="connsiteY6" fmla="*/ 923636 h 2216727"/>
              <a:gd name="connsiteX7" fmla="*/ 729673 w 2198255"/>
              <a:gd name="connsiteY7" fmla="*/ 877455 h 2216727"/>
              <a:gd name="connsiteX8" fmla="*/ 766618 w 2198255"/>
              <a:gd name="connsiteY8" fmla="*/ 831273 h 2216727"/>
              <a:gd name="connsiteX9" fmla="*/ 794327 w 2198255"/>
              <a:gd name="connsiteY9" fmla="*/ 812800 h 2216727"/>
              <a:gd name="connsiteX10" fmla="*/ 812800 w 2198255"/>
              <a:gd name="connsiteY10" fmla="*/ 775855 h 2216727"/>
              <a:gd name="connsiteX11" fmla="*/ 858982 w 2198255"/>
              <a:gd name="connsiteY11" fmla="*/ 655782 h 2216727"/>
              <a:gd name="connsiteX12" fmla="*/ 877455 w 2198255"/>
              <a:gd name="connsiteY12" fmla="*/ 452582 h 2216727"/>
              <a:gd name="connsiteX13" fmla="*/ 886691 w 2198255"/>
              <a:gd name="connsiteY13" fmla="*/ 286327 h 2216727"/>
              <a:gd name="connsiteX14" fmla="*/ 1016000 w 2198255"/>
              <a:gd name="connsiteY14" fmla="*/ 73891 h 2216727"/>
              <a:gd name="connsiteX15" fmla="*/ 1182255 w 2198255"/>
              <a:gd name="connsiteY15" fmla="*/ 0 h 2216727"/>
              <a:gd name="connsiteX16" fmla="*/ 1431637 w 2198255"/>
              <a:gd name="connsiteY16" fmla="*/ 64655 h 2216727"/>
              <a:gd name="connsiteX17" fmla="*/ 1745673 w 2198255"/>
              <a:gd name="connsiteY17" fmla="*/ 304800 h 2216727"/>
              <a:gd name="connsiteX18" fmla="*/ 1948873 w 2198255"/>
              <a:gd name="connsiteY18" fmla="*/ 508000 h 2216727"/>
              <a:gd name="connsiteX19" fmla="*/ 2142837 w 2198255"/>
              <a:gd name="connsiteY19" fmla="*/ 775855 h 2216727"/>
              <a:gd name="connsiteX20" fmla="*/ 2179782 w 2198255"/>
              <a:gd name="connsiteY20" fmla="*/ 923636 h 2216727"/>
              <a:gd name="connsiteX21" fmla="*/ 2198255 w 2198255"/>
              <a:gd name="connsiteY21" fmla="*/ 1025236 h 2216727"/>
              <a:gd name="connsiteX22" fmla="*/ 2013527 w 2198255"/>
              <a:gd name="connsiteY22" fmla="*/ 1459346 h 2216727"/>
              <a:gd name="connsiteX23" fmla="*/ 1930400 w 2198255"/>
              <a:gd name="connsiteY23" fmla="*/ 1579418 h 2216727"/>
              <a:gd name="connsiteX24" fmla="*/ 1736437 w 2198255"/>
              <a:gd name="connsiteY24" fmla="*/ 1745673 h 2216727"/>
              <a:gd name="connsiteX25" fmla="*/ 1690255 w 2198255"/>
              <a:gd name="connsiteY25" fmla="*/ 1782618 h 2216727"/>
              <a:gd name="connsiteX26" fmla="*/ 1653309 w 2198255"/>
              <a:gd name="connsiteY26" fmla="*/ 1810327 h 2216727"/>
              <a:gd name="connsiteX27" fmla="*/ 1597891 w 2198255"/>
              <a:gd name="connsiteY27" fmla="*/ 1865746 h 2216727"/>
              <a:gd name="connsiteX28" fmla="*/ 1579418 w 2198255"/>
              <a:gd name="connsiteY28" fmla="*/ 1893455 h 2216727"/>
              <a:gd name="connsiteX29" fmla="*/ 1514764 w 2198255"/>
              <a:gd name="connsiteY29" fmla="*/ 1995055 h 2216727"/>
              <a:gd name="connsiteX30" fmla="*/ 1422400 w 2198255"/>
              <a:gd name="connsiteY30" fmla="*/ 2078182 h 2216727"/>
              <a:gd name="connsiteX31" fmla="*/ 1385455 w 2198255"/>
              <a:gd name="connsiteY31" fmla="*/ 2124364 h 2216727"/>
              <a:gd name="connsiteX32" fmla="*/ 1330037 w 2198255"/>
              <a:gd name="connsiteY32" fmla="*/ 2216727 h 2216727"/>
              <a:gd name="connsiteX33" fmla="*/ 1126837 w 2198255"/>
              <a:gd name="connsiteY33" fmla="*/ 2207491 h 2216727"/>
              <a:gd name="connsiteX34" fmla="*/ 646546 w 2198255"/>
              <a:gd name="connsiteY34" fmla="*/ 2004291 h 2216727"/>
              <a:gd name="connsiteX35" fmla="*/ 554182 w 2198255"/>
              <a:gd name="connsiteY35" fmla="*/ 1948873 h 2216727"/>
              <a:gd name="connsiteX36" fmla="*/ 480291 w 2198255"/>
              <a:gd name="connsiteY36" fmla="*/ 1893455 h 2216727"/>
              <a:gd name="connsiteX37" fmla="*/ 406400 w 2198255"/>
              <a:gd name="connsiteY37" fmla="*/ 1865746 h 2216727"/>
              <a:gd name="connsiteX38" fmla="*/ 304800 w 2198255"/>
              <a:gd name="connsiteY38" fmla="*/ 1791855 h 2216727"/>
              <a:gd name="connsiteX39" fmla="*/ 258618 w 2198255"/>
              <a:gd name="connsiteY39" fmla="*/ 1754909 h 2216727"/>
              <a:gd name="connsiteX40" fmla="*/ 212437 w 2198255"/>
              <a:gd name="connsiteY40" fmla="*/ 1745673 h 2216727"/>
              <a:gd name="connsiteX41" fmla="*/ 83127 w 2198255"/>
              <a:gd name="connsiteY41" fmla="*/ 1616364 h 2216727"/>
              <a:gd name="connsiteX42" fmla="*/ 9237 w 2198255"/>
              <a:gd name="connsiteY42" fmla="*/ 1542473 h 2216727"/>
              <a:gd name="connsiteX43" fmla="*/ 0 w 2198255"/>
              <a:gd name="connsiteY43" fmla="*/ 1542473 h 2216727"/>
              <a:gd name="connsiteX44" fmla="*/ 36946 w 2198255"/>
              <a:gd name="connsiteY44" fmla="*/ 1025236 h 221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98255" h="2216727">
                <a:moveTo>
                  <a:pt x="36946" y="1025236"/>
                </a:moveTo>
                <a:lnTo>
                  <a:pt x="36946" y="1025236"/>
                </a:lnTo>
                <a:cubicBezTo>
                  <a:pt x="269596" y="971547"/>
                  <a:pt x="37187" y="1017764"/>
                  <a:pt x="341746" y="988291"/>
                </a:cubicBezTo>
                <a:cubicBezTo>
                  <a:pt x="376008" y="984975"/>
                  <a:pt x="409270" y="974686"/>
                  <a:pt x="443346" y="969818"/>
                </a:cubicBezTo>
                <a:cubicBezTo>
                  <a:pt x="473976" y="965442"/>
                  <a:pt x="504921" y="963661"/>
                  <a:pt x="535709" y="960582"/>
                </a:cubicBezTo>
                <a:cubicBezTo>
                  <a:pt x="548024" y="957503"/>
                  <a:pt x="560449" y="954833"/>
                  <a:pt x="572655" y="951346"/>
                </a:cubicBezTo>
                <a:cubicBezTo>
                  <a:pt x="594205" y="945189"/>
                  <a:pt x="618838" y="935950"/>
                  <a:pt x="637309" y="923636"/>
                </a:cubicBezTo>
                <a:cubicBezTo>
                  <a:pt x="712445" y="873545"/>
                  <a:pt x="650865" y="893216"/>
                  <a:pt x="729673" y="877455"/>
                </a:cubicBezTo>
                <a:cubicBezTo>
                  <a:pt x="741988" y="862061"/>
                  <a:pt x="752678" y="845213"/>
                  <a:pt x="766618" y="831273"/>
                </a:cubicBezTo>
                <a:cubicBezTo>
                  <a:pt x="774467" y="823424"/>
                  <a:pt x="787220" y="821328"/>
                  <a:pt x="794327" y="812800"/>
                </a:cubicBezTo>
                <a:cubicBezTo>
                  <a:pt x="803142" y="802223"/>
                  <a:pt x="807857" y="788706"/>
                  <a:pt x="812800" y="775855"/>
                </a:cubicBezTo>
                <a:cubicBezTo>
                  <a:pt x="866239" y="636915"/>
                  <a:pt x="817370" y="739004"/>
                  <a:pt x="858982" y="655782"/>
                </a:cubicBezTo>
                <a:cubicBezTo>
                  <a:pt x="865992" y="585675"/>
                  <a:pt x="872735" y="523385"/>
                  <a:pt x="877455" y="452582"/>
                </a:cubicBezTo>
                <a:cubicBezTo>
                  <a:pt x="881147" y="397201"/>
                  <a:pt x="875806" y="340753"/>
                  <a:pt x="886691" y="286327"/>
                </a:cubicBezTo>
                <a:cubicBezTo>
                  <a:pt x="899595" y="221806"/>
                  <a:pt x="962310" y="111673"/>
                  <a:pt x="1016000" y="73891"/>
                </a:cubicBezTo>
                <a:cubicBezTo>
                  <a:pt x="1065596" y="38990"/>
                  <a:pt x="1126837" y="24630"/>
                  <a:pt x="1182255" y="0"/>
                </a:cubicBezTo>
                <a:cubicBezTo>
                  <a:pt x="1265382" y="21552"/>
                  <a:pt x="1356106" y="23794"/>
                  <a:pt x="1431637" y="64655"/>
                </a:cubicBezTo>
                <a:cubicBezTo>
                  <a:pt x="1547541" y="127357"/>
                  <a:pt x="1645620" y="219040"/>
                  <a:pt x="1745673" y="304800"/>
                </a:cubicBezTo>
                <a:cubicBezTo>
                  <a:pt x="1818402" y="367139"/>
                  <a:pt x="1883828" y="437681"/>
                  <a:pt x="1948873" y="508000"/>
                </a:cubicBezTo>
                <a:cubicBezTo>
                  <a:pt x="2046512" y="613556"/>
                  <a:pt x="2087956" y="659234"/>
                  <a:pt x="2142837" y="775855"/>
                </a:cubicBezTo>
                <a:cubicBezTo>
                  <a:pt x="2162178" y="816954"/>
                  <a:pt x="2172098" y="883296"/>
                  <a:pt x="2179782" y="923636"/>
                </a:cubicBezTo>
                <a:cubicBezTo>
                  <a:pt x="2186223" y="957450"/>
                  <a:pt x="2192097" y="991369"/>
                  <a:pt x="2198255" y="1025236"/>
                </a:cubicBezTo>
                <a:cubicBezTo>
                  <a:pt x="2141668" y="1251581"/>
                  <a:pt x="2171041" y="1182121"/>
                  <a:pt x="2013527" y="1459346"/>
                </a:cubicBezTo>
                <a:cubicBezTo>
                  <a:pt x="1989479" y="1501671"/>
                  <a:pt x="1964253" y="1544437"/>
                  <a:pt x="1930400" y="1579418"/>
                </a:cubicBezTo>
                <a:cubicBezTo>
                  <a:pt x="1871181" y="1640611"/>
                  <a:pt x="1801443" y="1690668"/>
                  <a:pt x="1736437" y="1745673"/>
                </a:cubicBezTo>
                <a:cubicBezTo>
                  <a:pt x="1721388" y="1758407"/>
                  <a:pt x="1705816" y="1770515"/>
                  <a:pt x="1690255" y="1782618"/>
                </a:cubicBezTo>
                <a:cubicBezTo>
                  <a:pt x="1678104" y="1792069"/>
                  <a:pt x="1664194" y="1799442"/>
                  <a:pt x="1653309" y="1810327"/>
                </a:cubicBezTo>
                <a:cubicBezTo>
                  <a:pt x="1634836" y="1828800"/>
                  <a:pt x="1615247" y="1846220"/>
                  <a:pt x="1597891" y="1865746"/>
                </a:cubicBezTo>
                <a:cubicBezTo>
                  <a:pt x="1590516" y="1874043"/>
                  <a:pt x="1585129" y="1883936"/>
                  <a:pt x="1579418" y="1893455"/>
                </a:cubicBezTo>
                <a:cubicBezTo>
                  <a:pt x="1554399" y="1935153"/>
                  <a:pt x="1545233" y="1960778"/>
                  <a:pt x="1514764" y="1995055"/>
                </a:cubicBezTo>
                <a:cubicBezTo>
                  <a:pt x="1403129" y="2120644"/>
                  <a:pt x="1532229" y="1968351"/>
                  <a:pt x="1422400" y="2078182"/>
                </a:cubicBezTo>
                <a:cubicBezTo>
                  <a:pt x="1408460" y="2092122"/>
                  <a:pt x="1396390" y="2107961"/>
                  <a:pt x="1385455" y="2124364"/>
                </a:cubicBezTo>
                <a:cubicBezTo>
                  <a:pt x="1365539" y="2154238"/>
                  <a:pt x="1330037" y="2216727"/>
                  <a:pt x="1330037" y="2216727"/>
                </a:cubicBezTo>
                <a:cubicBezTo>
                  <a:pt x="1262304" y="2213648"/>
                  <a:pt x="1193479" y="2219986"/>
                  <a:pt x="1126837" y="2207491"/>
                </a:cubicBezTo>
                <a:cubicBezTo>
                  <a:pt x="920024" y="2168714"/>
                  <a:pt x="829922" y="2106167"/>
                  <a:pt x="646546" y="2004291"/>
                </a:cubicBezTo>
                <a:cubicBezTo>
                  <a:pt x="615160" y="1986854"/>
                  <a:pt x="584056" y="1968789"/>
                  <a:pt x="554182" y="1948873"/>
                </a:cubicBezTo>
                <a:cubicBezTo>
                  <a:pt x="528565" y="1931795"/>
                  <a:pt x="507125" y="1908549"/>
                  <a:pt x="480291" y="1893455"/>
                </a:cubicBezTo>
                <a:cubicBezTo>
                  <a:pt x="457364" y="1880559"/>
                  <a:pt x="429165" y="1878926"/>
                  <a:pt x="406400" y="1865746"/>
                </a:cubicBezTo>
                <a:cubicBezTo>
                  <a:pt x="370159" y="1844765"/>
                  <a:pt x="338301" y="1816981"/>
                  <a:pt x="304800" y="1791855"/>
                </a:cubicBezTo>
                <a:cubicBezTo>
                  <a:pt x="289029" y="1780027"/>
                  <a:pt x="276251" y="1763725"/>
                  <a:pt x="258618" y="1754909"/>
                </a:cubicBezTo>
                <a:cubicBezTo>
                  <a:pt x="244577" y="1747888"/>
                  <a:pt x="227831" y="1748752"/>
                  <a:pt x="212437" y="1745673"/>
                </a:cubicBezTo>
                <a:cubicBezTo>
                  <a:pt x="169334" y="1702570"/>
                  <a:pt x="125111" y="1660558"/>
                  <a:pt x="83127" y="1616364"/>
                </a:cubicBezTo>
                <a:cubicBezTo>
                  <a:pt x="46802" y="1578127"/>
                  <a:pt x="49122" y="1562416"/>
                  <a:pt x="9237" y="1542473"/>
                </a:cubicBezTo>
                <a:cubicBezTo>
                  <a:pt x="6483" y="1541096"/>
                  <a:pt x="3079" y="1542473"/>
                  <a:pt x="0" y="1542473"/>
                </a:cubicBezTo>
                <a:lnTo>
                  <a:pt x="36946" y="10252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DD3EDC0-3036-A539-EF3D-07AE594E9938}"/>
              </a:ext>
            </a:extLst>
          </p:cNvPr>
          <p:cNvSpPr/>
          <p:nvPr/>
        </p:nvSpPr>
        <p:spPr>
          <a:xfrm>
            <a:off x="2136775" y="4067175"/>
            <a:ext cx="1651000" cy="1057275"/>
          </a:xfrm>
          <a:custGeom>
            <a:avLst/>
            <a:gdLst>
              <a:gd name="connsiteX0" fmla="*/ 117475 w 1651000"/>
              <a:gd name="connsiteY0" fmla="*/ 822325 h 1057275"/>
              <a:gd name="connsiteX1" fmla="*/ 117475 w 1651000"/>
              <a:gd name="connsiteY1" fmla="*/ 822325 h 1057275"/>
              <a:gd name="connsiteX2" fmla="*/ 149225 w 1651000"/>
              <a:gd name="connsiteY2" fmla="*/ 825500 h 1057275"/>
              <a:gd name="connsiteX3" fmla="*/ 158750 w 1651000"/>
              <a:gd name="connsiteY3" fmla="*/ 831850 h 1057275"/>
              <a:gd name="connsiteX4" fmla="*/ 190500 w 1651000"/>
              <a:gd name="connsiteY4" fmla="*/ 838200 h 1057275"/>
              <a:gd name="connsiteX5" fmla="*/ 209550 w 1651000"/>
              <a:gd name="connsiteY5" fmla="*/ 844550 h 1057275"/>
              <a:gd name="connsiteX6" fmla="*/ 231775 w 1651000"/>
              <a:gd name="connsiteY6" fmla="*/ 847725 h 1057275"/>
              <a:gd name="connsiteX7" fmla="*/ 295275 w 1651000"/>
              <a:gd name="connsiteY7" fmla="*/ 854075 h 1057275"/>
              <a:gd name="connsiteX8" fmla="*/ 473075 w 1651000"/>
              <a:gd name="connsiteY8" fmla="*/ 857250 h 1057275"/>
              <a:gd name="connsiteX9" fmla="*/ 511175 w 1651000"/>
              <a:gd name="connsiteY9" fmla="*/ 854075 h 1057275"/>
              <a:gd name="connsiteX10" fmla="*/ 549275 w 1651000"/>
              <a:gd name="connsiteY10" fmla="*/ 847725 h 1057275"/>
              <a:gd name="connsiteX11" fmla="*/ 558800 w 1651000"/>
              <a:gd name="connsiteY11" fmla="*/ 844550 h 1057275"/>
              <a:gd name="connsiteX12" fmla="*/ 590550 w 1651000"/>
              <a:gd name="connsiteY12" fmla="*/ 841375 h 1057275"/>
              <a:gd name="connsiteX13" fmla="*/ 615950 w 1651000"/>
              <a:gd name="connsiteY13" fmla="*/ 835025 h 1057275"/>
              <a:gd name="connsiteX14" fmla="*/ 682625 w 1651000"/>
              <a:gd name="connsiteY14" fmla="*/ 828675 h 1057275"/>
              <a:gd name="connsiteX15" fmla="*/ 723900 w 1651000"/>
              <a:gd name="connsiteY15" fmla="*/ 822325 h 1057275"/>
              <a:gd name="connsiteX16" fmla="*/ 752475 w 1651000"/>
              <a:gd name="connsiteY16" fmla="*/ 815975 h 1057275"/>
              <a:gd name="connsiteX17" fmla="*/ 790575 w 1651000"/>
              <a:gd name="connsiteY17" fmla="*/ 812800 h 1057275"/>
              <a:gd name="connsiteX18" fmla="*/ 809625 w 1651000"/>
              <a:gd name="connsiteY18" fmla="*/ 809625 h 1057275"/>
              <a:gd name="connsiteX19" fmla="*/ 885825 w 1651000"/>
              <a:gd name="connsiteY19" fmla="*/ 806450 h 1057275"/>
              <a:gd name="connsiteX20" fmla="*/ 930275 w 1651000"/>
              <a:gd name="connsiteY20" fmla="*/ 800100 h 1057275"/>
              <a:gd name="connsiteX21" fmla="*/ 958850 w 1651000"/>
              <a:gd name="connsiteY21" fmla="*/ 793750 h 1057275"/>
              <a:gd name="connsiteX22" fmla="*/ 974725 w 1651000"/>
              <a:gd name="connsiteY22" fmla="*/ 790575 h 1057275"/>
              <a:gd name="connsiteX23" fmla="*/ 1016000 w 1651000"/>
              <a:gd name="connsiteY23" fmla="*/ 784225 h 1057275"/>
              <a:gd name="connsiteX24" fmla="*/ 1035050 w 1651000"/>
              <a:gd name="connsiteY24" fmla="*/ 781050 h 1057275"/>
              <a:gd name="connsiteX25" fmla="*/ 1047750 w 1651000"/>
              <a:gd name="connsiteY25" fmla="*/ 774700 h 1057275"/>
              <a:gd name="connsiteX26" fmla="*/ 1082675 w 1651000"/>
              <a:gd name="connsiteY26" fmla="*/ 765175 h 1057275"/>
              <a:gd name="connsiteX27" fmla="*/ 1095375 w 1651000"/>
              <a:gd name="connsiteY27" fmla="*/ 758825 h 1057275"/>
              <a:gd name="connsiteX28" fmla="*/ 1104900 w 1651000"/>
              <a:gd name="connsiteY28" fmla="*/ 752475 h 1057275"/>
              <a:gd name="connsiteX29" fmla="*/ 1123950 w 1651000"/>
              <a:gd name="connsiteY29" fmla="*/ 746125 h 1057275"/>
              <a:gd name="connsiteX30" fmla="*/ 1158875 w 1651000"/>
              <a:gd name="connsiteY30" fmla="*/ 733425 h 1057275"/>
              <a:gd name="connsiteX31" fmla="*/ 1181100 w 1651000"/>
              <a:gd name="connsiteY31" fmla="*/ 717550 h 1057275"/>
              <a:gd name="connsiteX32" fmla="*/ 1203325 w 1651000"/>
              <a:gd name="connsiteY32" fmla="*/ 704850 h 1057275"/>
              <a:gd name="connsiteX33" fmla="*/ 1228725 w 1651000"/>
              <a:gd name="connsiteY33" fmla="*/ 673100 h 1057275"/>
              <a:gd name="connsiteX34" fmla="*/ 1241425 w 1651000"/>
              <a:gd name="connsiteY34" fmla="*/ 666750 h 1057275"/>
              <a:gd name="connsiteX35" fmla="*/ 1254125 w 1651000"/>
              <a:gd name="connsiteY35" fmla="*/ 654050 h 1057275"/>
              <a:gd name="connsiteX36" fmla="*/ 1260475 w 1651000"/>
              <a:gd name="connsiteY36" fmla="*/ 641350 h 1057275"/>
              <a:gd name="connsiteX37" fmla="*/ 1279525 w 1651000"/>
              <a:gd name="connsiteY37" fmla="*/ 625475 h 1057275"/>
              <a:gd name="connsiteX38" fmla="*/ 1292225 w 1651000"/>
              <a:gd name="connsiteY38" fmla="*/ 609600 h 1057275"/>
              <a:gd name="connsiteX39" fmla="*/ 1298575 w 1651000"/>
              <a:gd name="connsiteY39" fmla="*/ 590550 h 1057275"/>
              <a:gd name="connsiteX40" fmla="*/ 1308100 w 1651000"/>
              <a:gd name="connsiteY40" fmla="*/ 568325 h 1057275"/>
              <a:gd name="connsiteX41" fmla="*/ 1314450 w 1651000"/>
              <a:gd name="connsiteY41" fmla="*/ 533400 h 1057275"/>
              <a:gd name="connsiteX42" fmla="*/ 1317625 w 1651000"/>
              <a:gd name="connsiteY42" fmla="*/ 520700 h 1057275"/>
              <a:gd name="connsiteX43" fmla="*/ 1314450 w 1651000"/>
              <a:gd name="connsiteY43" fmla="*/ 485775 h 1057275"/>
              <a:gd name="connsiteX44" fmla="*/ 1311275 w 1651000"/>
              <a:gd name="connsiteY44" fmla="*/ 473075 h 1057275"/>
              <a:gd name="connsiteX45" fmla="*/ 1308100 w 1651000"/>
              <a:gd name="connsiteY45" fmla="*/ 454025 h 1057275"/>
              <a:gd name="connsiteX46" fmla="*/ 1327150 w 1651000"/>
              <a:gd name="connsiteY46" fmla="*/ 0 h 1057275"/>
              <a:gd name="connsiteX47" fmla="*/ 1651000 w 1651000"/>
              <a:gd name="connsiteY47" fmla="*/ 149225 h 1057275"/>
              <a:gd name="connsiteX48" fmla="*/ 1457325 w 1651000"/>
              <a:gd name="connsiteY48" fmla="*/ 730250 h 1057275"/>
              <a:gd name="connsiteX49" fmla="*/ 777875 w 1651000"/>
              <a:gd name="connsiteY49" fmla="*/ 1057275 h 1057275"/>
              <a:gd name="connsiteX50" fmla="*/ 749300 w 1651000"/>
              <a:gd name="connsiteY50" fmla="*/ 1057275 h 1057275"/>
              <a:gd name="connsiteX51" fmla="*/ 0 w 1651000"/>
              <a:gd name="connsiteY51" fmla="*/ 1025525 h 1057275"/>
              <a:gd name="connsiteX52" fmla="*/ 117475 w 1651000"/>
              <a:gd name="connsiteY52" fmla="*/ 82232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651000" h="1057275">
                <a:moveTo>
                  <a:pt x="117475" y="822325"/>
                </a:moveTo>
                <a:lnTo>
                  <a:pt x="117475" y="822325"/>
                </a:lnTo>
                <a:cubicBezTo>
                  <a:pt x="128058" y="823383"/>
                  <a:pt x="138861" y="823108"/>
                  <a:pt x="149225" y="825500"/>
                </a:cubicBezTo>
                <a:cubicBezTo>
                  <a:pt x="152943" y="826358"/>
                  <a:pt x="155337" y="830143"/>
                  <a:pt x="158750" y="831850"/>
                </a:cubicBezTo>
                <a:cubicBezTo>
                  <a:pt x="167616" y="836283"/>
                  <a:pt x="182310" y="837030"/>
                  <a:pt x="190500" y="838200"/>
                </a:cubicBezTo>
                <a:cubicBezTo>
                  <a:pt x="196850" y="840317"/>
                  <a:pt x="203028" y="843045"/>
                  <a:pt x="209550" y="844550"/>
                </a:cubicBezTo>
                <a:cubicBezTo>
                  <a:pt x="216842" y="846233"/>
                  <a:pt x="224393" y="846495"/>
                  <a:pt x="231775" y="847725"/>
                </a:cubicBezTo>
                <a:cubicBezTo>
                  <a:pt x="273743" y="854720"/>
                  <a:pt x="211332" y="848479"/>
                  <a:pt x="295275" y="854075"/>
                </a:cubicBezTo>
                <a:cubicBezTo>
                  <a:pt x="351280" y="891411"/>
                  <a:pt x="303921" y="862455"/>
                  <a:pt x="473075" y="857250"/>
                </a:cubicBezTo>
                <a:cubicBezTo>
                  <a:pt x="485813" y="856858"/>
                  <a:pt x="498475" y="855133"/>
                  <a:pt x="511175" y="854075"/>
                </a:cubicBezTo>
                <a:cubicBezTo>
                  <a:pt x="533505" y="846632"/>
                  <a:pt x="506740" y="854814"/>
                  <a:pt x="549275" y="847725"/>
                </a:cubicBezTo>
                <a:cubicBezTo>
                  <a:pt x="552576" y="847175"/>
                  <a:pt x="555492" y="845059"/>
                  <a:pt x="558800" y="844550"/>
                </a:cubicBezTo>
                <a:cubicBezTo>
                  <a:pt x="569312" y="842933"/>
                  <a:pt x="579967" y="842433"/>
                  <a:pt x="590550" y="841375"/>
                </a:cubicBezTo>
                <a:cubicBezTo>
                  <a:pt x="599017" y="839258"/>
                  <a:pt x="607356" y="836542"/>
                  <a:pt x="615950" y="835025"/>
                </a:cubicBezTo>
                <a:cubicBezTo>
                  <a:pt x="630373" y="832480"/>
                  <a:pt x="670637" y="829937"/>
                  <a:pt x="682625" y="828675"/>
                </a:cubicBezTo>
                <a:cubicBezTo>
                  <a:pt x="689063" y="827997"/>
                  <a:pt x="716531" y="823799"/>
                  <a:pt x="723900" y="822325"/>
                </a:cubicBezTo>
                <a:cubicBezTo>
                  <a:pt x="733468" y="820411"/>
                  <a:pt x="742816" y="817355"/>
                  <a:pt x="752475" y="815975"/>
                </a:cubicBezTo>
                <a:cubicBezTo>
                  <a:pt x="765091" y="814173"/>
                  <a:pt x="777909" y="814207"/>
                  <a:pt x="790575" y="812800"/>
                </a:cubicBezTo>
                <a:cubicBezTo>
                  <a:pt x="796973" y="812089"/>
                  <a:pt x="803202" y="810053"/>
                  <a:pt x="809625" y="809625"/>
                </a:cubicBezTo>
                <a:cubicBezTo>
                  <a:pt x="834991" y="807934"/>
                  <a:pt x="860425" y="807508"/>
                  <a:pt x="885825" y="806450"/>
                </a:cubicBezTo>
                <a:cubicBezTo>
                  <a:pt x="913074" y="799638"/>
                  <a:pt x="883871" y="806287"/>
                  <a:pt x="930275" y="800100"/>
                </a:cubicBezTo>
                <a:cubicBezTo>
                  <a:pt x="942245" y="798504"/>
                  <a:pt x="947532" y="796265"/>
                  <a:pt x="958850" y="793750"/>
                </a:cubicBezTo>
                <a:cubicBezTo>
                  <a:pt x="964118" y="792579"/>
                  <a:pt x="969416" y="791540"/>
                  <a:pt x="974725" y="790575"/>
                </a:cubicBezTo>
                <a:cubicBezTo>
                  <a:pt x="996504" y="786615"/>
                  <a:pt x="992811" y="787793"/>
                  <a:pt x="1016000" y="784225"/>
                </a:cubicBezTo>
                <a:cubicBezTo>
                  <a:pt x="1022363" y="783246"/>
                  <a:pt x="1028700" y="782108"/>
                  <a:pt x="1035050" y="781050"/>
                </a:cubicBezTo>
                <a:cubicBezTo>
                  <a:pt x="1039283" y="778933"/>
                  <a:pt x="1043260" y="776197"/>
                  <a:pt x="1047750" y="774700"/>
                </a:cubicBezTo>
                <a:cubicBezTo>
                  <a:pt x="1068653" y="767732"/>
                  <a:pt x="1060410" y="776308"/>
                  <a:pt x="1082675" y="765175"/>
                </a:cubicBezTo>
                <a:cubicBezTo>
                  <a:pt x="1086908" y="763058"/>
                  <a:pt x="1091266" y="761173"/>
                  <a:pt x="1095375" y="758825"/>
                </a:cubicBezTo>
                <a:cubicBezTo>
                  <a:pt x="1098688" y="756932"/>
                  <a:pt x="1101413" y="754025"/>
                  <a:pt x="1104900" y="752475"/>
                </a:cubicBezTo>
                <a:cubicBezTo>
                  <a:pt x="1111017" y="749757"/>
                  <a:pt x="1117963" y="749118"/>
                  <a:pt x="1123950" y="746125"/>
                </a:cubicBezTo>
                <a:cubicBezTo>
                  <a:pt x="1147827" y="734187"/>
                  <a:pt x="1136038" y="737992"/>
                  <a:pt x="1158875" y="733425"/>
                </a:cubicBezTo>
                <a:cubicBezTo>
                  <a:pt x="1189052" y="703248"/>
                  <a:pt x="1157448" y="731065"/>
                  <a:pt x="1181100" y="717550"/>
                </a:cubicBezTo>
                <a:cubicBezTo>
                  <a:pt x="1208010" y="702173"/>
                  <a:pt x="1181486" y="712130"/>
                  <a:pt x="1203325" y="704850"/>
                </a:cubicBezTo>
                <a:cubicBezTo>
                  <a:pt x="1211656" y="692353"/>
                  <a:pt x="1216661" y="682148"/>
                  <a:pt x="1228725" y="673100"/>
                </a:cubicBezTo>
                <a:cubicBezTo>
                  <a:pt x="1232511" y="670260"/>
                  <a:pt x="1237192" y="668867"/>
                  <a:pt x="1241425" y="666750"/>
                </a:cubicBezTo>
                <a:cubicBezTo>
                  <a:pt x="1249892" y="641350"/>
                  <a:pt x="1237192" y="670983"/>
                  <a:pt x="1254125" y="654050"/>
                </a:cubicBezTo>
                <a:cubicBezTo>
                  <a:pt x="1257472" y="650703"/>
                  <a:pt x="1257331" y="644887"/>
                  <a:pt x="1260475" y="641350"/>
                </a:cubicBezTo>
                <a:cubicBezTo>
                  <a:pt x="1265967" y="635172"/>
                  <a:pt x="1273175" y="630767"/>
                  <a:pt x="1279525" y="625475"/>
                </a:cubicBezTo>
                <a:cubicBezTo>
                  <a:pt x="1291104" y="590737"/>
                  <a:pt x="1271709" y="642426"/>
                  <a:pt x="1292225" y="609600"/>
                </a:cubicBezTo>
                <a:cubicBezTo>
                  <a:pt x="1295773" y="603924"/>
                  <a:pt x="1296089" y="596765"/>
                  <a:pt x="1298575" y="590550"/>
                </a:cubicBezTo>
                <a:cubicBezTo>
                  <a:pt x="1307042" y="569383"/>
                  <a:pt x="1302990" y="586210"/>
                  <a:pt x="1308100" y="568325"/>
                </a:cubicBezTo>
                <a:cubicBezTo>
                  <a:pt x="1313501" y="549422"/>
                  <a:pt x="1309953" y="558132"/>
                  <a:pt x="1314450" y="533400"/>
                </a:cubicBezTo>
                <a:cubicBezTo>
                  <a:pt x="1315231" y="529107"/>
                  <a:pt x="1316567" y="524933"/>
                  <a:pt x="1317625" y="520700"/>
                </a:cubicBezTo>
                <a:cubicBezTo>
                  <a:pt x="1316567" y="509058"/>
                  <a:pt x="1315995" y="497362"/>
                  <a:pt x="1314450" y="485775"/>
                </a:cubicBezTo>
                <a:cubicBezTo>
                  <a:pt x="1313873" y="481450"/>
                  <a:pt x="1312222" y="477335"/>
                  <a:pt x="1311275" y="473075"/>
                </a:cubicBezTo>
                <a:cubicBezTo>
                  <a:pt x="1307892" y="457853"/>
                  <a:pt x="1308100" y="462265"/>
                  <a:pt x="1308100" y="454025"/>
                </a:cubicBezTo>
                <a:lnTo>
                  <a:pt x="1327150" y="0"/>
                </a:lnTo>
                <a:lnTo>
                  <a:pt x="1651000" y="149225"/>
                </a:lnTo>
                <a:lnTo>
                  <a:pt x="1457325" y="730250"/>
                </a:lnTo>
                <a:lnTo>
                  <a:pt x="777875" y="1057275"/>
                </a:lnTo>
                <a:lnTo>
                  <a:pt x="749300" y="1057275"/>
                </a:lnTo>
                <a:lnTo>
                  <a:pt x="0" y="1025525"/>
                </a:lnTo>
                <a:lnTo>
                  <a:pt x="117475" y="8223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902E503-A733-CCF7-24C6-6B207D181941}"/>
              </a:ext>
            </a:extLst>
          </p:cNvPr>
          <p:cNvSpPr/>
          <p:nvPr/>
        </p:nvSpPr>
        <p:spPr>
          <a:xfrm>
            <a:off x="7219444" y="3119976"/>
            <a:ext cx="3721100" cy="1874174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Macroscale</a:t>
            </a:r>
            <a:endParaRPr lang="fr-FR" dirty="0">
              <a:solidFill>
                <a:srgbClr val="485C6A"/>
              </a:solidFill>
            </a:endParaRPr>
          </a:p>
          <a:p>
            <a:endParaRPr lang="fr-FR" dirty="0">
              <a:solidFill>
                <a:srgbClr val="485C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rgbClr val="485C6A"/>
                </a:solidFill>
              </a:rPr>
              <a:t>Stratified</a:t>
            </a:r>
            <a:endParaRPr lang="fr-FR" dirty="0">
              <a:solidFill>
                <a:srgbClr val="485C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rgbClr val="485C6A"/>
                </a:solidFill>
              </a:rPr>
              <a:t>Fibrous</a:t>
            </a:r>
            <a:endParaRPr lang="fr-FR" dirty="0">
              <a:solidFill>
                <a:srgbClr val="485C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485C6A"/>
                </a:solidFill>
              </a:rPr>
              <a:t>60% of water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E819EE-864E-958D-51F7-3DC521C54E76}"/>
              </a:ext>
            </a:extLst>
          </p:cNvPr>
          <p:cNvSpPr txBox="1"/>
          <p:nvPr/>
        </p:nvSpPr>
        <p:spPr>
          <a:xfrm>
            <a:off x="9880616" y="4747577"/>
            <a:ext cx="10870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u="none" strike="noStrike" baseline="0" dirty="0">
                <a:solidFill>
                  <a:srgbClr val="38637C"/>
                </a:solidFill>
                <a:latin typeface="LMSans8-Regular"/>
              </a:rPr>
              <a:t>[</a:t>
            </a:r>
            <a:r>
              <a:rPr lang="en-GB" sz="800" dirty="0">
                <a:solidFill>
                  <a:srgbClr val="38637C"/>
                </a:solidFill>
                <a:latin typeface="LMSans8-Regular"/>
              </a:rPr>
              <a:t>Burns</a:t>
            </a:r>
            <a:r>
              <a:rPr lang="en-GB" sz="800" b="0" i="0" u="none" strike="noStrike" baseline="0" dirty="0">
                <a:solidFill>
                  <a:srgbClr val="38637C"/>
                </a:solidFill>
                <a:latin typeface="LMSans8-Regular"/>
              </a:rPr>
              <a:t> et al., 2010]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6D194-3F58-2868-A460-804F12224587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E783249-70F1-C8FD-5BFF-21082AFFCC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BC962B9-82F8-A747-EC74-B4E3EDDBE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082C56C-6E24-EC13-1762-49AF1ADA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7</a:t>
            </a:fld>
            <a:endParaRPr lang="fr-FR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FA50B-4829-E04C-E7A8-4ADCB49D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>
            <a:extLst>
              <a:ext uri="{FF2B5EF4-FFF2-40B4-BE49-F238E27FC236}">
                <a16:creationId xmlns:a16="http://schemas.microsoft.com/office/drawing/2014/main" id="{F65C9E54-509F-41A3-8FB8-8B31952C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1430"/>
            <a:ext cx="10192657" cy="532800"/>
          </a:xfrm>
        </p:spPr>
        <p:txBody>
          <a:bodyPr/>
          <a:lstStyle/>
          <a:p>
            <a:r>
              <a:rPr lang="fr-FR" dirty="0"/>
              <a:t>  The Human skin as a </a:t>
            </a:r>
            <a:r>
              <a:rPr lang="fr-FR" dirty="0" err="1"/>
              <a:t>sponge</a:t>
            </a:r>
            <a:endParaRPr lang="en-GB" dirty="0"/>
          </a:p>
        </p:txBody>
      </p:sp>
      <p:grpSp>
        <p:nvGrpSpPr>
          <p:cNvPr id="7" name="Groupe 57">
            <a:extLst>
              <a:ext uri="{FF2B5EF4-FFF2-40B4-BE49-F238E27FC236}">
                <a16:creationId xmlns:a16="http://schemas.microsoft.com/office/drawing/2014/main" id="{77BB03B9-532A-0849-7121-DBEC6F07D180}"/>
              </a:ext>
            </a:extLst>
          </p:cNvPr>
          <p:cNvGrpSpPr/>
          <p:nvPr/>
        </p:nvGrpSpPr>
        <p:grpSpPr>
          <a:xfrm>
            <a:off x="457200" y="1348425"/>
            <a:ext cx="4238994" cy="4628425"/>
            <a:chOff x="457200" y="1348425"/>
            <a:chExt cx="4238994" cy="4628425"/>
          </a:xfrm>
        </p:grpSpPr>
        <p:pic>
          <p:nvPicPr>
            <p:cNvPr id="8" name="Image 21">
              <a:extLst>
                <a:ext uri="{FF2B5EF4-FFF2-40B4-BE49-F238E27FC236}">
                  <a16:creationId xmlns:a16="http://schemas.microsoft.com/office/drawing/2014/main" id="{F8313520-DA45-F91A-3625-BC46766BD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348425"/>
              <a:ext cx="1546638" cy="3523784"/>
            </a:xfrm>
            <a:prstGeom prst="rect">
              <a:avLst/>
            </a:prstGeom>
          </p:spPr>
        </p:pic>
        <p:grpSp>
          <p:nvGrpSpPr>
            <p:cNvPr id="9" name="Groupe 48">
              <a:extLst>
                <a:ext uri="{FF2B5EF4-FFF2-40B4-BE49-F238E27FC236}">
                  <a16:creationId xmlns:a16="http://schemas.microsoft.com/office/drawing/2014/main" id="{17E54833-7A8E-ABC6-47F9-4E170BB83CC4}"/>
                </a:ext>
              </a:extLst>
            </p:cNvPr>
            <p:cNvGrpSpPr/>
            <p:nvPr/>
          </p:nvGrpSpPr>
          <p:grpSpPr>
            <a:xfrm rot="207905">
              <a:off x="1091832" y="3216718"/>
              <a:ext cx="3604362" cy="2760132"/>
              <a:chOff x="1247039" y="2590800"/>
              <a:chExt cx="3604362" cy="2760132"/>
            </a:xfrm>
          </p:grpSpPr>
          <p:sp>
            <p:nvSpPr>
              <p:cNvPr id="11" name="Forme libre : forme 49">
                <a:extLst>
                  <a:ext uri="{FF2B5EF4-FFF2-40B4-BE49-F238E27FC236}">
                    <a16:creationId xmlns:a16="http://schemas.microsoft.com/office/drawing/2014/main" id="{99CAE3F7-1493-5CF5-BCC8-4C133602EAD7}"/>
                  </a:ext>
                </a:extLst>
              </p:cNvPr>
              <p:cNvSpPr/>
              <p:nvPr/>
            </p:nvSpPr>
            <p:spPr>
              <a:xfrm>
                <a:off x="1253068" y="2599265"/>
                <a:ext cx="3598333" cy="2751667"/>
              </a:xfrm>
              <a:custGeom>
                <a:avLst/>
                <a:gdLst>
                  <a:gd name="connsiteX0" fmla="*/ 287866 w 3598333"/>
                  <a:gd name="connsiteY0" fmla="*/ 0 h 2734734"/>
                  <a:gd name="connsiteX1" fmla="*/ 3598333 w 3598333"/>
                  <a:gd name="connsiteY1" fmla="*/ 1329267 h 2734734"/>
                  <a:gd name="connsiteX2" fmla="*/ 2997200 w 3598333"/>
                  <a:gd name="connsiteY2" fmla="*/ 2734734 h 2734734"/>
                  <a:gd name="connsiteX3" fmla="*/ 0 w 3598333"/>
                  <a:gd name="connsiteY3" fmla="*/ 262467 h 2734734"/>
                  <a:gd name="connsiteX4" fmla="*/ 287866 w 3598333"/>
                  <a:gd name="connsiteY4" fmla="*/ 270934 h 2734734"/>
                  <a:gd name="connsiteX5" fmla="*/ 287866 w 3598333"/>
                  <a:gd name="connsiteY5" fmla="*/ 0 h 273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8333" h="2734734">
                    <a:moveTo>
                      <a:pt x="287866" y="0"/>
                    </a:moveTo>
                    <a:lnTo>
                      <a:pt x="3598333" y="1329267"/>
                    </a:lnTo>
                    <a:lnTo>
                      <a:pt x="2997200" y="2734734"/>
                    </a:lnTo>
                    <a:lnTo>
                      <a:pt x="0" y="262467"/>
                    </a:lnTo>
                    <a:lnTo>
                      <a:pt x="287866" y="270934"/>
                    </a:lnTo>
                    <a:lnTo>
                      <a:pt x="28786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2" name="Connecteur droit 50">
                <a:extLst>
                  <a:ext uri="{FF2B5EF4-FFF2-40B4-BE49-F238E27FC236}">
                    <a16:creationId xmlns:a16="http://schemas.microsoft.com/office/drawing/2014/main" id="{8A353F5D-1552-2EE5-B52D-C5847F175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5112" y="2590800"/>
                <a:ext cx="3257021" cy="13208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51">
                <a:extLst>
                  <a:ext uri="{FF2B5EF4-FFF2-40B4-BE49-F238E27FC236}">
                    <a16:creationId xmlns:a16="http://schemas.microsoft.com/office/drawing/2014/main" id="{5BE90696-CAEC-C8C1-D091-FCBA7331E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039" y="2869141"/>
                <a:ext cx="2766161" cy="2291292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77F48E-8FBE-FF19-46E7-1BC775BB1B08}"/>
                  </a:ext>
                </a:extLst>
              </p:cNvPr>
              <p:cNvSpPr/>
              <p:nvPr/>
            </p:nvSpPr>
            <p:spPr>
              <a:xfrm>
                <a:off x="1258887" y="2590800"/>
                <a:ext cx="276225" cy="269875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5" name="Image 60">
            <a:extLst>
              <a:ext uri="{FF2B5EF4-FFF2-40B4-BE49-F238E27FC236}">
                <a16:creationId xmlns:a16="http://schemas.microsoft.com/office/drawing/2014/main" id="{B567B7CD-4CE0-6E74-8713-2178663C7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53" y="3283571"/>
            <a:ext cx="1687367" cy="1714020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4C761CF-2DB4-AE19-994A-8096EF666E70}"/>
              </a:ext>
            </a:extLst>
          </p:cNvPr>
          <p:cNvSpPr/>
          <p:nvPr/>
        </p:nvSpPr>
        <p:spPr>
          <a:xfrm>
            <a:off x="7219444" y="3119976"/>
            <a:ext cx="3721100" cy="1874174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Microscale</a:t>
            </a:r>
            <a:endParaRPr lang="fr-FR" dirty="0">
              <a:solidFill>
                <a:srgbClr val="485C6A"/>
              </a:solidFill>
            </a:endParaRPr>
          </a:p>
          <a:p>
            <a:endParaRPr lang="fr-FR" dirty="0">
              <a:solidFill>
                <a:srgbClr val="485C6A"/>
              </a:solidFill>
            </a:endParaRPr>
          </a:p>
        </p:txBody>
      </p:sp>
      <p:grpSp>
        <p:nvGrpSpPr>
          <p:cNvPr id="40" name="Groupe 2">
            <a:extLst>
              <a:ext uri="{FF2B5EF4-FFF2-40B4-BE49-F238E27FC236}">
                <a16:creationId xmlns:a16="http://schemas.microsoft.com/office/drawing/2014/main" id="{BC19AA9D-0944-C7B6-57E6-7FB6DADD2037}"/>
              </a:ext>
            </a:extLst>
          </p:cNvPr>
          <p:cNvGrpSpPr>
            <a:grpSpLocks noChangeAspect="1"/>
          </p:cNvGrpSpPr>
          <p:nvPr/>
        </p:nvGrpSpPr>
        <p:grpSpPr>
          <a:xfrm>
            <a:off x="7461699" y="3736616"/>
            <a:ext cx="2743201" cy="1222120"/>
            <a:chOff x="7220362" y="2377027"/>
            <a:chExt cx="4844771" cy="2158389"/>
          </a:xfrm>
        </p:grpSpPr>
        <p:pic>
          <p:nvPicPr>
            <p:cNvPr id="41" name="Image 27">
              <a:extLst>
                <a:ext uri="{FF2B5EF4-FFF2-40B4-BE49-F238E27FC236}">
                  <a16:creationId xmlns:a16="http://schemas.microsoft.com/office/drawing/2014/main" id="{69747FF8-12A8-872A-79D1-DC077CB13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2" t="30915" r="50939" b="59797"/>
            <a:stretch/>
          </p:blipFill>
          <p:spPr>
            <a:xfrm>
              <a:off x="7366736" y="2435856"/>
              <a:ext cx="1277821" cy="10744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2" name="Connecteur droit 28">
              <a:extLst>
                <a:ext uri="{FF2B5EF4-FFF2-40B4-BE49-F238E27FC236}">
                  <a16:creationId xmlns:a16="http://schemas.microsoft.com/office/drawing/2014/main" id="{6A08401D-49E2-262E-0AD3-E8A7E3008A51}"/>
                </a:ext>
              </a:extLst>
            </p:cNvPr>
            <p:cNvCxnSpPr/>
            <p:nvPr/>
          </p:nvCxnSpPr>
          <p:spPr>
            <a:xfrm>
              <a:off x="8271845" y="3310453"/>
              <a:ext cx="0" cy="36000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29">
              <a:extLst>
                <a:ext uri="{FF2B5EF4-FFF2-40B4-BE49-F238E27FC236}">
                  <a16:creationId xmlns:a16="http://schemas.microsoft.com/office/drawing/2014/main" id="{0BBCB2F5-EDE2-A94B-91E7-5A4B02CF699D}"/>
                </a:ext>
              </a:extLst>
            </p:cNvPr>
            <p:cNvCxnSpPr/>
            <p:nvPr/>
          </p:nvCxnSpPr>
          <p:spPr>
            <a:xfrm>
              <a:off x="7817186" y="3291951"/>
              <a:ext cx="0" cy="61200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30">
              <a:extLst>
                <a:ext uri="{FF2B5EF4-FFF2-40B4-BE49-F238E27FC236}">
                  <a16:creationId xmlns:a16="http://schemas.microsoft.com/office/drawing/2014/main" id="{C24CA19B-ADC4-E5E8-A2B6-5D8BA7954B2B}"/>
                </a:ext>
              </a:extLst>
            </p:cNvPr>
            <p:cNvCxnSpPr/>
            <p:nvPr/>
          </p:nvCxnSpPr>
          <p:spPr>
            <a:xfrm>
              <a:off x="7464761" y="3272901"/>
              <a:ext cx="0" cy="90000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31">
              <a:extLst>
                <a:ext uri="{FF2B5EF4-FFF2-40B4-BE49-F238E27FC236}">
                  <a16:creationId xmlns:a16="http://schemas.microsoft.com/office/drawing/2014/main" id="{3A2334AD-57A4-085E-8352-86C5C0D6F240}"/>
                </a:ext>
              </a:extLst>
            </p:cNvPr>
            <p:cNvCxnSpPr>
              <a:cxnSpLocks/>
            </p:cNvCxnSpPr>
            <p:nvPr/>
          </p:nvCxnSpPr>
          <p:spPr>
            <a:xfrm>
              <a:off x="8367095" y="2817673"/>
              <a:ext cx="756690" cy="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32">
              <a:extLst>
                <a:ext uri="{FF2B5EF4-FFF2-40B4-BE49-F238E27FC236}">
                  <a16:creationId xmlns:a16="http://schemas.microsoft.com/office/drawing/2014/main" id="{6E78511D-90C3-3B34-3DBD-C4B68953CF28}"/>
                </a:ext>
              </a:extLst>
            </p:cNvPr>
            <p:cNvCxnSpPr/>
            <p:nvPr/>
          </p:nvCxnSpPr>
          <p:spPr>
            <a:xfrm>
              <a:off x="8223785" y="2507678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33">
              <a:extLst>
                <a:ext uri="{FF2B5EF4-FFF2-40B4-BE49-F238E27FC236}">
                  <a16:creationId xmlns:a16="http://schemas.microsoft.com/office/drawing/2014/main" id="{1778FD23-8B50-094E-0C30-87C22B9BF3F1}"/>
                </a:ext>
              </a:extLst>
            </p:cNvPr>
            <p:cNvSpPr txBox="1"/>
            <p:nvPr/>
          </p:nvSpPr>
          <p:spPr>
            <a:xfrm>
              <a:off x="9079696" y="2377027"/>
              <a:ext cx="29839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latin typeface="Arial Narrow" panose="020B0606020202030204" pitchFamily="34" charset="0"/>
                </a:rPr>
                <a:t>Interstitial</a:t>
              </a:r>
              <a:r>
                <a:rPr lang="fr-FR" sz="900" dirty="0">
                  <a:latin typeface="Arial Narrow" panose="020B0606020202030204" pitchFamily="34" charset="0"/>
                </a:rPr>
                <a:t> </a:t>
              </a:r>
              <a:r>
                <a:rPr lang="fr-FR" sz="900" dirty="0" err="1">
                  <a:latin typeface="Arial Narrow" panose="020B0606020202030204" pitchFamily="34" charset="0"/>
                </a:rPr>
                <a:t>fluid</a:t>
              </a:r>
              <a:endParaRPr lang="fr-FR" sz="900" dirty="0">
                <a:latin typeface="Arial Narrow" panose="020B0606020202030204" pitchFamily="34" charset="0"/>
              </a:endParaRPr>
            </a:p>
          </p:txBody>
        </p:sp>
        <p:sp>
          <p:nvSpPr>
            <p:cNvPr id="48" name="ZoneTexte 34">
              <a:extLst>
                <a:ext uri="{FF2B5EF4-FFF2-40B4-BE49-F238E27FC236}">
                  <a16:creationId xmlns:a16="http://schemas.microsoft.com/office/drawing/2014/main" id="{1FF8BE48-645D-320A-36E4-B984BCAC17FF}"/>
                </a:ext>
              </a:extLst>
            </p:cNvPr>
            <p:cNvSpPr txBox="1"/>
            <p:nvPr/>
          </p:nvSpPr>
          <p:spPr>
            <a:xfrm>
              <a:off x="9081189" y="2692700"/>
              <a:ext cx="29839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562C32"/>
                  </a:solidFill>
                  <a:latin typeface="Arial Narrow" panose="020B0606020202030204" pitchFamily="34" charset="0"/>
                </a:rPr>
                <a:t>Mobile </a:t>
              </a:r>
              <a:r>
                <a:rPr lang="fr-FR" sz="900" dirty="0" err="1">
                  <a:solidFill>
                    <a:srgbClr val="562C32"/>
                  </a:solidFill>
                  <a:latin typeface="Arial Narrow" panose="020B0606020202030204" pitchFamily="34" charset="0"/>
                </a:rPr>
                <a:t>cells</a:t>
              </a:r>
              <a:endParaRPr lang="fr-FR" sz="900" dirty="0">
                <a:solidFill>
                  <a:srgbClr val="562C3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9" name="ZoneTexte 35">
              <a:extLst>
                <a:ext uri="{FF2B5EF4-FFF2-40B4-BE49-F238E27FC236}">
                  <a16:creationId xmlns:a16="http://schemas.microsoft.com/office/drawing/2014/main" id="{FF444A48-1648-773B-5B90-1359AAF6AD73}"/>
                </a:ext>
              </a:extLst>
            </p:cNvPr>
            <p:cNvSpPr txBox="1"/>
            <p:nvPr/>
          </p:nvSpPr>
          <p:spPr>
            <a:xfrm>
              <a:off x="8136822" y="3622995"/>
              <a:ext cx="31515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D788A4"/>
                  </a:solidFill>
                  <a:latin typeface="Arial Narrow" panose="020B0606020202030204" pitchFamily="34" charset="0"/>
                </a:rPr>
                <a:t>Structural cells and </a:t>
              </a:r>
              <a:r>
                <a:rPr lang="fr-FR" sz="900" dirty="0" err="1">
                  <a:solidFill>
                    <a:srgbClr val="D788A4"/>
                  </a:solidFill>
                  <a:latin typeface="Arial Narrow" panose="020B0606020202030204" pitchFamily="34" charset="0"/>
                </a:rPr>
                <a:t>other</a:t>
              </a:r>
              <a:r>
                <a:rPr lang="fr-FR" sz="900" dirty="0">
                  <a:solidFill>
                    <a:srgbClr val="D788A4"/>
                  </a:solidFill>
                  <a:latin typeface="Arial Narrow" panose="020B0606020202030204" pitchFamily="34" charset="0"/>
                </a:rPr>
                <a:t> structures</a:t>
              </a:r>
              <a:endParaRPr lang="fr-FR" sz="900" i="1" dirty="0">
                <a:solidFill>
                  <a:srgbClr val="D788A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ZoneTexte 36">
              <a:extLst>
                <a:ext uri="{FF2B5EF4-FFF2-40B4-BE49-F238E27FC236}">
                  <a16:creationId xmlns:a16="http://schemas.microsoft.com/office/drawing/2014/main" id="{4582C804-38F5-AE22-7AB0-1A34A6053D04}"/>
                </a:ext>
              </a:extLst>
            </p:cNvPr>
            <p:cNvSpPr txBox="1"/>
            <p:nvPr/>
          </p:nvSpPr>
          <p:spPr>
            <a:xfrm>
              <a:off x="7667960" y="3863046"/>
              <a:ext cx="29839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D788A4"/>
                  </a:solidFill>
                  <a:latin typeface="Arial Narrow" panose="020B0606020202030204" pitchFamily="34" charset="0"/>
                </a:rPr>
                <a:t>Connective tissue</a:t>
              </a:r>
              <a:endParaRPr lang="fr-FR" sz="900" i="1" dirty="0">
                <a:solidFill>
                  <a:srgbClr val="D788A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ZoneTexte 37">
              <a:extLst>
                <a:ext uri="{FF2B5EF4-FFF2-40B4-BE49-F238E27FC236}">
                  <a16:creationId xmlns:a16="http://schemas.microsoft.com/office/drawing/2014/main" id="{066C6D5D-0936-26D1-1998-4C13B03052AE}"/>
                </a:ext>
              </a:extLst>
            </p:cNvPr>
            <p:cNvSpPr txBox="1"/>
            <p:nvPr/>
          </p:nvSpPr>
          <p:spPr>
            <a:xfrm>
              <a:off x="7220362" y="4127743"/>
              <a:ext cx="3656231" cy="40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Micro-vascular system = oxygen supply</a:t>
              </a:r>
              <a:endParaRPr lang="en-US" sz="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Ellipse 39">
              <a:extLst>
                <a:ext uri="{FF2B5EF4-FFF2-40B4-BE49-F238E27FC236}">
                  <a16:creationId xmlns:a16="http://schemas.microsoft.com/office/drawing/2014/main" id="{568ECA16-249B-CFF4-5267-AA8F4D1F3A4B}"/>
                </a:ext>
              </a:extLst>
            </p:cNvPr>
            <p:cNvSpPr/>
            <p:nvPr/>
          </p:nvSpPr>
          <p:spPr>
            <a:xfrm rot="1488003">
              <a:off x="7642237" y="2878232"/>
              <a:ext cx="202149" cy="133470"/>
            </a:xfrm>
            <a:prstGeom prst="ellipse">
              <a:avLst/>
            </a:prstGeom>
            <a:noFill/>
            <a:ln w="19050">
              <a:solidFill>
                <a:srgbClr val="562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40">
              <a:extLst>
                <a:ext uri="{FF2B5EF4-FFF2-40B4-BE49-F238E27FC236}">
                  <a16:creationId xmlns:a16="http://schemas.microsoft.com/office/drawing/2014/main" id="{5147EFA3-B13B-399F-6874-03B045AF870A}"/>
                </a:ext>
              </a:extLst>
            </p:cNvPr>
            <p:cNvSpPr/>
            <p:nvPr/>
          </p:nvSpPr>
          <p:spPr>
            <a:xfrm rot="20413282">
              <a:off x="7848857" y="2914657"/>
              <a:ext cx="202149" cy="111178"/>
            </a:xfrm>
            <a:prstGeom prst="ellipse">
              <a:avLst/>
            </a:prstGeom>
            <a:noFill/>
            <a:ln w="19050">
              <a:solidFill>
                <a:srgbClr val="562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41">
              <a:extLst>
                <a:ext uri="{FF2B5EF4-FFF2-40B4-BE49-F238E27FC236}">
                  <a16:creationId xmlns:a16="http://schemas.microsoft.com/office/drawing/2014/main" id="{9C64961B-1587-7020-3887-127860DED757}"/>
                </a:ext>
              </a:extLst>
            </p:cNvPr>
            <p:cNvSpPr/>
            <p:nvPr/>
          </p:nvSpPr>
          <p:spPr>
            <a:xfrm rot="20413282">
              <a:off x="8052680" y="2857065"/>
              <a:ext cx="202149" cy="111178"/>
            </a:xfrm>
            <a:prstGeom prst="ellipse">
              <a:avLst/>
            </a:prstGeom>
            <a:noFill/>
            <a:ln w="19050">
              <a:solidFill>
                <a:srgbClr val="562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42">
              <a:extLst>
                <a:ext uri="{FF2B5EF4-FFF2-40B4-BE49-F238E27FC236}">
                  <a16:creationId xmlns:a16="http://schemas.microsoft.com/office/drawing/2014/main" id="{DF92B08F-FD1B-3907-147A-A90C216E0E42}"/>
                </a:ext>
              </a:extLst>
            </p:cNvPr>
            <p:cNvSpPr/>
            <p:nvPr/>
          </p:nvSpPr>
          <p:spPr>
            <a:xfrm rot="17818649">
              <a:off x="8214283" y="2741772"/>
              <a:ext cx="202149" cy="111178"/>
            </a:xfrm>
            <a:prstGeom prst="ellipse">
              <a:avLst/>
            </a:prstGeom>
            <a:solidFill>
              <a:srgbClr val="B1656F"/>
            </a:solidFill>
            <a:ln w="19050">
              <a:solidFill>
                <a:srgbClr val="562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43">
              <a:extLst>
                <a:ext uri="{FF2B5EF4-FFF2-40B4-BE49-F238E27FC236}">
                  <a16:creationId xmlns:a16="http://schemas.microsoft.com/office/drawing/2014/main" id="{F283D944-2791-0107-EDCB-B5B303254BBC}"/>
                </a:ext>
              </a:extLst>
            </p:cNvPr>
            <p:cNvCxnSpPr>
              <a:cxnSpLocks/>
            </p:cNvCxnSpPr>
            <p:nvPr/>
          </p:nvCxnSpPr>
          <p:spPr>
            <a:xfrm>
              <a:off x="8384027" y="2826141"/>
              <a:ext cx="756690" cy="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031B4B3-98E6-0E00-9B0D-08CB8BE2EB45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grpSp>
        <p:nvGrpSpPr>
          <p:cNvPr id="19" name="Groupe 1">
            <a:extLst>
              <a:ext uri="{FF2B5EF4-FFF2-40B4-BE49-F238E27FC236}">
                <a16:creationId xmlns:a16="http://schemas.microsoft.com/office/drawing/2014/main" id="{BC1106A1-D74B-7136-FDCF-CA22552D024D}"/>
              </a:ext>
            </a:extLst>
          </p:cNvPr>
          <p:cNvGrpSpPr/>
          <p:nvPr/>
        </p:nvGrpSpPr>
        <p:grpSpPr>
          <a:xfrm>
            <a:off x="3352404" y="4456719"/>
            <a:ext cx="1665652" cy="1665652"/>
            <a:chOff x="6240307" y="3313769"/>
            <a:chExt cx="1970423" cy="1970422"/>
          </a:xfrm>
        </p:grpSpPr>
        <p:pic>
          <p:nvPicPr>
            <p:cNvPr id="20" name="Image 91">
              <a:extLst>
                <a:ext uri="{FF2B5EF4-FFF2-40B4-BE49-F238E27FC236}">
                  <a16:creationId xmlns:a16="http://schemas.microsoft.com/office/drawing/2014/main" id="{575FBD37-BA14-D621-BE4D-5EEC8A156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0307" y="3313769"/>
              <a:ext cx="1970423" cy="1970422"/>
            </a:xfrm>
            <a:prstGeom prst="rect">
              <a:avLst/>
            </a:prstGeom>
          </p:spPr>
        </p:pic>
        <p:sp>
          <p:nvSpPr>
            <p:cNvPr id="22" name="Rettangolo arrotondato 90">
              <a:extLst>
                <a:ext uri="{FF2B5EF4-FFF2-40B4-BE49-F238E27FC236}">
                  <a16:creationId xmlns:a16="http://schemas.microsoft.com/office/drawing/2014/main" id="{2B3288DC-1FEA-A96B-EFF1-A804AF9805AF}"/>
                </a:ext>
              </a:extLst>
            </p:cNvPr>
            <p:cNvSpPr/>
            <p:nvPr/>
          </p:nvSpPr>
          <p:spPr>
            <a:xfrm>
              <a:off x="6939502" y="3454692"/>
              <a:ext cx="626389" cy="424302"/>
            </a:xfrm>
            <a:prstGeom prst="roundRect">
              <a:avLst>
                <a:gd name="adj" fmla="val 12833"/>
              </a:avLst>
            </a:prstGeom>
            <a:noFill/>
            <a:ln w="34925" cap="flat" cmpd="sng" algn="ctr">
              <a:solidFill>
                <a:srgbClr val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85E66C4-D7B7-DEE1-EC8E-4E6256A19E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3467E98-A367-9CB7-9C12-0A21C1061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590E543-0076-C746-FAF6-F43A32BE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8</a:t>
            </a:fld>
            <a:endParaRPr lang="fr-FR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C3DE3-88BD-D407-E1FF-A34FB01F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0DBE-487F-670F-D191-790A54C4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1430"/>
            <a:ext cx="10192657" cy="532800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Porous</a:t>
            </a:r>
            <a:r>
              <a:rPr lang="fr-FR" dirty="0"/>
              <a:t> (bricks) Model</a:t>
            </a:r>
            <a:endParaRPr lang="en-GB" dirty="0"/>
          </a:p>
        </p:txBody>
      </p:sp>
      <p:pic>
        <p:nvPicPr>
          <p:cNvPr id="80" name="Picture Placeholder 79" descr="A close-up of a blood vessels&#10;&#10;AI-generated content may be incorrect.">
            <a:extLst>
              <a:ext uri="{FF2B5EF4-FFF2-40B4-BE49-F238E27FC236}">
                <a16:creationId xmlns:a16="http://schemas.microsoft.com/office/drawing/2014/main" id="{52EB406C-F1EA-E181-7AE0-712839D539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b="214"/>
          <a:stretch>
            <a:fillRect/>
          </a:stretch>
        </p:blipFill>
        <p:spPr>
          <a:xfrm>
            <a:off x="472247" y="1350029"/>
            <a:ext cx="538038" cy="538038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C4E7A3F-2CA1-DD0D-C6C6-C4D0137E58F6}"/>
              </a:ext>
            </a:extLst>
          </p:cNvPr>
          <p:cNvSpPr/>
          <p:nvPr/>
        </p:nvSpPr>
        <p:spPr>
          <a:xfrm>
            <a:off x="4247846" y="2665191"/>
            <a:ext cx="2307715" cy="599651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Solid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EB1943-4DD1-AC30-5C7B-AF7411E94FCA}"/>
              </a:ext>
            </a:extLst>
          </p:cNvPr>
          <p:cNvSpPr/>
          <p:nvPr/>
        </p:nvSpPr>
        <p:spPr>
          <a:xfrm>
            <a:off x="4393703" y="2960672"/>
            <a:ext cx="2016000" cy="258618"/>
          </a:xfrm>
          <a:prstGeom prst="roundRect">
            <a:avLst/>
          </a:prstGeom>
          <a:solidFill>
            <a:srgbClr val="D889A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Stress-</a:t>
            </a:r>
            <a:r>
              <a:rPr lang="fr-FR" sz="1100" dirty="0" err="1">
                <a:solidFill>
                  <a:schemeClr val="tx1"/>
                </a:solidFill>
              </a:rPr>
              <a:t>Strain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law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6CDCDD5-435E-2231-A310-7A8BD4BB7E3F}"/>
              </a:ext>
            </a:extLst>
          </p:cNvPr>
          <p:cNvSpPr/>
          <p:nvPr/>
        </p:nvSpPr>
        <p:spPr>
          <a:xfrm>
            <a:off x="4247846" y="3326799"/>
            <a:ext cx="2307715" cy="592572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Pores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E5B5E80-6BCF-AB1B-7CEC-AC6FBA190507}"/>
              </a:ext>
            </a:extLst>
          </p:cNvPr>
          <p:cNvSpPr/>
          <p:nvPr/>
        </p:nvSpPr>
        <p:spPr>
          <a:xfrm>
            <a:off x="4393703" y="3625678"/>
            <a:ext cx="2016000" cy="258618"/>
          </a:xfrm>
          <a:prstGeom prst="roundRect">
            <a:avLst/>
          </a:prstGeom>
          <a:solidFill>
            <a:srgbClr val="B2667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IF pressure / </a:t>
            </a:r>
            <a:r>
              <a:rPr lang="fr-FR" sz="1100" dirty="0" err="1">
                <a:solidFill>
                  <a:schemeClr val="tx1"/>
                </a:solidFill>
              </a:rPr>
              <a:t>Cell</a:t>
            </a:r>
            <a:r>
              <a:rPr lang="fr-FR" sz="1100" dirty="0">
                <a:solidFill>
                  <a:schemeClr val="tx1"/>
                </a:solidFill>
              </a:rPr>
              <a:t> Saturation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C39831D-05BB-A97E-28E0-1D73FC3BBE54}"/>
              </a:ext>
            </a:extLst>
          </p:cNvPr>
          <p:cNvSpPr/>
          <p:nvPr/>
        </p:nvSpPr>
        <p:spPr>
          <a:xfrm>
            <a:off x="4247846" y="3981328"/>
            <a:ext cx="2307715" cy="619783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Vascular</a:t>
            </a:r>
            <a:r>
              <a:rPr lang="fr-FR" sz="1400" dirty="0">
                <a:solidFill>
                  <a:schemeClr val="tx1"/>
                </a:solidFill>
              </a:rPr>
              <a:t> phase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6A20885-1A33-97AF-6384-A8CCB9FB0C74}"/>
              </a:ext>
            </a:extLst>
          </p:cNvPr>
          <p:cNvSpPr/>
          <p:nvPr/>
        </p:nvSpPr>
        <p:spPr>
          <a:xfrm>
            <a:off x="4247846" y="4663069"/>
            <a:ext cx="2307715" cy="647181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Oxygen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BFC2100-C154-EBCC-EFEF-818AB196E8ED}"/>
              </a:ext>
            </a:extLst>
          </p:cNvPr>
          <p:cNvSpPr/>
          <p:nvPr/>
        </p:nvSpPr>
        <p:spPr>
          <a:xfrm>
            <a:off x="4327052" y="4991469"/>
            <a:ext cx="1008000" cy="2586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Diff. </a:t>
            </a:r>
            <a:r>
              <a:rPr lang="fr-FR" sz="1100" dirty="0" err="1">
                <a:solidFill>
                  <a:schemeClr val="tx1"/>
                </a:solidFill>
              </a:rPr>
              <a:t>Oxygen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9F5BC60-F0D1-E9CC-9139-2AECECF38E7F}"/>
              </a:ext>
            </a:extLst>
          </p:cNvPr>
          <p:cNvSpPr/>
          <p:nvPr/>
        </p:nvSpPr>
        <p:spPr>
          <a:xfrm>
            <a:off x="5492204" y="4991469"/>
            <a:ext cx="1008000" cy="2586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Abs. </a:t>
            </a:r>
            <a:r>
              <a:rPr lang="fr-FR" sz="1100" dirty="0" err="1">
                <a:solidFill>
                  <a:schemeClr val="tx1"/>
                </a:solidFill>
              </a:rPr>
              <a:t>Oxygen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8E1ABF-15B9-9C0C-7DFB-61576D771561}"/>
              </a:ext>
            </a:extLst>
          </p:cNvPr>
          <p:cNvSpPr/>
          <p:nvPr/>
        </p:nvSpPr>
        <p:spPr>
          <a:xfrm>
            <a:off x="4360849" y="4303631"/>
            <a:ext cx="720000" cy="25861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Porosity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1D3E893-F127-4C03-74A0-98EFAF178718}"/>
              </a:ext>
            </a:extLst>
          </p:cNvPr>
          <p:cNvSpPr/>
          <p:nvPr/>
        </p:nvSpPr>
        <p:spPr>
          <a:xfrm>
            <a:off x="5522934" y="4303631"/>
            <a:ext cx="972000" cy="25861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Permeability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BF39F01-D3E5-28EF-5F04-B3800AE62760}"/>
              </a:ext>
            </a:extLst>
          </p:cNvPr>
          <p:cNvSpPr/>
          <p:nvPr/>
        </p:nvSpPr>
        <p:spPr>
          <a:xfrm>
            <a:off x="1705483" y="4092546"/>
            <a:ext cx="2376000" cy="1216411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Force </a:t>
            </a:r>
            <a:r>
              <a:rPr lang="fr-FR" sz="1400" dirty="0" err="1">
                <a:solidFill>
                  <a:schemeClr val="tx1"/>
                </a:solidFill>
              </a:rPr>
              <a:t>Equilibrium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65D4DE-47A9-4076-F509-3ED9B4C9959B}"/>
              </a:ext>
            </a:extLst>
          </p:cNvPr>
          <p:cNvSpPr/>
          <p:nvPr/>
        </p:nvSpPr>
        <p:spPr>
          <a:xfrm>
            <a:off x="1705483" y="2662859"/>
            <a:ext cx="2376000" cy="1364168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Mass Conservation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57436E-6C60-3D07-9340-EA48283202F1}"/>
              </a:ext>
            </a:extLst>
          </p:cNvPr>
          <p:cNvSpPr/>
          <p:nvPr/>
        </p:nvSpPr>
        <p:spPr>
          <a:xfrm>
            <a:off x="1783610" y="3018159"/>
            <a:ext cx="640401" cy="259212"/>
          </a:xfrm>
          <a:prstGeom prst="roundRect">
            <a:avLst/>
          </a:prstGeom>
          <a:solidFill>
            <a:srgbClr val="D889A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Solid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EB2C363-4AE5-886D-4427-E6A513F13CD3}"/>
              </a:ext>
            </a:extLst>
          </p:cNvPr>
          <p:cNvSpPr/>
          <p:nvPr/>
        </p:nvSpPr>
        <p:spPr>
          <a:xfrm>
            <a:off x="1783609" y="3320401"/>
            <a:ext cx="640401" cy="259212"/>
          </a:xfrm>
          <a:prstGeom prst="roundRect">
            <a:avLst/>
          </a:prstGeom>
          <a:solidFill>
            <a:srgbClr val="FBF3F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IF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FF9EF67-4696-5118-5F02-45D413EF85A4}"/>
              </a:ext>
            </a:extLst>
          </p:cNvPr>
          <p:cNvSpPr/>
          <p:nvPr/>
        </p:nvSpPr>
        <p:spPr>
          <a:xfrm>
            <a:off x="1801650" y="4482374"/>
            <a:ext cx="945794" cy="258618"/>
          </a:xfrm>
          <a:prstGeom prst="roundRect">
            <a:avLst/>
          </a:prstGeom>
          <a:solidFill>
            <a:srgbClr val="D889A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Total stress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FA08C53-9B7A-5A66-BC96-5238A162EF92}"/>
              </a:ext>
            </a:extLst>
          </p:cNvPr>
          <p:cNvSpPr/>
          <p:nvPr/>
        </p:nvSpPr>
        <p:spPr>
          <a:xfrm>
            <a:off x="1801651" y="4802125"/>
            <a:ext cx="701420" cy="258618"/>
          </a:xfrm>
          <a:prstGeom prst="roundRect">
            <a:avLst/>
          </a:prstGeom>
          <a:solidFill>
            <a:srgbClr val="FBF3F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Darcy IF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1D8F1E2-4EFA-1176-0D22-121BE07E7EB5}"/>
              </a:ext>
            </a:extLst>
          </p:cNvPr>
          <p:cNvSpPr/>
          <p:nvPr/>
        </p:nvSpPr>
        <p:spPr>
          <a:xfrm>
            <a:off x="2547439" y="3018159"/>
            <a:ext cx="640401" cy="259212"/>
          </a:xfrm>
          <a:prstGeom prst="roundRect">
            <a:avLst/>
          </a:prstGeom>
          <a:solidFill>
            <a:srgbClr val="B2667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Cells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8EEB565-30FC-B8C3-5953-68413C51174A}"/>
              </a:ext>
            </a:extLst>
          </p:cNvPr>
          <p:cNvSpPr/>
          <p:nvPr/>
        </p:nvSpPr>
        <p:spPr>
          <a:xfrm>
            <a:off x="1788229" y="3610801"/>
            <a:ext cx="640401" cy="259212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Blood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6C89853-1DB7-34B2-2CA1-EFEB05358848}"/>
              </a:ext>
            </a:extLst>
          </p:cNvPr>
          <p:cNvSpPr/>
          <p:nvPr/>
        </p:nvSpPr>
        <p:spPr>
          <a:xfrm>
            <a:off x="3278517" y="3018159"/>
            <a:ext cx="684000" cy="2592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Oxygen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EBF74D9-9871-E5A0-CAAD-0E1138D8ACCA}"/>
              </a:ext>
            </a:extLst>
          </p:cNvPr>
          <p:cNvSpPr/>
          <p:nvPr/>
        </p:nvSpPr>
        <p:spPr>
          <a:xfrm>
            <a:off x="2549521" y="4802125"/>
            <a:ext cx="936000" cy="258618"/>
          </a:xfrm>
          <a:prstGeom prst="roundRect">
            <a:avLst/>
          </a:prstGeom>
          <a:solidFill>
            <a:srgbClr val="B2667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Darcy </a:t>
            </a:r>
            <a:r>
              <a:rPr lang="fr-FR" sz="1100" dirty="0" err="1">
                <a:solidFill>
                  <a:schemeClr val="tx1"/>
                </a:solidFill>
              </a:rPr>
              <a:t>Cells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E3E7170-433E-A236-0E26-A9C9BEE6A1D9}"/>
              </a:ext>
            </a:extLst>
          </p:cNvPr>
          <p:cNvSpPr/>
          <p:nvPr/>
        </p:nvSpPr>
        <p:spPr>
          <a:xfrm>
            <a:off x="2783576" y="4477988"/>
            <a:ext cx="972000" cy="25861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Darcy Blood</a:t>
            </a:r>
            <a:endParaRPr lang="en-GB" sz="1100" dirty="0">
              <a:solidFill>
                <a:schemeClr val="tx1"/>
              </a:solidFill>
            </a:endParaRPr>
          </a:p>
        </p:txBody>
      </p:sp>
      <p:pic>
        <p:nvPicPr>
          <p:cNvPr id="15" name="Picture Placeholder 11" descr="A black silhouette of a person sitting under a tree&#10;&#10;AI-generated content may be incorrect.">
            <a:extLst>
              <a:ext uri="{FF2B5EF4-FFF2-40B4-BE49-F238E27FC236}">
                <a16:creationId xmlns:a16="http://schemas.microsoft.com/office/drawing/2014/main" id="{5B6C56BD-B5ED-D3EA-FF56-5F7CAA0E0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7422" r="89844">
                        <a14:foregroundMark x1="47266" y1="49219" x2="47266" y2="49219"/>
                        <a14:foregroundMark x1="62305" y1="41797" x2="62305" y2="41797"/>
                        <a14:foregroundMark x1="9863" y1="35938" x2="9863" y2="35938"/>
                        <a14:foregroundMark x1="7422" y1="35156" x2="7422" y2="35156"/>
                        <a14:backgroundMark x1="24414" y1="41309" x2="24414" y2="41309"/>
                        <a14:backgroundMark x1="32324" y1="37891" x2="32324" y2="37891"/>
                        <a14:backgroundMark x1="49023" y1="55176" x2="49023" y2="55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534" b="25022"/>
          <a:stretch>
            <a:fillRect/>
          </a:stretch>
        </p:blipFill>
        <p:spPr>
          <a:xfrm flipH="1">
            <a:off x="1560945" y="5005524"/>
            <a:ext cx="1039092" cy="9929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5EB887-5623-0B2F-F855-3206C5E34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1204" l="8929" r="96131">
                        <a14:foregroundMark x1="11905" y1="75926" x2="25298" y2="53704"/>
                        <a14:foregroundMark x1="25298" y1="53704" x2="85417" y2="31481"/>
                        <a14:foregroundMark x1="85417" y1="31481" x2="88393" y2="27315"/>
                        <a14:foregroundMark x1="22024" y1="86111" x2="40774" y2="54167"/>
                        <a14:foregroundMark x1="40774" y1="54167" x2="86607" y2="31944"/>
                        <a14:foregroundMark x1="86607" y1="31944" x2="75000" y2="10648"/>
                        <a14:foregroundMark x1="75000" y1="10648" x2="22024" y2="45370"/>
                        <a14:foregroundMark x1="22024" y1="45370" x2="10417" y2="60185"/>
                        <a14:foregroundMark x1="10417" y1="60185" x2="9226" y2="63889"/>
                        <a14:foregroundMark x1="12798" y1="79167" x2="23810" y2="57870"/>
                        <a14:foregroundMark x1="23810" y1="57870" x2="33929" y2="50463"/>
                        <a14:foregroundMark x1="42857" y1="87037" x2="58929" y2="67130"/>
                        <a14:foregroundMark x1="58929" y1="67130" x2="66964" y2="45833"/>
                        <a14:foregroundMark x1="66964" y1="45833" x2="50298" y2="63426"/>
                        <a14:foregroundMark x1="50298" y1="63426" x2="46726" y2="81019"/>
                        <a14:foregroundMark x1="42262" y1="91204" x2="42262" y2="91204"/>
                        <a14:foregroundMark x1="47321" y1="65741" x2="47321" y2="65741"/>
                        <a14:foregroundMark x1="45833" y1="64815" x2="45833" y2="64815"/>
                        <a14:foregroundMark x1="91369" y1="38889" x2="86012" y2="15278"/>
                        <a14:foregroundMark x1="86012" y1="15278" x2="81845" y2="11574"/>
                        <a14:foregroundMark x1="83631" y1="2778" x2="83631" y2="2778"/>
                        <a14:foregroundMark x1="92262" y1="21759" x2="88988" y2="37500"/>
                        <a14:foregroundMark x1="96131" y1="26389" x2="96131" y2="2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74" y="3290698"/>
            <a:ext cx="584147" cy="360488"/>
          </a:xfrm>
          <a:prstGeom prst="rect">
            <a:avLst/>
          </a:prstGeom>
        </p:spPr>
      </p:pic>
      <p:pic>
        <p:nvPicPr>
          <p:cNvPr id="25" name="Image 91">
            <a:extLst>
              <a:ext uri="{FF2B5EF4-FFF2-40B4-BE49-F238E27FC236}">
                <a16:creationId xmlns:a16="http://schemas.microsoft.com/office/drawing/2014/main" id="{9FF44F21-7CC8-F677-7AB4-283D34E820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04" b="95911" l="2682" r="96169">
                        <a14:foregroundMark x1="8812" y1="69888" x2="8812" y2="69888"/>
                        <a14:foregroundMark x1="9195" y1="49814" x2="9195" y2="49814"/>
                        <a14:foregroundMark x1="3831" y1="56134" x2="3831" y2="56134"/>
                        <a14:foregroundMark x1="3065" y1="54647" x2="3065" y2="54647"/>
                        <a14:foregroundMark x1="92337" y1="40520" x2="92337" y2="40520"/>
                        <a14:foregroundMark x1="96169" y1="49814" x2="96169" y2="49814"/>
                        <a14:foregroundMark x1="92337" y1="71747" x2="92337" y2="71747"/>
                        <a14:foregroundMark x1="56705" y1="92565" x2="56705" y2="92565"/>
                        <a14:foregroundMark x1="51341" y1="95911" x2="51341" y2="95911"/>
                        <a14:foregroundMark x1="49425" y1="5204" x2="49425" y2="5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2908" y="3224014"/>
            <a:ext cx="464210" cy="47843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C8F4BB-DECE-1B0F-06C7-D346870F75C0}"/>
              </a:ext>
            </a:extLst>
          </p:cNvPr>
          <p:cNvCxnSpPr>
            <a:cxnSpLocks/>
          </p:cNvCxnSpPr>
          <p:nvPr/>
        </p:nvCxnSpPr>
        <p:spPr>
          <a:xfrm flipH="1">
            <a:off x="312892" y="3251402"/>
            <a:ext cx="586659" cy="211831"/>
          </a:xfrm>
          <a:prstGeom prst="line">
            <a:avLst/>
          </a:prstGeom>
          <a:ln w="9525">
            <a:solidFill>
              <a:srgbClr val="5959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98C6AC-A548-CDD3-70B6-188A861073BA}"/>
              </a:ext>
            </a:extLst>
          </p:cNvPr>
          <p:cNvCxnSpPr>
            <a:cxnSpLocks/>
          </p:cNvCxnSpPr>
          <p:nvPr/>
        </p:nvCxnSpPr>
        <p:spPr>
          <a:xfrm flipH="1" flipV="1">
            <a:off x="312892" y="3463233"/>
            <a:ext cx="586659" cy="213130"/>
          </a:xfrm>
          <a:prstGeom prst="line">
            <a:avLst/>
          </a:prstGeom>
          <a:ln w="9525">
            <a:solidFill>
              <a:srgbClr val="5959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B0652E9-F504-B36E-A01C-309053265B33}"/>
              </a:ext>
            </a:extLst>
          </p:cNvPr>
          <p:cNvSpPr/>
          <p:nvPr/>
        </p:nvSpPr>
        <p:spPr>
          <a:xfrm flipH="1">
            <a:off x="304102" y="3452597"/>
            <a:ext cx="18345" cy="18345"/>
          </a:xfrm>
          <a:prstGeom prst="ellipse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DCC28D-E323-E17A-41DF-90D3F061B659}"/>
              </a:ext>
            </a:extLst>
          </p:cNvPr>
          <p:cNvSpPr txBox="1"/>
          <p:nvPr/>
        </p:nvSpPr>
        <p:spPr>
          <a:xfrm>
            <a:off x="6926" y="3658265"/>
            <a:ext cx="162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Freestyle Script" panose="030804020302050B0404" pitchFamily="66" charset="0"/>
              </a:rPr>
              <a:t>F(</a:t>
            </a:r>
            <a:r>
              <a:rPr lang="fr-FR" sz="3200" b="1" u="sng" dirty="0">
                <a:latin typeface="Freestyle Script" panose="030804020302050B0404" pitchFamily="66" charset="0"/>
              </a:rPr>
              <a:t>u</a:t>
            </a:r>
            <a:r>
              <a:rPr lang="fr-FR" sz="3200" dirty="0">
                <a:latin typeface="Freestyle Script" panose="030804020302050B0404" pitchFamily="66" charset="0"/>
              </a:rPr>
              <a:t>, p</a:t>
            </a:r>
            <a:r>
              <a:rPr lang="el-G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r-FR" sz="3200" b="1" dirty="0">
                <a:latin typeface="Freestyle Script" panose="030804020302050B0404" pitchFamily="66" charset="0"/>
              </a:rPr>
              <a:t>) =</a:t>
            </a:r>
            <a:endParaRPr lang="en-GB" sz="3200" b="1" dirty="0">
              <a:latin typeface="Freestyle Script" panose="030804020302050B0404" pitchFamily="66" charset="0"/>
            </a:endParaRPr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BB96342A-8122-D9B1-9AD4-9C9B267E96E1}"/>
              </a:ext>
            </a:extLst>
          </p:cNvPr>
          <p:cNvSpPr/>
          <p:nvPr/>
        </p:nvSpPr>
        <p:spPr>
          <a:xfrm>
            <a:off x="1627253" y="2253430"/>
            <a:ext cx="181757" cy="34560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DD72839A-46E4-C87E-8220-241190E07AA2}"/>
              </a:ext>
            </a:extLst>
          </p:cNvPr>
          <p:cNvSpPr/>
          <p:nvPr/>
        </p:nvSpPr>
        <p:spPr>
          <a:xfrm rot="10800000">
            <a:off x="6463398" y="2253430"/>
            <a:ext cx="181757" cy="34560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DDF6A9-ADA4-464A-8B0D-E7A8038EF6F9}"/>
              </a:ext>
            </a:extLst>
          </p:cNvPr>
          <p:cNvCxnSpPr>
            <a:cxnSpLocks/>
          </p:cNvCxnSpPr>
          <p:nvPr/>
        </p:nvCxnSpPr>
        <p:spPr>
          <a:xfrm>
            <a:off x="4158429" y="2487430"/>
            <a:ext cx="0" cy="2988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2" name="Picture 81" descr="A black and white image of a person standing next to a black board&#10;&#10;AI-generated content may be incorrect.">
            <a:extLst>
              <a:ext uri="{FF2B5EF4-FFF2-40B4-BE49-F238E27FC236}">
                <a16:creationId xmlns:a16="http://schemas.microsoft.com/office/drawing/2014/main" id="{E2DE3EBC-CEB0-536B-94BB-3CF1B6839C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637" y1="27441" x2="52637" y2="27441"/>
                        <a14:foregroundMark x1="49707" y1="54102" x2="49707" y2="54102"/>
                        <a14:foregroundMark x1="52246" y1="49316" x2="52246" y2="49316"/>
                        <a14:foregroundMark x1="57422" y1="49219" x2="57422" y2="49219"/>
                        <a14:foregroundMark x1="63867" y1="50586" x2="63867" y2="50586"/>
                        <a14:foregroundMark x1="65137" y1="50684" x2="65137" y2="50684"/>
                        <a14:foregroundMark x1="64355" y1="44629" x2="64355" y2="44629"/>
                        <a14:foregroundMark x1="58496" y1="45313" x2="58496" y2="45313"/>
                        <a14:foregroundMark x1="55762" y1="42676" x2="55762" y2="42676"/>
                        <a14:foregroundMark x1="55762" y1="41113" x2="55762" y2="41113"/>
                        <a14:foregroundMark x1="58496" y1="39453" x2="58496" y2="39453"/>
                        <a14:foregroundMark x1="49609" y1="39355" x2="49609" y2="39355"/>
                        <a14:foregroundMark x1="52148" y1="32715" x2="52148" y2="32715"/>
                        <a14:foregroundMark x1="52441" y1="31738" x2="52441" y2="31738"/>
                        <a14:foregroundMark x1="52051" y1="30762" x2="52051" y2="30762"/>
                        <a14:backgroundMark x1="41699" y1="64063" x2="41699" y2="64063"/>
                        <a14:backgroundMark x1="58008" y1="49609" x2="58008" y2="49609"/>
                        <a14:backgroundMark x1="57813" y1="45801" x2="57813" y2="45801"/>
                        <a14:backgroundMark x1="54199" y1="40332" x2="54199" y2="40332"/>
                        <a14:backgroundMark x1="64258" y1="39453" x2="64258" y2="39453"/>
                        <a14:backgroundMark x1="52344" y1="31250" x2="52344" y2="31250"/>
                        <a14:backgroundMark x1="51660" y1="30371" x2="51660" y2="30371"/>
                        <a14:backgroundMark x1="51953" y1="30566" x2="51953" y2="30566"/>
                        <a14:backgroundMark x1="53125" y1="30469" x2="53125" y2="3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50" t="14447" r="26220" b="25580"/>
          <a:stretch>
            <a:fillRect/>
          </a:stretch>
        </p:blipFill>
        <p:spPr>
          <a:xfrm>
            <a:off x="5846695" y="4954430"/>
            <a:ext cx="776932" cy="10440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83E79AB-4189-D492-AC97-15EE5627FB4B}"/>
              </a:ext>
            </a:extLst>
          </p:cNvPr>
          <p:cNvSpPr txBox="1"/>
          <p:nvPr/>
        </p:nvSpPr>
        <p:spPr>
          <a:xfrm>
            <a:off x="1825351" y="2223122"/>
            <a:ext cx="218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Conservation Laws</a:t>
            </a:r>
            <a:endParaRPr lang="en-GB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1BFBD0-5A18-FD0E-DA7F-F91D26EBBA45}"/>
              </a:ext>
            </a:extLst>
          </p:cNvPr>
          <p:cNvSpPr txBox="1"/>
          <p:nvPr/>
        </p:nvSpPr>
        <p:spPr>
          <a:xfrm>
            <a:off x="4308171" y="2223122"/>
            <a:ext cx="218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Constitutive Laws</a:t>
            </a:r>
            <a:endParaRPr lang="en-GB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CC71DB-9D26-91E2-9B89-A2F453BDA77B}"/>
              </a:ext>
            </a:extLst>
          </p:cNvPr>
          <p:cNvGrpSpPr/>
          <p:nvPr/>
        </p:nvGrpSpPr>
        <p:grpSpPr>
          <a:xfrm>
            <a:off x="7613144" y="2900061"/>
            <a:ext cx="3721100" cy="2235158"/>
            <a:chOff x="7613144" y="3004354"/>
            <a:chExt cx="3721100" cy="22351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0B5D1E6-716F-AF25-EC8A-EA35644D6A5A}"/>
                </a:ext>
              </a:extLst>
            </p:cNvPr>
            <p:cNvSpPr/>
            <p:nvPr/>
          </p:nvSpPr>
          <p:spPr>
            <a:xfrm>
              <a:off x="7613144" y="3004354"/>
              <a:ext cx="3721100" cy="2235158"/>
            </a:xfrm>
            <a:prstGeom prst="roundRect">
              <a:avLst/>
            </a:prstGeom>
            <a:solidFill>
              <a:srgbClr val="DDDA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b="1" dirty="0">
                  <a:solidFill>
                    <a:srgbClr val="485C6A"/>
                  </a:solidFill>
                </a:rPr>
                <a:t>How </a:t>
              </a:r>
              <a:r>
                <a:rPr lang="fr-FR" b="1" dirty="0" err="1">
                  <a:solidFill>
                    <a:srgbClr val="485C6A"/>
                  </a:solidFill>
                </a:rPr>
                <a:t>does</a:t>
              </a:r>
              <a:r>
                <a:rPr lang="fr-FR" b="1" dirty="0">
                  <a:solidFill>
                    <a:srgbClr val="485C6A"/>
                  </a:solidFill>
                </a:rPr>
                <a:t> </a:t>
              </a:r>
              <a:r>
                <a:rPr lang="fr-FR" b="1" dirty="0" err="1">
                  <a:solidFill>
                    <a:srgbClr val="485C6A"/>
                  </a:solidFill>
                </a:rPr>
                <a:t>it</a:t>
              </a:r>
              <a:r>
                <a:rPr lang="fr-FR" b="1" dirty="0">
                  <a:solidFill>
                    <a:srgbClr val="485C6A"/>
                  </a:solidFill>
                </a:rPr>
                <a:t> </a:t>
              </a:r>
              <a:r>
                <a:rPr lang="fr-FR" b="1" dirty="0" err="1">
                  <a:solidFill>
                    <a:srgbClr val="485C6A"/>
                  </a:solidFill>
                </a:rPr>
                <a:t>work</a:t>
              </a:r>
              <a:r>
                <a:rPr lang="fr-FR" b="1" dirty="0">
                  <a:solidFill>
                    <a:srgbClr val="485C6A"/>
                  </a:solidFill>
                </a:rPr>
                <a:t>?</a:t>
              </a:r>
            </a:p>
            <a:p>
              <a:pPr algn="ctr"/>
              <a:endParaRPr lang="fr-FR" dirty="0">
                <a:solidFill>
                  <a:srgbClr val="485C6A"/>
                </a:solidFill>
              </a:endParaRPr>
            </a:p>
            <a:p>
              <a:pPr algn="ctr"/>
              <a:r>
                <a:rPr lang="en-GB" dirty="0">
                  <a:solidFill>
                    <a:srgbClr val="485C6A"/>
                  </a:solidFill>
                </a:rPr>
                <a:t>Increasing force on the</a:t>
              </a:r>
              <a:r>
                <a:rPr lang="en-GB" b="1" dirty="0">
                  <a:solidFill>
                    <a:srgbClr val="485C6A"/>
                  </a:solidFill>
                </a:rPr>
                <a:t> </a:t>
              </a:r>
              <a:r>
                <a:rPr lang="en-GB" b="1" dirty="0">
                  <a:solidFill>
                    <a:srgbClr val="D889A5"/>
                  </a:solidFill>
                </a:rPr>
                <a:t>solid</a:t>
              </a:r>
            </a:p>
            <a:p>
              <a:pPr algn="ctr"/>
              <a:endParaRPr lang="en-GB" b="1" dirty="0">
                <a:solidFill>
                  <a:srgbClr val="D889A5"/>
                </a:solidFill>
              </a:endParaRPr>
            </a:p>
            <a:p>
              <a:pPr algn="ctr"/>
              <a:r>
                <a:rPr lang="en-GB" dirty="0">
                  <a:solidFill>
                    <a:srgbClr val="485C6A"/>
                  </a:solidFill>
                </a:rPr>
                <a:t>Increased pressure in the </a:t>
              </a:r>
              <a:r>
                <a:rPr lang="en-GB" b="1" dirty="0">
                  <a:solidFill>
                    <a:srgbClr val="BEB677"/>
                  </a:solidFill>
                </a:rPr>
                <a:t>pores</a:t>
              </a:r>
            </a:p>
            <a:p>
              <a:pPr algn="ctr"/>
              <a:endParaRPr lang="en-GB" dirty="0">
                <a:solidFill>
                  <a:srgbClr val="485C6A"/>
                </a:solidFill>
              </a:endParaRPr>
            </a:p>
            <a:p>
              <a:pPr algn="ctr"/>
              <a:r>
                <a:rPr lang="en-GB" b="1" dirty="0">
                  <a:solidFill>
                    <a:srgbClr val="D889A5"/>
                  </a:solidFill>
                </a:rPr>
                <a:t> </a:t>
              </a:r>
              <a:r>
                <a:rPr lang="en-GB" dirty="0">
                  <a:solidFill>
                    <a:srgbClr val="485C6A"/>
                  </a:solidFill>
                </a:rPr>
                <a:t>Squeezed </a:t>
              </a:r>
              <a:r>
                <a:rPr lang="en-GB" dirty="0">
                  <a:solidFill>
                    <a:srgbClr val="FF0000"/>
                  </a:solidFill>
                </a:rPr>
                <a:t>blood vessels</a:t>
              </a:r>
              <a:endParaRPr lang="fr-FR" dirty="0">
                <a:solidFill>
                  <a:srgbClr val="485C6A"/>
                </a:solidFill>
              </a:endParaRP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3E4DB014-AC6D-6625-085A-41A5E7DAF492}"/>
                </a:ext>
              </a:extLst>
            </p:cNvPr>
            <p:cNvSpPr/>
            <p:nvPr/>
          </p:nvSpPr>
          <p:spPr>
            <a:xfrm>
              <a:off x="9390424" y="3481151"/>
              <a:ext cx="181758" cy="258105"/>
            </a:xfrm>
            <a:prstGeom prst="downArrow">
              <a:avLst/>
            </a:prstGeom>
            <a:solidFill>
              <a:srgbClr val="D889A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253CD41D-A3B5-5A19-D6FD-BEA61A3B8D81}"/>
                </a:ext>
              </a:extLst>
            </p:cNvPr>
            <p:cNvSpPr/>
            <p:nvPr/>
          </p:nvSpPr>
          <p:spPr>
            <a:xfrm>
              <a:off x="9390424" y="4028854"/>
              <a:ext cx="181758" cy="25810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5E4DA72F-E8F6-51AC-29F7-2B02435E760D}"/>
                </a:ext>
              </a:extLst>
            </p:cNvPr>
            <p:cNvSpPr/>
            <p:nvPr/>
          </p:nvSpPr>
          <p:spPr>
            <a:xfrm>
              <a:off x="9390424" y="4559796"/>
              <a:ext cx="181758" cy="25810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8" descr="An overview of the FEniCS Project — FEniCSx tutorial">
            <a:extLst>
              <a:ext uri="{FF2B5EF4-FFF2-40B4-BE49-F238E27FC236}">
                <a16:creationId xmlns:a16="http://schemas.microsoft.com/office/drawing/2014/main" id="{C0F8EA49-7B6E-7A00-5130-4925A2E0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" y="3516594"/>
            <a:ext cx="226427" cy="31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02660-FE26-73CA-0961-E57FAD818D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474283"/>
            <a:ext cx="1145406" cy="551774"/>
          </a:xfrm>
          <a:prstGeom prst="rect">
            <a:avLst/>
          </a:prstGeom>
        </p:spPr>
      </p:pic>
      <p:sp>
        <p:nvSpPr>
          <p:cNvPr id="50" name="TextBox 68">
            <a:extLst>
              <a:ext uri="{FF2B5EF4-FFF2-40B4-BE49-F238E27FC236}">
                <a16:creationId xmlns:a16="http://schemas.microsoft.com/office/drawing/2014/main" id="{C30EBCE4-F06E-4788-B379-2E87B38242A9}"/>
              </a:ext>
            </a:extLst>
          </p:cNvPr>
          <p:cNvSpPr txBox="1"/>
          <p:nvPr/>
        </p:nvSpPr>
        <p:spPr>
          <a:xfrm>
            <a:off x="-46207" y="6041464"/>
            <a:ext cx="20443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800" b="0" i="0" u="none" strike="noStrike" baseline="0">
                <a:solidFill>
                  <a:srgbClr val="38637C"/>
                </a:solidFill>
                <a:latin typeface="LMSans8-Regular"/>
              </a:defRPr>
            </a:lvl1pPr>
          </a:lstStyle>
          <a:p>
            <a:r>
              <a:rPr lang="fr-FR" dirty="0"/>
              <a:t>[Lavigne et al. 2023, 2025a, 2025b , 2025c]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B5E92D-6C45-358F-F036-E993783C73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15909" y="5308957"/>
            <a:ext cx="876300" cy="7620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B459CD4-27BC-9F40-1AB5-0F24F11FDF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thomas.lavigne@polytechnique.edu</a:t>
            </a:r>
            <a:endParaRPr lang="fr-FR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6AA198C-1812-8AFC-87A0-2849DCE99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Euromech 670: </a:t>
            </a:r>
            <a:r>
              <a:rPr lang="en-GB"/>
              <a:t>Breaking Barriers In Soft Tissue Research</a:t>
            </a:r>
            <a:endParaRPr lang="fr-FR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3887600-8829-C74D-06B3-AA45CB00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9</a:t>
            </a:fld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E78C26-FD20-6814-FD7D-46D42BD19CA3}"/>
              </a:ext>
            </a:extLst>
          </p:cNvPr>
          <p:cNvSpPr txBox="1"/>
          <p:nvPr/>
        </p:nvSpPr>
        <p:spPr>
          <a:xfrm>
            <a:off x="9059211" y="5998430"/>
            <a:ext cx="49896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2C5069"/>
                </a:solidFill>
                <a:effectLst/>
                <a:latin typeface="Helvetica" pitchFamily="2" charset="0"/>
              </a:rPr>
              <a:t>Adapted from the TCAT,</a:t>
            </a:r>
            <a:r>
              <a:rPr lang="en-GB" sz="1400" dirty="0">
                <a:solidFill>
                  <a:srgbClr val="2C5069"/>
                </a:solidFill>
                <a:latin typeface="Helvetica" pitchFamily="2" charset="0"/>
              </a:rPr>
              <a:t> </a:t>
            </a:r>
            <a:r>
              <a:rPr lang="en-GB" sz="800" dirty="0">
                <a:solidFill>
                  <a:srgbClr val="2C5069"/>
                </a:solidFill>
                <a:effectLst/>
                <a:latin typeface="Helvetica" pitchFamily="2" charset="0"/>
              </a:rPr>
              <a:t>[Gray and Miller, 2014]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252FD0-88B1-9D71-02D2-BF912274BC26}"/>
                  </a:ext>
                </a:extLst>
              </p:cNvPr>
              <p:cNvSpPr txBox="1"/>
              <p:nvPr/>
            </p:nvSpPr>
            <p:spPr>
              <a:xfrm>
                <a:off x="2671865" y="3328681"/>
                <a:ext cx="1409617" cy="588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r>
                                <m:rPr>
                                  <m:nor/>
                                </m:rPr>
                                <a:rPr lang="fr-FR" sz="1000" dirty="0"/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fr-FR" sz="100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b="0" i="1" smtClean="0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fr-FR" sz="10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000" b="1" i="1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fr-FR" sz="1000" b="1" i="1">
                                          <a:latin typeface="Cambria Math" panose="02040503050406030204" pitchFamily="18" charset="0"/>
                                        </a:rPr>
                                        <m:t>𝜶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sz="10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1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FR" sz="1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252FD0-88B1-9D71-02D2-BF912274B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865" y="3328681"/>
                <a:ext cx="1409617" cy="588944"/>
              </a:xfrm>
              <a:prstGeom prst="rect">
                <a:avLst/>
              </a:prstGeom>
              <a:blipFill>
                <a:blip r:embed="rId15"/>
                <a:stretch>
                  <a:fillRect l="-1786" t="-87234" b="-100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406E4F-E515-6364-A4E0-8247479CC406}"/>
                  </a:ext>
                </a:extLst>
              </p:cNvPr>
              <p:cNvSpPr txBox="1"/>
              <p:nvPr/>
            </p:nvSpPr>
            <p:spPr>
              <a:xfrm>
                <a:off x="3259781" y="5128359"/>
                <a:ext cx="805387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05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FR" sz="11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406E4F-E515-6364-A4E0-8247479CC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781" y="5128359"/>
                <a:ext cx="805387" cy="161583"/>
              </a:xfrm>
              <a:prstGeom prst="rect">
                <a:avLst/>
              </a:prstGeom>
              <a:blipFill>
                <a:blip r:embed="rId1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8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p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</TotalTime>
  <Words>1839</Words>
  <Application>Microsoft Macintosh PowerPoint</Application>
  <PresentationFormat>Widescreen</PresentationFormat>
  <Paragraphs>235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Aptos</vt:lpstr>
      <vt:lpstr>Arial</vt:lpstr>
      <vt:lpstr>Arial Narrow</vt:lpstr>
      <vt:lpstr>Bahnschrift Light</vt:lpstr>
      <vt:lpstr>Bradley Hand ITC</vt:lpstr>
      <vt:lpstr>Cambria</vt:lpstr>
      <vt:lpstr>Cambria Math</vt:lpstr>
      <vt:lpstr>Freestyle Script</vt:lpstr>
      <vt:lpstr>Helvetica</vt:lpstr>
      <vt:lpstr>Lato</vt:lpstr>
      <vt:lpstr>LMSans8-Regular</vt:lpstr>
      <vt:lpstr>Times New Roman</vt:lpstr>
      <vt:lpstr>Wingdings</vt:lpstr>
      <vt:lpstr>Titlepage</vt:lpstr>
      <vt:lpstr>Custom Design</vt:lpstr>
      <vt:lpstr>3_Custom Design</vt:lpstr>
      <vt:lpstr>1_Custom Design</vt:lpstr>
      <vt:lpstr>2_Custom Design</vt:lpstr>
      <vt:lpstr>5_Custom Design</vt:lpstr>
      <vt:lpstr>6_Custom Design</vt:lpstr>
      <vt:lpstr>4_Custom Design</vt:lpstr>
      <vt:lpstr>PowerPoint Presentation</vt:lpstr>
      <vt:lpstr>Still millions of pressure ulcers  </vt:lpstr>
      <vt:lpstr>Clinical reality</vt:lpstr>
      <vt:lpstr>Animal &amp; Clinical research </vt:lpstr>
      <vt:lpstr>Interplay? </vt:lpstr>
      <vt:lpstr>Coupling Biology and Mechanics</vt:lpstr>
      <vt:lpstr>  The Human skin as a sponge</vt:lpstr>
      <vt:lpstr>  The Human skin as a sponge</vt:lpstr>
      <vt:lpstr>The Porous (bricks) Model</vt:lpstr>
      <vt:lpstr>Vascular porosity state equation</vt:lpstr>
      <vt:lpstr>Experimental setup</vt:lpstr>
      <vt:lpstr>Model description</vt:lpstr>
      <vt:lpstr>Raw LDF signal</vt:lpstr>
      <vt:lpstr>Raw LDF signals</vt:lpstr>
      <vt:lpstr>Relative LDF signal</vt:lpstr>
      <vt:lpstr>Variance-based sensitivity analysis</vt:lpstr>
      <vt:lpstr>Model vs Patient data</vt:lpstr>
      <vt:lpstr>Perspectives</vt:lpstr>
      <vt:lpstr>PowerPoint Presentation</vt:lpstr>
      <vt:lpstr>PowerPoint Presentation</vt:lpstr>
      <vt:lpstr>LDF Statistics and values (F)</vt:lpstr>
      <vt:lpstr>LDF Statistics and values (M)</vt:lpstr>
      <vt:lpstr>LDF Statistics and values (M - F)</vt:lpstr>
      <vt:lpstr>PowerPoint Presentation</vt:lpstr>
      <vt:lpstr>PowerPoint Presentation</vt:lpstr>
      <vt:lpstr>PowerPoint Presentation</vt:lpstr>
      <vt:lpstr>Momentum conservation</vt:lpstr>
      <vt:lpstr>Oxygen biochemistry</vt:lpstr>
      <vt:lpstr>Variance-based sensitivity</vt:lpstr>
      <vt:lpstr>Porous parameters table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Lavigne</dc:creator>
  <cp:lastModifiedBy>LAVIGNE THOMAS</cp:lastModifiedBy>
  <cp:revision>233</cp:revision>
  <cp:lastPrinted>2025-11-14T13:14:41Z</cp:lastPrinted>
  <dcterms:created xsi:type="dcterms:W3CDTF">2025-11-13T13:44:39Z</dcterms:created>
  <dcterms:modified xsi:type="dcterms:W3CDTF">2026-04-01T12:30:59Z</dcterms:modified>
</cp:coreProperties>
</file>