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60" r:id="rId3"/>
    <p:sldMasterId id="2147483663" r:id="rId4"/>
    <p:sldMasterId id="2147483661" r:id="rId5"/>
    <p:sldMasterId id="2147483669" r:id="rId6"/>
  </p:sldMasterIdLst>
  <p:notesMasterIdLst>
    <p:notesMasterId r:id="rId29"/>
  </p:notesMasterIdLst>
  <p:sldIdLst>
    <p:sldId id="257" r:id="rId7"/>
    <p:sldId id="261" r:id="rId8"/>
    <p:sldId id="286" r:id="rId9"/>
    <p:sldId id="263" r:id="rId10"/>
    <p:sldId id="264" r:id="rId11"/>
    <p:sldId id="265" r:id="rId12"/>
    <p:sldId id="266" r:id="rId13"/>
    <p:sldId id="269" r:id="rId14"/>
    <p:sldId id="272" r:id="rId15"/>
    <p:sldId id="267" r:id="rId16"/>
    <p:sldId id="268" r:id="rId17"/>
    <p:sldId id="271" r:id="rId18"/>
    <p:sldId id="270" r:id="rId19"/>
    <p:sldId id="274" r:id="rId20"/>
    <p:sldId id="273" r:id="rId21"/>
    <p:sldId id="275" r:id="rId22"/>
    <p:sldId id="277" r:id="rId23"/>
    <p:sldId id="278" r:id="rId24"/>
    <p:sldId id="279" r:id="rId25"/>
    <p:sldId id="282" r:id="rId26"/>
    <p:sldId id="284" r:id="rId27"/>
    <p:sldId id="285"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03A"/>
    <a:srgbClr val="000000"/>
    <a:srgbClr val="485C6A"/>
    <a:srgbClr val="336B85"/>
    <a:srgbClr val="6699FF"/>
    <a:srgbClr val="FF7C80"/>
    <a:srgbClr val="FFCCCC"/>
    <a:srgbClr val="DCEAF7"/>
    <a:srgbClr val="D889A5"/>
    <a:srgbClr val="0C0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971" autoAdjust="0"/>
  </p:normalViewPr>
  <p:slideViewPr>
    <p:cSldViewPr snapToGrid="0">
      <p:cViewPr varScale="1">
        <p:scale>
          <a:sx n="82" d="100"/>
          <a:sy n="82" d="100"/>
        </p:scale>
        <p:origin x="171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6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17996-C99B-492D-9381-A5EFDC605B2B}" type="datetimeFigureOut">
              <a:rPr lang="en-GB" smtClean="0"/>
              <a:t>14/11/2025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67384-B279-4DD1-B47B-F1229B51C8E1}" type="slidenum">
              <a:rPr lang="en-GB" smtClean="0"/>
              <a:t>‹#›</a:t>
            </a:fld>
            <a:endParaRPr lang="en-GB"/>
          </a:p>
        </p:txBody>
      </p:sp>
    </p:spTree>
    <p:extLst>
      <p:ext uri="{BB962C8B-B14F-4D97-AF65-F5344CB8AC3E}">
        <p14:creationId xmlns:p14="http://schemas.microsoft.com/office/powerpoint/2010/main" val="383060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10 seconds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Good afternoon, everyone. My name is Thomas Lavigne, and I'm here today to present my work on the </a:t>
            </a:r>
            <a:r>
              <a:rPr lang="en-GB" b="1" dirty="0"/>
              <a:t>Biomechanical Response of Human Skin</a:t>
            </a:r>
            <a:r>
              <a:rPr lang="en-GB" dirty="0"/>
              <a:t>, specifically through the lens of a </a:t>
            </a:r>
            <a:r>
              <a:rPr lang="en-GB" b="1" dirty="0"/>
              <a:t>Hierarchical Porous Media Framework</a:t>
            </a:r>
            <a:r>
              <a:rPr lang="en-GB" dirty="0"/>
              <a:t>.</a:t>
            </a:r>
          </a:p>
        </p:txBody>
      </p:sp>
      <p:sp>
        <p:nvSpPr>
          <p:cNvPr id="4" name="Slide Number Placeholder 3"/>
          <p:cNvSpPr>
            <a:spLocks noGrp="1"/>
          </p:cNvSpPr>
          <p:nvPr>
            <p:ph type="sldNum" sz="quarter" idx="5"/>
          </p:nvPr>
        </p:nvSpPr>
        <p:spPr/>
        <p:txBody>
          <a:bodyPr/>
          <a:lstStyle/>
          <a:p>
            <a:fld id="{B9367384-B279-4DD1-B47B-F1229B51C8E1}" type="slidenum">
              <a:rPr lang="en-GB" smtClean="0"/>
              <a:t>1</a:t>
            </a:fld>
            <a:endParaRPr lang="en-GB"/>
          </a:p>
        </p:txBody>
      </p:sp>
    </p:spTree>
    <p:extLst>
      <p:ext uri="{BB962C8B-B14F-4D97-AF65-F5344CB8AC3E}">
        <p14:creationId xmlns:p14="http://schemas.microsoft.com/office/powerpoint/2010/main" val="1560799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If </a:t>
            </a:r>
            <a:r>
              <a:rPr lang="fr-FR" dirty="0" err="1"/>
              <a:t>we</a:t>
            </a:r>
            <a:r>
              <a:rPr lang="fr-FR" dirty="0"/>
              <a:t> zoom in a bit </a:t>
            </a:r>
            <a:r>
              <a:rPr lang="fr-FR" dirty="0" err="1"/>
              <a:t>further</a:t>
            </a:r>
            <a:r>
              <a:rPr lang="fr-FR" dirty="0"/>
              <a:t>, </a:t>
            </a:r>
            <a:r>
              <a:rPr lang="fr-FR" dirty="0" err="1"/>
              <a:t>we’ll</a:t>
            </a:r>
            <a:r>
              <a:rPr lang="fr-FR" dirty="0"/>
              <a:t> have a </a:t>
            </a:r>
            <a:r>
              <a:rPr lang="fr-FR" dirty="0" err="1"/>
              <a:t>representative</a:t>
            </a:r>
            <a:r>
              <a:rPr lang="fr-FR" dirty="0"/>
              <a:t> </a:t>
            </a:r>
            <a:r>
              <a:rPr lang="fr-FR" dirty="0" err="1"/>
              <a:t>element</a:t>
            </a:r>
            <a:r>
              <a:rPr lang="fr-FR" dirty="0"/>
              <a:t>, ‘brick’, of </a:t>
            </a:r>
            <a:r>
              <a:rPr lang="fr-FR" dirty="0" err="1"/>
              <a:t>our</a:t>
            </a:r>
            <a:r>
              <a:rPr lang="fr-FR" dirty="0"/>
              <a:t> skin. This </a:t>
            </a:r>
            <a:r>
              <a:rPr lang="fr-FR" dirty="0" err="1"/>
              <a:t>is</a:t>
            </a:r>
            <a:r>
              <a:rPr lang="fr-FR" dirty="0"/>
              <a:t> </a:t>
            </a:r>
            <a:r>
              <a:rPr lang="fr-FR" dirty="0" err="1"/>
              <a:t>what</a:t>
            </a:r>
            <a:r>
              <a:rPr lang="fr-FR" dirty="0"/>
              <a:t> </a:t>
            </a:r>
            <a:r>
              <a:rPr lang="fr-FR" dirty="0" err="1"/>
              <a:t>we</a:t>
            </a:r>
            <a:r>
              <a:rPr lang="fr-FR" dirty="0"/>
              <a:t> call the </a:t>
            </a:r>
            <a:r>
              <a:rPr lang="fr-FR" dirty="0" err="1"/>
              <a:t>representative</a:t>
            </a:r>
            <a:r>
              <a:rPr lang="fr-FR" dirty="0"/>
              <a:t> </a:t>
            </a:r>
            <a:r>
              <a:rPr lang="fr-FR" dirty="0" err="1"/>
              <a:t>elementary</a:t>
            </a:r>
            <a:r>
              <a:rPr lang="fr-FR" dirty="0"/>
              <a:t> volume and </a:t>
            </a:r>
            <a:r>
              <a:rPr lang="fr-FR" dirty="0" err="1"/>
              <a:t>that</a:t>
            </a:r>
            <a:r>
              <a:rPr lang="fr-FR" dirty="0"/>
              <a:t> serves as the basis of the model.</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10</a:t>
            </a:fld>
            <a:endParaRPr lang="en-GB"/>
          </a:p>
        </p:txBody>
      </p:sp>
    </p:spTree>
    <p:extLst>
      <p:ext uri="{BB962C8B-B14F-4D97-AF65-F5344CB8AC3E}">
        <p14:creationId xmlns:p14="http://schemas.microsoft.com/office/powerpoint/2010/main" val="3320125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Finally</a:t>
            </a:r>
            <a:r>
              <a:rPr lang="fr-FR" dirty="0"/>
              <a:t>, </a:t>
            </a:r>
            <a:r>
              <a:rPr lang="fr-FR" dirty="0" err="1"/>
              <a:t>zooming</a:t>
            </a:r>
            <a:r>
              <a:rPr lang="fr-FR" dirty="0"/>
              <a:t> </a:t>
            </a:r>
            <a:r>
              <a:rPr lang="fr-FR" dirty="0" err="1"/>
              <a:t>even</a:t>
            </a:r>
            <a:r>
              <a:rPr lang="fr-FR" dirty="0"/>
              <a:t> more, </a:t>
            </a:r>
            <a:r>
              <a:rPr lang="fr-FR" dirty="0" err="1"/>
              <a:t>we’ll</a:t>
            </a:r>
            <a:r>
              <a:rPr lang="fr-FR" dirty="0"/>
              <a:t> </a:t>
            </a:r>
            <a:r>
              <a:rPr lang="fr-FR" dirty="0" err="1"/>
              <a:t>reach</a:t>
            </a:r>
            <a:r>
              <a:rPr lang="fr-FR" dirty="0"/>
              <a:t> the </a:t>
            </a:r>
            <a:r>
              <a:rPr lang="fr-FR" dirty="0" err="1"/>
              <a:t>biological</a:t>
            </a:r>
            <a:r>
              <a:rPr lang="fr-FR" dirty="0"/>
              <a:t> </a:t>
            </a:r>
            <a:r>
              <a:rPr lang="fr-FR" dirty="0" err="1"/>
              <a:t>scale</a:t>
            </a:r>
            <a:r>
              <a:rPr lang="fr-FR" dirty="0"/>
              <a:t> </a:t>
            </a:r>
            <a:r>
              <a:rPr lang="fr-FR" dirty="0" err="1"/>
              <a:t>where</a:t>
            </a:r>
            <a:r>
              <a:rPr lang="fr-FR" dirty="0"/>
              <a:t> the </a:t>
            </a:r>
            <a:r>
              <a:rPr lang="fr-FR" dirty="0" err="1"/>
              <a:t>different</a:t>
            </a:r>
            <a:r>
              <a:rPr lang="fr-FR" dirty="0"/>
              <a:t> </a:t>
            </a:r>
            <a:r>
              <a:rPr lang="fr-FR" dirty="0" err="1"/>
              <a:t>fluids</a:t>
            </a:r>
            <a:r>
              <a:rPr lang="fr-FR" dirty="0"/>
              <a:t>, </a:t>
            </a:r>
            <a:r>
              <a:rPr lang="fr-FR" dirty="0" err="1"/>
              <a:t>cells</a:t>
            </a:r>
            <a:r>
              <a:rPr lang="fr-FR" dirty="0"/>
              <a:t>, </a:t>
            </a:r>
            <a:r>
              <a:rPr lang="fr-FR" dirty="0" err="1"/>
              <a:t>blood</a:t>
            </a:r>
            <a:r>
              <a:rPr lang="fr-FR" dirty="0"/>
              <a:t> </a:t>
            </a:r>
            <a:r>
              <a:rPr lang="fr-FR" dirty="0" err="1"/>
              <a:t>vessels</a:t>
            </a:r>
            <a:r>
              <a:rPr lang="fr-FR" dirty="0"/>
              <a:t> and structural tissue </a:t>
            </a:r>
            <a:r>
              <a:rPr lang="fr-FR" dirty="0" err="1"/>
              <a:t>coexist</a:t>
            </a:r>
            <a:r>
              <a:rPr lang="fr-FR" dirty="0"/>
              <a:t>.</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11</a:t>
            </a:fld>
            <a:endParaRPr lang="en-GB"/>
          </a:p>
        </p:txBody>
      </p:sp>
    </p:spTree>
    <p:extLst>
      <p:ext uri="{BB962C8B-B14F-4D97-AF65-F5344CB8AC3E}">
        <p14:creationId xmlns:p14="http://schemas.microsoft.com/office/powerpoint/2010/main" val="1542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t>
            </a:r>
            <a:r>
              <a:rPr lang="fr-FR" dirty="0" err="1"/>
              <a:t>this</a:t>
            </a:r>
            <a:r>
              <a:rPr lang="fr-FR" dirty="0"/>
              <a:t> </a:t>
            </a:r>
            <a:r>
              <a:rPr lang="fr-FR" dirty="0" err="1"/>
              <a:t>scale</a:t>
            </a:r>
            <a:r>
              <a:rPr lang="fr-FR" dirty="0"/>
              <a:t>, The </a:t>
            </a:r>
            <a:r>
              <a:rPr lang="fr-FR" dirty="0" err="1"/>
              <a:t>fluid</a:t>
            </a:r>
            <a:r>
              <a:rPr lang="fr-FR" dirty="0"/>
              <a:t> </a:t>
            </a:r>
            <a:r>
              <a:rPr lang="fr-FR" dirty="0" err="1"/>
              <a:t>movement</a:t>
            </a:r>
            <a:r>
              <a:rPr lang="fr-FR" dirty="0"/>
              <a:t> and compression </a:t>
            </a:r>
            <a:r>
              <a:rPr lang="fr-FR" dirty="0" err="1"/>
              <a:t>transmitted</a:t>
            </a:r>
            <a:r>
              <a:rPr lang="fr-FR" dirty="0"/>
              <a:t> </a:t>
            </a:r>
            <a:r>
              <a:rPr lang="fr-FR" dirty="0" err="1"/>
              <a:t>from</a:t>
            </a:r>
            <a:r>
              <a:rPr lang="fr-FR" dirty="0"/>
              <a:t> the </a:t>
            </a:r>
            <a:r>
              <a:rPr lang="fr-FR" dirty="0" err="1"/>
              <a:t>macroscopic</a:t>
            </a:r>
            <a:r>
              <a:rPr lang="fr-FR" dirty="0"/>
              <a:t> </a:t>
            </a:r>
            <a:r>
              <a:rPr lang="fr-FR" dirty="0" err="1"/>
              <a:t>scale</a:t>
            </a:r>
            <a:r>
              <a:rPr lang="fr-FR" dirty="0"/>
              <a:t> </a:t>
            </a:r>
            <a:r>
              <a:rPr lang="fr-FR" sz="1200" dirty="0" err="1"/>
              <a:t>disrupt</a:t>
            </a:r>
            <a:r>
              <a:rPr lang="fr-FR" sz="1200" dirty="0"/>
              <a:t> the </a:t>
            </a:r>
            <a:r>
              <a:rPr lang="fr-FR" sz="1200" dirty="0" err="1"/>
              <a:t>microvascular</a:t>
            </a:r>
            <a:r>
              <a:rPr lang="fr-FR" sz="1200" dirty="0"/>
              <a:t> network, </a:t>
            </a:r>
            <a:r>
              <a:rPr lang="fr-FR" sz="1200" dirty="0" err="1"/>
              <a:t>cutting</a:t>
            </a:r>
            <a:r>
              <a:rPr lang="fr-FR" sz="1200" dirty="0"/>
              <a:t> off </a:t>
            </a:r>
            <a:r>
              <a:rPr lang="fr-FR" sz="1200" dirty="0" err="1"/>
              <a:t>oxygen</a:t>
            </a:r>
            <a:r>
              <a:rPr lang="fr-FR" sz="1200" dirty="0"/>
              <a:t> </a:t>
            </a:r>
            <a:r>
              <a:rPr lang="fr-FR" sz="1200" dirty="0" err="1"/>
              <a:t>supply</a:t>
            </a:r>
            <a:r>
              <a:rPr lang="fr-FR" sz="1200" dirty="0"/>
              <a:t> to the tissue, </a:t>
            </a:r>
            <a:r>
              <a:rPr lang="fr-FR" sz="1200" dirty="0" err="1"/>
              <a:t>leading</a:t>
            </a:r>
            <a:r>
              <a:rPr lang="fr-FR" sz="1200" dirty="0"/>
              <a:t> to damage.</a:t>
            </a:r>
            <a:br>
              <a:rPr lang="fr-FR" sz="1200" dirty="0"/>
            </a:br>
            <a:br>
              <a:rPr lang="fr-FR" sz="1200" dirty="0"/>
            </a:br>
            <a:r>
              <a:rPr lang="fr-FR" sz="1200" dirty="0"/>
              <a:t>But how to model the skin as a </a:t>
            </a:r>
            <a:r>
              <a:rPr lang="fr-FR" sz="1200" dirty="0" err="1"/>
              <a:t>sponge</a:t>
            </a:r>
            <a:r>
              <a:rPr lang="fr-FR" sz="1200" dirty="0"/>
              <a:t> ?</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12</a:t>
            </a:fld>
            <a:endParaRPr lang="en-GB"/>
          </a:p>
        </p:txBody>
      </p:sp>
    </p:spTree>
    <p:extLst>
      <p:ext uri="{BB962C8B-B14F-4D97-AF65-F5344CB8AC3E}">
        <p14:creationId xmlns:p14="http://schemas.microsoft.com/office/powerpoint/2010/main" val="97666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To </a:t>
            </a:r>
            <a:r>
              <a:rPr lang="fr-FR" dirty="0" err="1"/>
              <a:t>represent</a:t>
            </a:r>
            <a:r>
              <a:rPr lang="fr-FR" dirty="0"/>
              <a:t> the skin as a </a:t>
            </a:r>
            <a:r>
              <a:rPr lang="fr-FR" dirty="0" err="1"/>
              <a:t>porous</a:t>
            </a:r>
            <a:r>
              <a:rPr lang="fr-FR" dirty="0"/>
              <a:t> medium </a:t>
            </a:r>
            <a:r>
              <a:rPr lang="fr-FR" dirty="0" err="1"/>
              <a:t>we</a:t>
            </a:r>
            <a:r>
              <a:rPr lang="fr-FR" dirty="0"/>
              <a:t> </a:t>
            </a:r>
            <a:r>
              <a:rPr lang="fr-FR" dirty="0" err="1"/>
              <a:t>followed</a:t>
            </a:r>
            <a:r>
              <a:rPr lang="fr-FR" dirty="0"/>
              <a:t> an </a:t>
            </a:r>
            <a:r>
              <a:rPr lang="fr-FR" dirty="0" err="1"/>
              <a:t>iterative</a:t>
            </a:r>
            <a:r>
              <a:rPr lang="fr-FR" dirty="0"/>
              <a:t> </a:t>
            </a:r>
            <a:r>
              <a:rPr lang="fr-FR" dirty="0" err="1"/>
              <a:t>approach</a:t>
            </a:r>
            <a:r>
              <a:rPr lang="fr-FR" dirty="0"/>
              <a:t> </a:t>
            </a:r>
            <a:r>
              <a:rPr lang="fr-FR" dirty="0" err="1"/>
              <a:t>systematically</a:t>
            </a:r>
            <a:r>
              <a:rPr lang="fr-FR" dirty="0"/>
              <a:t> </a:t>
            </a:r>
            <a:r>
              <a:rPr lang="fr-FR" dirty="0" err="1"/>
              <a:t>compared</a:t>
            </a:r>
            <a:r>
              <a:rPr lang="fr-FR" dirty="0"/>
              <a:t> to patient data. </a:t>
            </a:r>
            <a:r>
              <a:rPr lang="en-GB" b="1" dirty="0"/>
              <a:t>two types</a:t>
            </a:r>
            <a:r>
              <a:rPr lang="en-GB" dirty="0"/>
              <a:t> of equations are used: first, the </a:t>
            </a:r>
            <a:r>
              <a:rPr lang="en-GB" b="1" dirty="0"/>
              <a:t>well-established conservation laws of mechanics</a:t>
            </a:r>
            <a:r>
              <a:rPr lang="en-GB" dirty="0"/>
              <a:t>, which govern force equilibrium and mass conservation ; and second, the </a:t>
            </a:r>
            <a:r>
              <a:rPr lang="en-GB" b="1" dirty="0"/>
              <a:t>constitutive laws</a:t>
            </a:r>
            <a:r>
              <a:rPr lang="en-GB" dirty="0"/>
              <a:t>, where we introduce our specific hypotheses to model the interaction between the different phases. </a:t>
            </a:r>
            <a:r>
              <a:rPr lang="fr-FR" dirty="0" err="1"/>
              <a:t>Let’s</a:t>
            </a:r>
            <a:r>
              <a:rPr lang="fr-FR" dirty="0"/>
              <a:t> first </a:t>
            </a:r>
            <a:r>
              <a:rPr lang="fr-FR" dirty="0" err="1"/>
              <a:t>add</a:t>
            </a:r>
            <a:r>
              <a:rPr lang="fr-FR" dirty="0"/>
              <a:t> the </a:t>
            </a:r>
            <a:r>
              <a:rPr lang="fr-FR" dirty="0" err="1"/>
              <a:t>solid</a:t>
            </a:r>
            <a:r>
              <a:rPr lang="fr-FR" dirty="0"/>
              <a:t>, and the </a:t>
            </a:r>
            <a:r>
              <a:rPr lang="fr-FR" dirty="0" err="1"/>
              <a:t>fluid</a:t>
            </a:r>
            <a:r>
              <a:rPr lang="fr-FR" dirty="0"/>
              <a:t> in the pores. </a:t>
            </a:r>
            <a:br>
              <a:rPr lang="fr-FR" dirty="0"/>
            </a:br>
            <a:br>
              <a:rPr lang="fr-FR" dirty="0"/>
            </a:br>
            <a:r>
              <a:rPr lang="fr-FR" dirty="0" err="1"/>
              <a:t>Before</a:t>
            </a:r>
            <a:r>
              <a:rPr lang="fr-FR" dirty="0"/>
              <a:t> </a:t>
            </a:r>
            <a:r>
              <a:rPr lang="fr-FR" dirty="0" err="1"/>
              <a:t>increasing</a:t>
            </a:r>
            <a:r>
              <a:rPr lang="fr-FR" dirty="0"/>
              <a:t> the </a:t>
            </a:r>
            <a:r>
              <a:rPr lang="fr-FR" dirty="0" err="1"/>
              <a:t>complexity</a:t>
            </a:r>
            <a:r>
              <a:rPr lang="fr-FR" dirty="0"/>
              <a:t>, </a:t>
            </a:r>
            <a:r>
              <a:rPr lang="fr-FR" dirty="0" err="1"/>
              <a:t>we</a:t>
            </a:r>
            <a:r>
              <a:rPr lang="fr-FR" dirty="0"/>
              <a:t> </a:t>
            </a:r>
            <a:r>
              <a:rPr lang="fr-FR" dirty="0" err="1"/>
              <a:t>tested</a:t>
            </a:r>
            <a:r>
              <a:rPr lang="fr-FR" dirty="0"/>
              <a:t> the model on an extension test on arm skin. </a:t>
            </a:r>
            <a:r>
              <a:rPr lang="fr-FR" dirty="0" err="1"/>
              <a:t>During</a:t>
            </a:r>
            <a:r>
              <a:rPr lang="fr-FR" dirty="0"/>
              <a:t> the </a:t>
            </a:r>
            <a:r>
              <a:rPr lang="fr-FR" dirty="0" err="1"/>
              <a:t>experiment</a:t>
            </a:r>
            <a:r>
              <a:rPr lang="fr-FR" dirty="0"/>
              <a:t>, </a:t>
            </a:r>
            <a:r>
              <a:rPr lang="en-GB" dirty="0"/>
              <a:t>the amount of force generated by the skin as a reaction to the imposed displacement was </a:t>
            </a:r>
            <a:r>
              <a:rPr lang="en-GB" b="1" dirty="0"/>
              <a:t>monitored</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13</a:t>
            </a:fld>
            <a:endParaRPr lang="en-GB"/>
          </a:p>
        </p:txBody>
      </p:sp>
    </p:spTree>
    <p:extLst>
      <p:ext uri="{BB962C8B-B14F-4D97-AF65-F5344CB8AC3E}">
        <p14:creationId xmlns:p14="http://schemas.microsoft.com/office/powerpoint/2010/main" val="163000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And the Model </a:t>
            </a:r>
            <a:r>
              <a:rPr lang="fr-FR" dirty="0" err="1"/>
              <a:t>was</a:t>
            </a:r>
            <a:r>
              <a:rPr lang="fr-FR" dirty="0"/>
              <a:t> </a:t>
            </a:r>
            <a:r>
              <a:rPr lang="fr-FR" dirty="0" err="1"/>
              <a:t>well</a:t>
            </a:r>
            <a:r>
              <a:rPr lang="fr-FR" dirty="0"/>
              <a:t> capable to </a:t>
            </a:r>
            <a:r>
              <a:rPr lang="fr-FR" dirty="0" err="1"/>
              <a:t>reproduce</a:t>
            </a:r>
            <a:r>
              <a:rPr lang="fr-FR" dirty="0"/>
              <a:t> </a:t>
            </a:r>
            <a:r>
              <a:rPr lang="fr-FR" dirty="0" err="1"/>
              <a:t>this</a:t>
            </a:r>
            <a:r>
              <a:rPr lang="fr-FR" dirty="0"/>
              <a:t> </a:t>
            </a:r>
            <a:r>
              <a:rPr lang="fr-FR" dirty="0" err="1"/>
              <a:t>experiment</a:t>
            </a:r>
            <a:r>
              <a:rPr lang="fr-FR" dirty="0"/>
              <a:t>, </a:t>
            </a:r>
            <a:r>
              <a:rPr lang="fr-FR" dirty="0" err="1"/>
              <a:t>even</a:t>
            </a:r>
            <a:r>
              <a:rPr lang="fr-FR" dirty="0"/>
              <a:t> </a:t>
            </a:r>
            <a:r>
              <a:rPr lang="fr-FR" dirty="0" err="1"/>
              <a:t>with</a:t>
            </a:r>
            <a:r>
              <a:rPr lang="fr-FR" dirty="0"/>
              <a:t> </a:t>
            </a:r>
            <a:r>
              <a:rPr lang="fr-FR" dirty="0" err="1"/>
              <a:t>that</a:t>
            </a:r>
            <a:r>
              <a:rPr lang="fr-FR" dirty="0"/>
              <a:t> </a:t>
            </a:r>
            <a:r>
              <a:rPr lang="fr-FR" dirty="0" err="1"/>
              <a:t>simplistic</a:t>
            </a:r>
            <a:r>
              <a:rPr lang="fr-FR" dirty="0"/>
              <a:t> composition</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14</a:t>
            </a:fld>
            <a:endParaRPr lang="en-GB"/>
          </a:p>
        </p:txBody>
      </p:sp>
    </p:spTree>
    <p:extLst>
      <p:ext uri="{BB962C8B-B14F-4D97-AF65-F5344CB8AC3E}">
        <p14:creationId xmlns:p14="http://schemas.microsoft.com/office/powerpoint/2010/main" val="2855553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Then</a:t>
            </a:r>
            <a:r>
              <a:rPr lang="fr-FR" dirty="0"/>
              <a:t> </a:t>
            </a:r>
            <a:r>
              <a:rPr lang="fr-FR" dirty="0" err="1"/>
              <a:t>we</a:t>
            </a:r>
            <a:r>
              <a:rPr lang="fr-FR" dirty="0"/>
              <a:t> can </a:t>
            </a:r>
            <a:r>
              <a:rPr lang="fr-FR" dirty="0" err="1"/>
              <a:t>add</a:t>
            </a:r>
            <a:r>
              <a:rPr lang="fr-FR" dirty="0"/>
              <a:t> more and more phases, </a:t>
            </a:r>
            <a:r>
              <a:rPr lang="fr-FR" dirty="0" err="1"/>
              <a:t>now</a:t>
            </a:r>
            <a:r>
              <a:rPr lang="fr-FR" dirty="0"/>
              <a:t> the pores are </a:t>
            </a:r>
            <a:r>
              <a:rPr lang="fr-FR" dirty="0" err="1"/>
              <a:t>filled</a:t>
            </a:r>
            <a:r>
              <a:rPr lang="fr-FR" dirty="0"/>
              <a:t> </a:t>
            </a:r>
            <a:r>
              <a:rPr lang="fr-FR" dirty="0" err="1"/>
              <a:t>with</a:t>
            </a:r>
            <a:r>
              <a:rPr lang="fr-FR" dirty="0"/>
              <a:t> a mixture of </a:t>
            </a:r>
            <a:r>
              <a:rPr lang="fr-FR" dirty="0" err="1"/>
              <a:t>cells</a:t>
            </a:r>
            <a:r>
              <a:rPr lang="fr-FR" dirty="0"/>
              <a:t> and </a:t>
            </a:r>
            <a:r>
              <a:rPr lang="fr-FR" dirty="0" err="1"/>
              <a:t>fluid</a:t>
            </a:r>
            <a:r>
              <a:rPr lang="fr-FR" dirty="0"/>
              <a:t>, the </a:t>
            </a:r>
            <a:r>
              <a:rPr lang="fr-FR" dirty="0" err="1"/>
              <a:t>vascular</a:t>
            </a:r>
            <a:r>
              <a:rPr lang="fr-FR" dirty="0"/>
              <a:t> network </a:t>
            </a:r>
            <a:r>
              <a:rPr lang="fr-FR" dirty="0" err="1"/>
              <a:t>is</a:t>
            </a:r>
            <a:r>
              <a:rPr lang="fr-FR" dirty="0"/>
              <a:t> </a:t>
            </a:r>
            <a:r>
              <a:rPr lang="fr-FR" dirty="0" err="1"/>
              <a:t>added</a:t>
            </a:r>
            <a:r>
              <a:rPr lang="fr-FR" dirty="0"/>
              <a:t> as an </a:t>
            </a:r>
            <a:r>
              <a:rPr lang="fr-FR" dirty="0" err="1"/>
              <a:t>inmiscible</a:t>
            </a:r>
            <a:r>
              <a:rPr lang="fr-FR" dirty="0"/>
              <a:t> phase, and </a:t>
            </a:r>
            <a:r>
              <a:rPr lang="fr-FR" dirty="0" err="1"/>
              <a:t>oxygen</a:t>
            </a:r>
            <a:r>
              <a:rPr lang="fr-FR" dirty="0"/>
              <a:t> diffusion </a:t>
            </a:r>
            <a:r>
              <a:rPr lang="fr-FR" dirty="0" err="1"/>
              <a:t>betwen</a:t>
            </a:r>
            <a:r>
              <a:rPr lang="fr-FR" dirty="0"/>
              <a:t> the phases </a:t>
            </a:r>
            <a:r>
              <a:rPr lang="fr-FR" dirty="0" err="1"/>
              <a:t>could</a:t>
            </a:r>
            <a:r>
              <a:rPr lang="fr-FR" dirty="0"/>
              <a:t> </a:t>
            </a:r>
            <a:r>
              <a:rPr lang="fr-FR" dirty="0" err="1"/>
              <a:t>be</a:t>
            </a:r>
            <a:r>
              <a:rPr lang="fr-FR" dirty="0"/>
              <a:t> </a:t>
            </a:r>
            <a:r>
              <a:rPr lang="fr-FR" dirty="0" err="1"/>
              <a:t>introduce</a:t>
            </a:r>
            <a:r>
              <a:rPr lang="fr-FR" dirty="0"/>
              <a:t>.</a:t>
            </a:r>
            <a:br>
              <a:rPr lang="fr-FR" dirty="0"/>
            </a:br>
            <a:br>
              <a:rPr lang="fr-FR" dirty="0"/>
            </a:br>
            <a:r>
              <a:rPr lang="fr-FR" dirty="0"/>
              <a:t>But how </a:t>
            </a:r>
            <a:r>
              <a:rPr lang="fr-FR" dirty="0" err="1"/>
              <a:t>does</a:t>
            </a:r>
            <a:r>
              <a:rPr lang="fr-FR" dirty="0"/>
              <a:t> </a:t>
            </a:r>
            <a:r>
              <a:rPr lang="fr-FR" dirty="0" err="1"/>
              <a:t>it</a:t>
            </a:r>
            <a:r>
              <a:rPr lang="fr-FR" dirty="0"/>
              <a:t> </a:t>
            </a:r>
            <a:r>
              <a:rPr lang="fr-FR" dirty="0" err="1"/>
              <a:t>work</a:t>
            </a:r>
            <a:r>
              <a:rPr lang="fr-FR" dirty="0"/>
              <a:t> ? WWWWW</a:t>
            </a:r>
            <a:br>
              <a:rPr lang="fr-FR" dirty="0"/>
            </a:br>
            <a:br>
              <a:rPr lang="fr-FR" dirty="0"/>
            </a:br>
            <a:r>
              <a:rPr lang="fr-FR" dirty="0"/>
              <a:t>The state of </a:t>
            </a:r>
            <a:r>
              <a:rPr lang="fr-FR" dirty="0" err="1"/>
              <a:t>mind</a:t>
            </a:r>
            <a:r>
              <a:rPr lang="fr-FR" dirty="0"/>
              <a:t> of the model </a:t>
            </a:r>
            <a:r>
              <a:rPr lang="fr-FR" dirty="0" err="1"/>
              <a:t>being</a:t>
            </a:r>
            <a:r>
              <a:rPr lang="fr-FR" dirty="0"/>
              <a:t> set, </a:t>
            </a:r>
            <a:r>
              <a:rPr lang="fr-FR" dirty="0" err="1"/>
              <a:t>it</a:t>
            </a:r>
            <a:r>
              <a:rPr lang="fr-FR" dirty="0"/>
              <a:t> </a:t>
            </a:r>
            <a:r>
              <a:rPr lang="fr-FR" dirty="0" err="1"/>
              <a:t>was</a:t>
            </a:r>
            <a:r>
              <a:rPr lang="fr-FR" dirty="0"/>
              <a:t> once </a:t>
            </a:r>
            <a:r>
              <a:rPr lang="fr-FR" dirty="0" err="1"/>
              <a:t>again</a:t>
            </a:r>
            <a:r>
              <a:rPr lang="fr-FR" dirty="0"/>
              <a:t> </a:t>
            </a:r>
            <a:r>
              <a:rPr lang="fr-FR" dirty="0" err="1"/>
              <a:t>compared</a:t>
            </a:r>
            <a:r>
              <a:rPr lang="fr-FR" dirty="0"/>
              <a:t> to an </a:t>
            </a:r>
            <a:r>
              <a:rPr lang="fr-FR" dirty="0" err="1"/>
              <a:t>experiment</a:t>
            </a:r>
            <a:r>
              <a:rPr lang="fr-FR" dirty="0"/>
              <a:t>, but </a:t>
            </a:r>
            <a:r>
              <a:rPr lang="fr-FR" dirty="0" err="1"/>
              <a:t>this</a:t>
            </a:r>
            <a:r>
              <a:rPr lang="fr-FR" dirty="0"/>
              <a:t> time, a new one </a:t>
            </a:r>
            <a:r>
              <a:rPr lang="fr-FR" dirty="0" err="1"/>
              <a:t>designed</a:t>
            </a:r>
            <a:r>
              <a:rPr lang="fr-FR" dirty="0"/>
              <a:t> for </a:t>
            </a:r>
            <a:r>
              <a:rPr lang="fr-FR" dirty="0" err="1"/>
              <a:t>this</a:t>
            </a:r>
            <a:r>
              <a:rPr lang="fr-FR" dirty="0"/>
              <a:t> </a:t>
            </a:r>
            <a:r>
              <a:rPr lang="fr-FR" dirty="0" err="1"/>
              <a:t>specific</a:t>
            </a:r>
            <a:r>
              <a:rPr lang="fr-FR" dirty="0"/>
              <a:t> </a:t>
            </a:r>
            <a:r>
              <a:rPr lang="fr-FR" dirty="0" err="1"/>
              <a:t>purpose</a:t>
            </a:r>
            <a:r>
              <a:rPr lang="fr-FR" dirty="0"/>
              <a:t> of </a:t>
            </a:r>
            <a:r>
              <a:rPr lang="fr-FR" dirty="0" err="1"/>
              <a:t>evaluation</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15</a:t>
            </a:fld>
            <a:endParaRPr lang="en-GB"/>
          </a:p>
        </p:txBody>
      </p:sp>
    </p:spTree>
    <p:extLst>
      <p:ext uri="{BB962C8B-B14F-4D97-AF65-F5344CB8AC3E}">
        <p14:creationId xmlns:p14="http://schemas.microsoft.com/office/powerpoint/2010/main" val="68330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We</a:t>
            </a:r>
            <a:r>
              <a:rPr lang="fr-FR" dirty="0"/>
              <a:t> </a:t>
            </a:r>
            <a:r>
              <a:rPr lang="fr-FR" dirty="0" err="1"/>
              <a:t>recruited</a:t>
            </a:r>
            <a:r>
              <a:rPr lang="fr-FR" dirty="0"/>
              <a:t> 11 males and 10 </a:t>
            </a:r>
            <a:r>
              <a:rPr lang="fr-FR" dirty="0" err="1"/>
              <a:t>females</a:t>
            </a:r>
            <a:r>
              <a:rPr lang="fr-FR" dirty="0"/>
              <a:t> patients and </a:t>
            </a:r>
            <a:r>
              <a:rPr lang="fr-FR" dirty="0" err="1"/>
              <a:t>measured</a:t>
            </a:r>
            <a:r>
              <a:rPr lang="fr-FR" dirty="0"/>
              <a:t> the laser doppler </a:t>
            </a:r>
            <a:r>
              <a:rPr lang="fr-FR" dirty="0" err="1"/>
              <a:t>flowmetry</a:t>
            </a:r>
            <a:r>
              <a:rPr lang="fr-FR" dirty="0"/>
              <a:t> on the finger. The </a:t>
            </a:r>
            <a:r>
              <a:rPr lang="fr-FR" dirty="0" err="1"/>
              <a:t>external</a:t>
            </a:r>
            <a:r>
              <a:rPr lang="fr-FR" dirty="0"/>
              <a:t> force </a:t>
            </a:r>
            <a:r>
              <a:rPr lang="fr-FR" dirty="0" err="1"/>
              <a:t>was</a:t>
            </a:r>
            <a:r>
              <a:rPr lang="fr-FR" dirty="0"/>
              <a:t> </a:t>
            </a:r>
            <a:r>
              <a:rPr lang="fr-FR" dirty="0" err="1"/>
              <a:t>direclty</a:t>
            </a:r>
            <a:r>
              <a:rPr lang="fr-FR" dirty="0"/>
              <a:t> </a:t>
            </a:r>
            <a:r>
              <a:rPr lang="fr-FR" dirty="0" err="1"/>
              <a:t>applied</a:t>
            </a:r>
            <a:r>
              <a:rPr lang="fr-FR" dirty="0"/>
              <a:t> on top of the probe to </a:t>
            </a:r>
            <a:r>
              <a:rPr lang="fr-FR" dirty="0" err="1"/>
              <a:t>properly</a:t>
            </a:r>
            <a:r>
              <a:rPr lang="fr-FR" dirty="0"/>
              <a:t> capture the </a:t>
            </a:r>
            <a:r>
              <a:rPr lang="fr-FR" dirty="0" err="1"/>
              <a:t>interplay</a:t>
            </a:r>
            <a:r>
              <a:rPr lang="fr-FR" dirty="0"/>
              <a:t> </a:t>
            </a:r>
            <a:r>
              <a:rPr lang="fr-FR" dirty="0" err="1"/>
              <a:t>between</a:t>
            </a:r>
            <a:r>
              <a:rPr lang="fr-FR" dirty="0"/>
              <a:t> </a:t>
            </a:r>
            <a:r>
              <a:rPr lang="fr-FR" dirty="0" err="1"/>
              <a:t>mechanics</a:t>
            </a:r>
            <a:r>
              <a:rPr lang="fr-FR" dirty="0"/>
              <a:t> and </a:t>
            </a:r>
            <a:r>
              <a:rPr lang="fr-FR" dirty="0" err="1"/>
              <a:t>biology</a:t>
            </a:r>
            <a:r>
              <a:rPr lang="fr-FR" dirty="0"/>
              <a:t>. </a:t>
            </a:r>
            <a:br>
              <a:rPr lang="fr-FR" dirty="0"/>
            </a:br>
            <a:br>
              <a:rPr lang="fr-FR" dirty="0"/>
            </a:br>
            <a:r>
              <a:rPr lang="fr-FR" dirty="0"/>
              <a:t>But </a:t>
            </a:r>
            <a:r>
              <a:rPr lang="fr-FR" dirty="0" err="1"/>
              <a:t>what</a:t>
            </a:r>
            <a:r>
              <a:rPr lang="fr-FR" dirty="0"/>
              <a:t> </a:t>
            </a:r>
            <a:r>
              <a:rPr lang="fr-FR" dirty="0" err="1"/>
              <a:t>is</a:t>
            </a:r>
            <a:r>
              <a:rPr lang="fr-FR" dirty="0"/>
              <a:t> LDF, </a:t>
            </a:r>
            <a:r>
              <a:rPr lang="fr-FR" dirty="0" err="1"/>
              <a:t>just</a:t>
            </a:r>
            <a:r>
              <a:rPr lang="fr-FR" dirty="0"/>
              <a:t> like radars for cars, the </a:t>
            </a:r>
            <a:r>
              <a:rPr lang="fr-FR" dirty="0" err="1"/>
              <a:t>idea</a:t>
            </a:r>
            <a:r>
              <a:rPr lang="fr-FR" dirty="0"/>
              <a:t> </a:t>
            </a:r>
            <a:r>
              <a:rPr lang="fr-FR" dirty="0" err="1"/>
              <a:t>is</a:t>
            </a:r>
            <a:r>
              <a:rPr lang="fr-FR" dirty="0"/>
              <a:t> to use the </a:t>
            </a:r>
            <a:r>
              <a:rPr lang="fr-FR" dirty="0" err="1"/>
              <a:t>so-called</a:t>
            </a:r>
            <a:r>
              <a:rPr lang="fr-FR" dirty="0"/>
              <a:t> Doppler </a:t>
            </a:r>
            <a:r>
              <a:rPr lang="fr-FR" dirty="0" err="1"/>
              <a:t>effect</a:t>
            </a:r>
            <a:r>
              <a:rPr lang="fr-FR" dirty="0"/>
              <a:t> to </a:t>
            </a:r>
            <a:r>
              <a:rPr lang="fr-FR" dirty="0" err="1"/>
              <a:t>measure</a:t>
            </a:r>
            <a:r>
              <a:rPr lang="fr-FR" dirty="0"/>
              <a:t> the </a:t>
            </a:r>
            <a:r>
              <a:rPr lang="fr-FR" dirty="0" err="1"/>
              <a:t>red</a:t>
            </a:r>
            <a:r>
              <a:rPr lang="fr-FR" dirty="0"/>
              <a:t> </a:t>
            </a:r>
            <a:r>
              <a:rPr lang="fr-FR" dirty="0" err="1"/>
              <a:t>blood</a:t>
            </a:r>
            <a:r>
              <a:rPr lang="fr-FR" dirty="0"/>
              <a:t> </a:t>
            </a:r>
            <a:r>
              <a:rPr lang="fr-FR" dirty="0" err="1"/>
              <a:t>cell</a:t>
            </a:r>
            <a:r>
              <a:rPr lang="fr-FR" dirty="0"/>
              <a:t> </a:t>
            </a:r>
            <a:r>
              <a:rPr lang="fr-FR" dirty="0" err="1"/>
              <a:t>velocity</a:t>
            </a:r>
            <a:r>
              <a:rPr lang="fr-FR" dirty="0"/>
              <a:t>, </a:t>
            </a:r>
            <a:r>
              <a:rPr lang="fr-FR" dirty="0" err="1"/>
              <a:t>reduced</a:t>
            </a:r>
            <a:r>
              <a:rPr lang="fr-FR" dirty="0"/>
              <a:t> flow </a:t>
            </a:r>
            <a:r>
              <a:rPr lang="fr-FR" dirty="0" err="1"/>
              <a:t>revealing</a:t>
            </a:r>
            <a:r>
              <a:rPr lang="fr-FR" dirty="0"/>
              <a:t> </a:t>
            </a:r>
            <a:r>
              <a:rPr lang="fr-FR" dirty="0" err="1"/>
              <a:t>lower</a:t>
            </a:r>
            <a:r>
              <a:rPr lang="fr-FR" dirty="0"/>
              <a:t> values and vice-versa. </a:t>
            </a:r>
            <a:r>
              <a:rPr lang="fr-FR" dirty="0" err="1"/>
              <a:t>Notably</a:t>
            </a:r>
            <a:r>
              <a:rPr lang="fr-FR" dirty="0"/>
              <a:t>, no </a:t>
            </a:r>
            <a:r>
              <a:rPr lang="fr-FR" dirty="0" err="1"/>
              <a:t>significant</a:t>
            </a:r>
            <a:r>
              <a:rPr lang="fr-FR" dirty="0"/>
              <a:t> </a:t>
            </a:r>
            <a:r>
              <a:rPr lang="fr-FR" dirty="0" err="1"/>
              <a:t>difference</a:t>
            </a:r>
            <a:r>
              <a:rPr lang="fr-FR" dirty="0"/>
              <a:t> </a:t>
            </a:r>
            <a:r>
              <a:rPr lang="fr-FR" dirty="0" err="1"/>
              <a:t>was</a:t>
            </a:r>
            <a:r>
              <a:rPr lang="fr-FR" dirty="0"/>
              <a:t> </a:t>
            </a:r>
            <a:r>
              <a:rPr lang="fr-FR" dirty="0" err="1"/>
              <a:t>observed</a:t>
            </a:r>
            <a:r>
              <a:rPr lang="fr-FR" dirty="0"/>
              <a:t> </a:t>
            </a:r>
            <a:r>
              <a:rPr lang="fr-FR" dirty="0" err="1"/>
              <a:t>between</a:t>
            </a:r>
            <a:r>
              <a:rPr lang="fr-FR" dirty="0"/>
              <a:t> men and </a:t>
            </a:r>
            <a:r>
              <a:rPr lang="fr-FR" dirty="0" err="1"/>
              <a:t>women</a:t>
            </a:r>
            <a:r>
              <a:rPr lang="fr-FR" dirty="0"/>
              <a:t>.</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16</a:t>
            </a:fld>
            <a:endParaRPr lang="en-GB"/>
          </a:p>
        </p:txBody>
      </p:sp>
    </p:spTree>
    <p:extLst>
      <p:ext uri="{BB962C8B-B14F-4D97-AF65-F5344CB8AC3E}">
        <p14:creationId xmlns:p14="http://schemas.microsoft.com/office/powerpoint/2010/main" val="748519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Here</a:t>
            </a:r>
            <a:r>
              <a:rPr lang="fr-FR" dirty="0"/>
              <a:t> are </a:t>
            </a:r>
            <a:r>
              <a:rPr lang="fr-FR" dirty="0" err="1"/>
              <a:t>typical</a:t>
            </a:r>
            <a:r>
              <a:rPr lang="fr-FR" dirty="0"/>
              <a:t> </a:t>
            </a:r>
            <a:r>
              <a:rPr lang="fr-FR" dirty="0" err="1"/>
              <a:t>experimental</a:t>
            </a:r>
            <a:r>
              <a:rPr lang="fr-FR" dirty="0"/>
              <a:t> </a:t>
            </a:r>
            <a:r>
              <a:rPr lang="fr-FR" dirty="0" err="1"/>
              <a:t>curves</a:t>
            </a:r>
            <a:r>
              <a:rPr lang="fr-FR" dirty="0"/>
              <a:t>. As </a:t>
            </a:r>
            <a:r>
              <a:rPr lang="fr-FR" dirty="0" err="1"/>
              <a:t>we</a:t>
            </a:r>
            <a:r>
              <a:rPr lang="fr-FR" dirty="0"/>
              <a:t> </a:t>
            </a:r>
            <a:r>
              <a:rPr lang="fr-FR" dirty="0" err="1"/>
              <a:t>expected</a:t>
            </a:r>
            <a:r>
              <a:rPr lang="fr-FR" dirty="0"/>
              <a:t>, </a:t>
            </a:r>
            <a:r>
              <a:rPr lang="en-GB" dirty="0"/>
              <a:t>we observe </a:t>
            </a:r>
            <a:r>
              <a:rPr lang="en-GB" b="1" dirty="0"/>
              <a:t>two</a:t>
            </a:r>
            <a:r>
              <a:rPr lang="en-GB" dirty="0"/>
              <a:t> different </a:t>
            </a:r>
            <a:r>
              <a:rPr lang="en-GB" b="1" dirty="0" err="1"/>
              <a:t>behaviors</a:t>
            </a:r>
            <a:r>
              <a:rPr lang="en-GB" dirty="0"/>
              <a:t>. </a:t>
            </a:r>
          </a:p>
          <a:p>
            <a:endParaRPr lang="en-GB" b="1" dirty="0"/>
          </a:p>
          <a:p>
            <a:r>
              <a:rPr lang="en-GB" b="1" dirty="0"/>
              <a:t>The first</a:t>
            </a:r>
            <a:r>
              <a:rPr lang="en-GB" dirty="0"/>
              <a:t> is </a:t>
            </a:r>
            <a:r>
              <a:rPr lang="en-GB" b="1" dirty="0"/>
              <a:t>Ischemia (Hypoxia)</a:t>
            </a:r>
            <a:r>
              <a:rPr lang="en-GB" dirty="0"/>
              <a:t>, where applying an external load reduces the blood vessel sections</a:t>
            </a:r>
          </a:p>
          <a:p>
            <a:br>
              <a:rPr lang="fr-FR" dirty="0"/>
            </a:br>
            <a:r>
              <a:rPr lang="fr-FR" dirty="0" err="1"/>
              <a:t>Conversely</a:t>
            </a:r>
            <a:r>
              <a:rPr lang="fr-FR" dirty="0"/>
              <a:t>, releasing the </a:t>
            </a:r>
            <a:r>
              <a:rPr lang="fr-FR" dirty="0" err="1"/>
              <a:t>load</a:t>
            </a:r>
            <a:r>
              <a:rPr lang="fr-FR" dirty="0"/>
              <a:t>, </a:t>
            </a:r>
            <a:r>
              <a:rPr lang="fr-FR" dirty="0" err="1"/>
              <a:t>we</a:t>
            </a:r>
            <a:r>
              <a:rPr lang="fr-FR" dirty="0"/>
              <a:t> observe </a:t>
            </a:r>
            <a:r>
              <a:rPr lang="fr-FR" dirty="0" err="1"/>
              <a:t>hyperemia</a:t>
            </a:r>
            <a:r>
              <a:rPr lang="fr-FR" dirty="0"/>
              <a:t> </a:t>
            </a:r>
            <a:r>
              <a:rPr lang="fr-FR" dirty="0" err="1"/>
              <a:t>which</a:t>
            </a:r>
            <a:r>
              <a:rPr lang="fr-FR" dirty="0"/>
              <a:t> </a:t>
            </a:r>
            <a:r>
              <a:rPr lang="fr-FR" dirty="0" err="1"/>
              <a:t>is</a:t>
            </a:r>
            <a:r>
              <a:rPr lang="fr-FR" dirty="0"/>
              <a:t> a </a:t>
            </a:r>
            <a:r>
              <a:rPr lang="en-GB" sz="1200" dirty="0">
                <a:solidFill>
                  <a:srgbClr val="FF7C80"/>
                </a:solidFill>
              </a:rPr>
              <a:t>Water-hammer pulse</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17</a:t>
            </a:fld>
            <a:endParaRPr lang="en-GB"/>
          </a:p>
        </p:txBody>
      </p:sp>
    </p:spTree>
    <p:extLst>
      <p:ext uri="{BB962C8B-B14F-4D97-AF65-F5344CB8AC3E}">
        <p14:creationId xmlns:p14="http://schemas.microsoft.com/office/powerpoint/2010/main" val="3061008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Interestingly</a:t>
            </a:r>
            <a:r>
              <a:rPr lang="fr-FR" dirty="0"/>
              <a:t>, the model </a:t>
            </a:r>
            <a:r>
              <a:rPr lang="fr-FR" dirty="0" err="1"/>
              <a:t>was</a:t>
            </a:r>
            <a:r>
              <a:rPr lang="fr-FR" dirty="0"/>
              <a:t> capable of </a:t>
            </a:r>
            <a:r>
              <a:rPr lang="fr-FR" dirty="0" err="1"/>
              <a:t>representing</a:t>
            </a:r>
            <a:r>
              <a:rPr lang="fr-FR" dirty="0"/>
              <a:t> </a:t>
            </a:r>
            <a:r>
              <a:rPr lang="fr-FR" dirty="0" err="1"/>
              <a:t>both</a:t>
            </a:r>
            <a:r>
              <a:rPr lang="fr-FR" dirty="0"/>
              <a:t> </a:t>
            </a:r>
            <a:r>
              <a:rPr lang="fr-FR" dirty="0" err="1"/>
              <a:t>ischaemia</a:t>
            </a:r>
            <a:r>
              <a:rPr lang="fr-FR" dirty="0"/>
              <a:t> and </a:t>
            </a:r>
            <a:r>
              <a:rPr lang="fr-FR" dirty="0" err="1"/>
              <a:t>hyperemia</a:t>
            </a:r>
            <a:r>
              <a:rPr lang="fr-FR" dirty="0"/>
              <a:t>, </a:t>
            </a:r>
            <a:r>
              <a:rPr lang="fr-FR" dirty="0" err="1"/>
              <a:t>without</a:t>
            </a:r>
            <a:r>
              <a:rPr lang="fr-FR" dirty="0"/>
              <a:t> </a:t>
            </a:r>
            <a:r>
              <a:rPr lang="fr-FR" dirty="0" err="1"/>
              <a:t>any</a:t>
            </a:r>
            <a:r>
              <a:rPr lang="fr-FR" dirty="0"/>
              <a:t> </a:t>
            </a:r>
            <a:r>
              <a:rPr lang="fr-FR" dirty="0" err="1"/>
              <a:t>neurological</a:t>
            </a:r>
            <a:r>
              <a:rPr lang="fr-FR" dirty="0"/>
              <a:t> </a:t>
            </a:r>
            <a:r>
              <a:rPr lang="fr-FR" dirty="0" err="1"/>
              <a:t>considerations</a:t>
            </a:r>
            <a:r>
              <a:rPr lang="fr-FR" dirty="0"/>
              <a:t>.</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18</a:t>
            </a:fld>
            <a:endParaRPr lang="en-GB"/>
          </a:p>
        </p:txBody>
      </p:sp>
    </p:spTree>
    <p:extLst>
      <p:ext uri="{BB962C8B-B14F-4D97-AF65-F5344CB8AC3E}">
        <p14:creationId xmlns:p14="http://schemas.microsoft.com/office/powerpoint/2010/main" val="3749904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485C6A"/>
                </a:solidFill>
              </a:rPr>
              <a:t>This skin porous model </a:t>
            </a:r>
            <a:r>
              <a:rPr lang="en-GB" sz="1200" dirty="0">
                <a:solidFill>
                  <a:srgbClr val="485C6A"/>
                </a:solidFill>
              </a:rPr>
              <a:t>is a </a:t>
            </a:r>
            <a:r>
              <a:rPr lang="en-GB" sz="1200" b="1" dirty="0">
                <a:solidFill>
                  <a:srgbClr val="485C6A"/>
                </a:solidFill>
              </a:rPr>
              <a:t>comprehensive tool </a:t>
            </a:r>
            <a:r>
              <a:rPr lang="en-GB" sz="1200" dirty="0">
                <a:solidFill>
                  <a:srgbClr val="485C6A"/>
                </a:solidFill>
              </a:rPr>
              <a:t>for understanding the </a:t>
            </a:r>
            <a:r>
              <a:rPr lang="en-GB" sz="1200" b="1" dirty="0">
                <a:solidFill>
                  <a:srgbClr val="485C6A"/>
                </a:solidFill>
              </a:rPr>
              <a:t>bidirectional link </a:t>
            </a:r>
            <a:r>
              <a:rPr lang="en-GB" sz="1200" dirty="0">
                <a:solidFill>
                  <a:srgbClr val="485C6A"/>
                </a:solidFill>
              </a:rPr>
              <a:t>between </a:t>
            </a:r>
            <a:r>
              <a:rPr lang="en-GB" sz="1200" b="1" dirty="0">
                <a:solidFill>
                  <a:srgbClr val="485C6A"/>
                </a:solidFill>
              </a:rPr>
              <a:t>mechanical</a:t>
            </a:r>
            <a:r>
              <a:rPr lang="en-GB" sz="1200" dirty="0">
                <a:solidFill>
                  <a:srgbClr val="485C6A"/>
                </a:solidFill>
              </a:rPr>
              <a:t> integrity and </a:t>
            </a:r>
            <a:r>
              <a:rPr lang="en-GB" sz="1200" b="1" dirty="0">
                <a:solidFill>
                  <a:srgbClr val="485C6A"/>
                </a:solidFill>
              </a:rPr>
              <a:t>microvascular</a:t>
            </a:r>
            <a:r>
              <a:rPr lang="en-GB" sz="1200" dirty="0">
                <a:solidFill>
                  <a:srgbClr val="485C6A"/>
                </a:solidFill>
              </a:rPr>
              <a:t> health that has large fields of interest such as diabetic foot and brain.</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19</a:t>
            </a:fld>
            <a:endParaRPr lang="en-GB"/>
          </a:p>
        </p:txBody>
      </p:sp>
    </p:spTree>
    <p:extLst>
      <p:ext uri="{BB962C8B-B14F-4D97-AF65-F5344CB8AC3E}">
        <p14:creationId xmlns:p14="http://schemas.microsoft.com/office/powerpoint/2010/main" val="413738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30 seconds</a:t>
            </a:r>
            <a:endParaRPr lang="en-GB" dirty="0"/>
          </a:p>
          <a:p>
            <a:br>
              <a:rPr lang="en-GB" sz="1200" kern="1200" dirty="0">
                <a:solidFill>
                  <a:schemeClr val="tx1"/>
                </a:solidFill>
                <a:effectLst/>
                <a:latin typeface="+mn-lt"/>
                <a:ea typeface="+mn-ea"/>
                <a:cs typeface="+mn-cs"/>
              </a:rPr>
            </a:br>
            <a:r>
              <a:rPr lang="en-GB" dirty="0"/>
              <a:t>"That problem is </a:t>
            </a:r>
            <a:r>
              <a:rPr lang="en-GB" b="1" dirty="0"/>
              <a:t>Pressure Ulcers</a:t>
            </a:r>
            <a:r>
              <a:rPr lang="en-GB" dirty="0"/>
              <a:t>, commonly known as bedsores. As you can see by the progression from Stage I to Stage IV, these are not minor injuries—they are complex wounds caused by prolonged pressure, often combined with friction and shear."</a:t>
            </a:r>
          </a:p>
          <a:p>
            <a:r>
              <a:rPr lang="en-GB" dirty="0"/>
              <a:t>"The scale of this issue is significant. Pressure ulcers are a major burden globally, affecting millions of patients in hospitals and long-term care facilities (1/5 in Europe and almost ½ worldwide).” </a:t>
            </a:r>
            <a:br>
              <a:rPr lang="en-GB" dirty="0"/>
            </a:br>
            <a:br>
              <a:rPr lang="en-GB" dirty="0"/>
            </a:br>
            <a:r>
              <a:rPr lang="en-GB" dirty="0"/>
              <a:t>Critically, from an economic standpoint, they are considered a </a:t>
            </a:r>
            <a:r>
              <a:rPr lang="en-GB" b="1" dirty="0"/>
              <a:t>'Never Event'</a:t>
            </a:r>
            <a:r>
              <a:rPr lang="en-GB" dirty="0"/>
              <a:t> but their treatment costs are astronomical, often exceeding </a:t>
            </a:r>
            <a:r>
              <a:rPr lang="en-GB" b="1" dirty="0"/>
              <a:t>per patient</a:t>
            </a:r>
            <a:r>
              <a:rPr lang="en-GB" dirty="0"/>
              <a:t> for advanced cases. They drain resources that could be used for preventative care.“</a:t>
            </a:r>
            <a:br>
              <a:rPr lang="en-GB" dirty="0"/>
            </a:br>
            <a:endParaRPr lang="en-GB" dirty="0"/>
          </a:p>
          <a:p>
            <a:r>
              <a:rPr lang="en-GB" dirty="0"/>
              <a:t>"Fundamentally, this condition is preventable, but it requires a deeper understanding of the biomechanical limits of the human body."</a:t>
            </a:r>
          </a:p>
          <a:p>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Pressure ulcers (PUs) typically fall just below the top tier of the most expensive chronic diseases. In fact, some sources from that period stated that pressure ulcers were the </a:t>
            </a:r>
            <a:r>
              <a:rPr lang="en-GB" sz="1200" b="1" kern="1200" dirty="0">
                <a:solidFill>
                  <a:schemeClr val="tx1"/>
                </a:solidFill>
                <a:effectLst/>
                <a:latin typeface="+mn-lt"/>
                <a:ea typeface="+mn-ea"/>
                <a:cs typeface="+mn-cs"/>
              </a:rPr>
              <a:t>third most costly disease after cancers and cardiovascular diseases.</a:t>
            </a:r>
            <a:endParaRPr lang="en-GB" dirty="0"/>
          </a:p>
          <a:p>
            <a:r>
              <a:rPr lang="en-GB" sz="1200" b="1" kern="1200" dirty="0">
                <a:solidFill>
                  <a:schemeClr val="tx1"/>
                </a:solidFill>
                <a:effectLst/>
                <a:latin typeface="+mn-lt"/>
                <a:ea typeface="+mn-ea"/>
                <a:cs typeface="+mn-cs"/>
              </a:rPr>
              <a:t>Key Takeaway</a:t>
            </a:r>
          </a:p>
          <a:p>
            <a:r>
              <a:rPr lang="en-GB" sz="1200" kern="1200" dirty="0">
                <a:solidFill>
                  <a:schemeClr val="tx1"/>
                </a:solidFill>
                <a:effectLst/>
                <a:latin typeface="+mn-lt"/>
                <a:ea typeface="+mn-ea"/>
                <a:cs typeface="+mn-cs"/>
              </a:rPr>
              <a:t>While the total annual cost of PUs is massive, it is dwarfed by the spending on major, population-wide chronic conditions like heart disease, cancer, and diabetes.</a:t>
            </a:r>
          </a:p>
          <a:p>
            <a:r>
              <a:rPr lang="en-GB" sz="1200" kern="1200" dirty="0">
                <a:solidFill>
                  <a:schemeClr val="tx1"/>
                </a:solidFill>
                <a:effectLst/>
                <a:latin typeface="+mn-lt"/>
                <a:ea typeface="+mn-ea"/>
                <a:cs typeface="+mn-cs"/>
              </a:rPr>
              <a:t>However, PUs are notable for two reasons:</a:t>
            </a:r>
          </a:p>
          <a:p>
            <a:r>
              <a:rPr lang="en-GB" sz="1200" b="1" kern="1200" dirty="0">
                <a:solidFill>
                  <a:schemeClr val="tx1"/>
                </a:solidFill>
                <a:effectLst/>
                <a:latin typeface="+mn-lt"/>
                <a:ea typeface="+mn-ea"/>
                <a:cs typeface="+mn-cs"/>
              </a:rPr>
              <a:t>They are considered a "Never Event":</a:t>
            </a:r>
            <a:r>
              <a:rPr lang="en-GB" sz="1200" kern="1200" dirty="0">
                <a:solidFill>
                  <a:schemeClr val="tx1"/>
                </a:solidFill>
                <a:effectLst/>
                <a:latin typeface="+mn-lt"/>
                <a:ea typeface="+mn-ea"/>
                <a:cs typeface="+mn-cs"/>
              </a:rPr>
              <a:t> The costs are largely for complications that are deemed preventable, making the $9.1–$11.6 billion a highly scrutinized and often unreimbursed expense for hospitals since 2008.</a:t>
            </a:r>
          </a:p>
          <a:p>
            <a:r>
              <a:rPr lang="en-GB" sz="1200" b="1" kern="1200" dirty="0">
                <a:solidFill>
                  <a:schemeClr val="tx1"/>
                </a:solidFill>
                <a:effectLst/>
                <a:latin typeface="+mn-lt"/>
                <a:ea typeface="+mn-ea"/>
                <a:cs typeface="+mn-cs"/>
              </a:rPr>
              <a:t>Per-Case Cost is Astronomical:</a:t>
            </a:r>
            <a:r>
              <a:rPr lang="en-GB" sz="1200" kern="1200" dirty="0">
                <a:solidFill>
                  <a:schemeClr val="tx1"/>
                </a:solidFill>
                <a:effectLst/>
                <a:latin typeface="+mn-lt"/>
                <a:ea typeface="+mn-ea"/>
                <a:cs typeface="+mn-cs"/>
              </a:rPr>
              <a:t> The individual cost to treat a single advanced pressure ulcer can range from </a:t>
            </a:r>
            <a:r>
              <a:rPr lang="en-GB" sz="1200" b="1" kern="1200" dirty="0">
                <a:solidFill>
                  <a:schemeClr val="tx1"/>
                </a:solidFill>
                <a:effectLst/>
                <a:latin typeface="+mn-lt"/>
                <a:ea typeface="+mn-ea"/>
                <a:cs typeface="+mn-cs"/>
              </a:rPr>
              <a:t>$20,900 to over $150,000</a:t>
            </a:r>
            <a:r>
              <a:rPr lang="en-GB" sz="1200" kern="1200" dirty="0">
                <a:solidFill>
                  <a:schemeClr val="tx1"/>
                </a:solidFill>
                <a:effectLst/>
                <a:latin typeface="+mn-lt"/>
                <a:ea typeface="+mn-ea"/>
                <a:cs typeface="+mn-cs"/>
              </a:rPr>
              <a:t>, making them incredibly costly on a per-patient basis.</a:t>
            </a:r>
            <a:r>
              <a:rPr lang="en-GB" sz="1200" kern="1200" baseline="30000" dirty="0">
                <a:solidFill>
                  <a:schemeClr val="tx1"/>
                </a:solidFill>
                <a:effectLst/>
                <a:latin typeface="+mn-lt"/>
                <a:ea typeface="+mn-ea"/>
                <a:cs typeface="+mn-cs"/>
              </a:rPr>
              <a:t>1</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2</a:t>
            </a:fld>
            <a:endParaRPr lang="en-GB"/>
          </a:p>
        </p:txBody>
      </p:sp>
    </p:spTree>
    <p:extLst>
      <p:ext uri="{BB962C8B-B14F-4D97-AF65-F5344CB8AC3E}">
        <p14:creationId xmlns:p14="http://schemas.microsoft.com/office/powerpoint/2010/main" val="76772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But </a:t>
            </a:r>
            <a:r>
              <a:rPr lang="fr-FR" dirty="0" err="1"/>
              <a:t>mainly</a:t>
            </a:r>
            <a:r>
              <a:rPr lang="fr-FR" dirty="0"/>
              <a:t> </a:t>
            </a:r>
            <a:r>
              <a:rPr lang="fr-FR" dirty="0" err="1"/>
              <a:t>it</a:t>
            </a:r>
            <a:r>
              <a:rPr lang="fr-FR" dirty="0"/>
              <a:t> </a:t>
            </a:r>
            <a:r>
              <a:rPr lang="fr-FR" dirty="0" err="1"/>
              <a:t>provides</a:t>
            </a:r>
            <a:r>
              <a:rPr lang="fr-FR" dirty="0"/>
              <a:t> new insight </a:t>
            </a:r>
            <a:r>
              <a:rPr lang="fr-FR" dirty="0" err="1"/>
              <a:t>towards</a:t>
            </a:r>
            <a:r>
              <a:rPr lang="fr-FR" dirty="0"/>
              <a:t> a </a:t>
            </a:r>
            <a:r>
              <a:rPr lang="fr-FR" dirty="0" err="1"/>
              <a:t>personalised</a:t>
            </a:r>
            <a:r>
              <a:rPr lang="fr-FR" dirty="0"/>
              <a:t> care for PU </a:t>
            </a:r>
            <a:r>
              <a:rPr lang="fr-FR" dirty="0" err="1"/>
              <a:t>prevention</a:t>
            </a:r>
            <a:r>
              <a:rPr lang="fr-FR" dirty="0"/>
              <a:t>.</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20</a:t>
            </a:fld>
            <a:endParaRPr lang="en-GB"/>
          </a:p>
        </p:txBody>
      </p:sp>
    </p:spTree>
    <p:extLst>
      <p:ext uri="{BB962C8B-B14F-4D97-AF65-F5344CB8AC3E}">
        <p14:creationId xmlns:p14="http://schemas.microsoft.com/office/powerpoint/2010/main" val="636410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Finally, I would like to express our deepest gratitude to the participants in these experiments. Without their commitment, these results could not have been achieved. We also thank everyone who contributed to this work, whose efforts we have tried to represent visually</a:t>
            </a:r>
            <a:r>
              <a:rPr lang="en-GB" dirty="0"/>
              <a:t>.</a:t>
            </a:r>
          </a:p>
        </p:txBody>
      </p:sp>
      <p:sp>
        <p:nvSpPr>
          <p:cNvPr id="4" name="Slide Number Placeholder 3"/>
          <p:cNvSpPr>
            <a:spLocks noGrp="1"/>
          </p:cNvSpPr>
          <p:nvPr>
            <p:ph type="sldNum" sz="quarter" idx="5"/>
          </p:nvPr>
        </p:nvSpPr>
        <p:spPr/>
        <p:txBody>
          <a:bodyPr/>
          <a:lstStyle/>
          <a:p>
            <a:fld id="{B9367384-B279-4DD1-B47B-F1229B51C8E1}" type="slidenum">
              <a:rPr lang="en-GB" smtClean="0"/>
              <a:t>21</a:t>
            </a:fld>
            <a:endParaRPr lang="en-GB"/>
          </a:p>
        </p:txBody>
      </p:sp>
    </p:spTree>
    <p:extLst>
      <p:ext uri="{BB962C8B-B14F-4D97-AF65-F5344CB8AC3E}">
        <p14:creationId xmlns:p14="http://schemas.microsoft.com/office/powerpoint/2010/main" val="940343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9367384-B279-4DD1-B47B-F1229B51C8E1}" type="slidenum">
              <a:rPr lang="en-GB" smtClean="0"/>
              <a:t>22</a:t>
            </a:fld>
            <a:endParaRPr lang="en-GB"/>
          </a:p>
        </p:txBody>
      </p:sp>
    </p:spTree>
    <p:extLst>
      <p:ext uri="{BB962C8B-B14F-4D97-AF65-F5344CB8AC3E}">
        <p14:creationId xmlns:p14="http://schemas.microsoft.com/office/powerpoint/2010/main" val="191563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15 seconds</a:t>
            </a:r>
            <a:br>
              <a:rPr lang="fr-FR" dirty="0"/>
            </a:br>
            <a:br>
              <a:rPr lang="fr-FR" dirty="0"/>
            </a:br>
            <a:r>
              <a:rPr lang="en-GB" dirty="0"/>
              <a:t>"In the clinical setting, prevention protocols are well-established. They focus on maintaining the </a:t>
            </a:r>
            <a:r>
              <a:rPr lang="en-GB" b="1" dirty="0"/>
              <a:t>integrity of the skin and tissue</a:t>
            </a:r>
            <a:r>
              <a:rPr lang="en-GB" dirty="0"/>
              <a:t>. We instruct caregivers to: </a:t>
            </a:r>
            <a:r>
              <a:rPr lang="en-GB" b="1" dirty="0"/>
              <a:t>Inspect the skin regularly</a:t>
            </a:r>
            <a:r>
              <a:rPr lang="en-GB" dirty="0"/>
              <a:t>, </a:t>
            </a:r>
            <a:r>
              <a:rPr lang="en-GB" b="1" dirty="0"/>
              <a:t>control comorbidities</a:t>
            </a:r>
            <a:r>
              <a:rPr lang="en-GB" dirty="0"/>
              <a:t> like diabetes, provide </a:t>
            </a:r>
            <a:r>
              <a:rPr lang="en-GB" b="1" dirty="0"/>
              <a:t>adapted nutrition and hydration</a:t>
            </a:r>
            <a:r>
              <a:rPr lang="en-GB" dirty="0"/>
              <a:t>, and, most crucially, manage mechanical forces by ensuring the patient is </a:t>
            </a:r>
            <a:r>
              <a:rPr lang="en-GB" b="1" dirty="0"/>
              <a:t>turned regularly to relieve pressure</a:t>
            </a:r>
            <a:r>
              <a:rPr lang="en-GB" dirty="0"/>
              <a:t>."</a:t>
            </a:r>
          </a:p>
          <a:p>
            <a:r>
              <a:rPr lang="en-GB" dirty="0"/>
              <a:t>"However, despite these protocols, the prevalence remains high. This tells us there is a gap between our preventative practice and the underlying biological and physical mechanisms.”</a:t>
            </a:r>
          </a:p>
          <a:p>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3</a:t>
            </a:fld>
            <a:endParaRPr lang="en-GB"/>
          </a:p>
        </p:txBody>
      </p:sp>
    </p:spTree>
    <p:extLst>
      <p:ext uri="{BB962C8B-B14F-4D97-AF65-F5344CB8AC3E}">
        <p14:creationId xmlns:p14="http://schemas.microsoft.com/office/powerpoint/2010/main" val="316232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into PU </a:t>
            </a:r>
            <a:r>
              <a:rPr lang="en-GB" dirty="0" err="1"/>
              <a:t>etiology</a:t>
            </a:r>
            <a:r>
              <a:rPr lang="en-GB" dirty="0"/>
              <a:t> has revealed several tangible quantitative risk factors, including </a:t>
            </a:r>
            <a:r>
              <a:rPr lang="en-GB" b="1" dirty="0"/>
              <a:t>biological factors like oxygen deprivation</a:t>
            </a:r>
            <a:r>
              <a:rPr lang="en-GB" dirty="0"/>
              <a:t>, </a:t>
            </a:r>
            <a:r>
              <a:rPr lang="en-GB" b="1" dirty="0"/>
              <a:t>sustained external mechanical loads</a:t>
            </a:r>
            <a:r>
              <a:rPr lang="en-GB" dirty="0"/>
              <a:t>, and the </a:t>
            </a:r>
            <a:r>
              <a:rPr lang="en-GB" b="1" dirty="0"/>
              <a:t>overall condition (or history) of the tissue</a:t>
            </a:r>
            <a:r>
              <a:rPr lang="en-GB" dirty="0"/>
              <a:t>.</a:t>
            </a:r>
          </a:p>
        </p:txBody>
      </p:sp>
      <p:sp>
        <p:nvSpPr>
          <p:cNvPr id="4" name="Slide Number Placeholder 3"/>
          <p:cNvSpPr>
            <a:spLocks noGrp="1"/>
          </p:cNvSpPr>
          <p:nvPr>
            <p:ph type="sldNum" sz="quarter" idx="5"/>
          </p:nvPr>
        </p:nvSpPr>
        <p:spPr/>
        <p:txBody>
          <a:bodyPr/>
          <a:lstStyle/>
          <a:p>
            <a:fld id="{B9367384-B279-4DD1-B47B-F1229B51C8E1}" type="slidenum">
              <a:rPr lang="en-GB" smtClean="0"/>
              <a:t>4</a:t>
            </a:fld>
            <a:endParaRPr lang="en-GB"/>
          </a:p>
        </p:txBody>
      </p:sp>
    </p:spTree>
    <p:extLst>
      <p:ext uri="{BB962C8B-B14F-4D97-AF65-F5344CB8AC3E}">
        <p14:creationId xmlns:p14="http://schemas.microsoft.com/office/powerpoint/2010/main" val="2931576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these factors are still generally studied separately, </a:t>
            </a:r>
            <a:r>
              <a:rPr lang="en-GB" b="1" dirty="0"/>
              <a:t>despite the fact that they significantly influence one another</a:t>
            </a:r>
            <a:r>
              <a:rPr lang="en-GB" dirty="0"/>
              <a:t>.</a:t>
            </a:r>
          </a:p>
        </p:txBody>
      </p:sp>
      <p:sp>
        <p:nvSpPr>
          <p:cNvPr id="4" name="Slide Number Placeholder 3"/>
          <p:cNvSpPr>
            <a:spLocks noGrp="1"/>
          </p:cNvSpPr>
          <p:nvPr>
            <p:ph type="sldNum" sz="quarter" idx="5"/>
          </p:nvPr>
        </p:nvSpPr>
        <p:spPr/>
        <p:txBody>
          <a:bodyPr/>
          <a:lstStyle/>
          <a:p>
            <a:fld id="{B9367384-B279-4DD1-B47B-F1229B51C8E1}" type="slidenum">
              <a:rPr lang="en-GB" smtClean="0"/>
              <a:t>5</a:t>
            </a:fld>
            <a:endParaRPr lang="en-GB"/>
          </a:p>
        </p:txBody>
      </p:sp>
    </p:spTree>
    <p:extLst>
      <p:ext uri="{BB962C8B-B14F-4D97-AF65-F5344CB8AC3E}">
        <p14:creationId xmlns:p14="http://schemas.microsoft.com/office/powerpoint/2010/main" val="238913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close this gap, my research </a:t>
            </a:r>
            <a:r>
              <a:rPr lang="en-GB" b="1" dirty="0"/>
              <a:t>proposes</a:t>
            </a:r>
            <a:r>
              <a:rPr lang="en-GB" dirty="0"/>
              <a:t> a porous model of the skin, compared to patient data, as a comprehensive tool </a:t>
            </a:r>
            <a:r>
              <a:rPr lang="en-GB" sz="1200" dirty="0">
                <a:solidFill>
                  <a:srgbClr val="485C6A"/>
                </a:solidFill>
              </a:rPr>
              <a:t>for understanding the </a:t>
            </a:r>
            <a:r>
              <a:rPr lang="en-GB" sz="1200" b="1" dirty="0">
                <a:solidFill>
                  <a:srgbClr val="485C6A"/>
                </a:solidFill>
              </a:rPr>
              <a:t>bidirectional link </a:t>
            </a:r>
            <a:r>
              <a:rPr lang="en-GB" sz="1200" dirty="0">
                <a:solidFill>
                  <a:srgbClr val="485C6A"/>
                </a:solidFill>
              </a:rPr>
              <a:t>between </a:t>
            </a:r>
            <a:r>
              <a:rPr lang="en-GB" sz="1200" b="1" dirty="0">
                <a:solidFill>
                  <a:srgbClr val="485C6A"/>
                </a:solidFill>
              </a:rPr>
              <a:t>mechanical</a:t>
            </a:r>
            <a:r>
              <a:rPr lang="en-GB" sz="1200" dirty="0">
                <a:solidFill>
                  <a:srgbClr val="485C6A"/>
                </a:solidFill>
              </a:rPr>
              <a:t> integrity and </a:t>
            </a:r>
            <a:r>
              <a:rPr lang="en-GB" sz="1200" b="1" dirty="0">
                <a:solidFill>
                  <a:srgbClr val="485C6A"/>
                </a:solidFill>
              </a:rPr>
              <a:t>microvascular</a:t>
            </a:r>
            <a:r>
              <a:rPr lang="en-GB" sz="1200" dirty="0">
                <a:solidFill>
                  <a:srgbClr val="485C6A"/>
                </a:solidFill>
              </a:rPr>
              <a:t> health.</a:t>
            </a:r>
            <a:endParaRPr lang="en-GB" dirty="0"/>
          </a:p>
        </p:txBody>
      </p:sp>
      <p:sp>
        <p:nvSpPr>
          <p:cNvPr id="4" name="Slide Number Placeholder 3"/>
          <p:cNvSpPr>
            <a:spLocks noGrp="1"/>
          </p:cNvSpPr>
          <p:nvPr>
            <p:ph type="sldNum" sz="quarter" idx="5"/>
          </p:nvPr>
        </p:nvSpPr>
        <p:spPr/>
        <p:txBody>
          <a:bodyPr/>
          <a:lstStyle/>
          <a:p>
            <a:fld id="{B9367384-B279-4DD1-B47B-F1229B51C8E1}" type="slidenum">
              <a:rPr lang="en-GB" smtClean="0"/>
              <a:t>6</a:t>
            </a:fld>
            <a:endParaRPr lang="en-GB"/>
          </a:p>
        </p:txBody>
      </p:sp>
    </p:spTree>
    <p:extLst>
      <p:ext uri="{BB962C8B-B14F-4D97-AF65-F5344CB8AC3E}">
        <p14:creationId xmlns:p14="http://schemas.microsoft.com/office/powerpoint/2010/main" val="256122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5 sec</a:t>
            </a:r>
            <a:br>
              <a:rPr lang="fr-FR" dirty="0"/>
            </a:br>
            <a:br>
              <a:rPr lang="fr-FR" dirty="0"/>
            </a:br>
            <a:r>
              <a:rPr lang="fr-FR" dirty="0"/>
              <a:t>The skin </a:t>
            </a:r>
            <a:r>
              <a:rPr lang="fr-FR" dirty="0" err="1"/>
              <a:t>is</a:t>
            </a:r>
            <a:r>
              <a:rPr lang="fr-FR" dirty="0"/>
              <a:t> the </a:t>
            </a:r>
            <a:r>
              <a:rPr lang="fr-FR" dirty="0" err="1"/>
              <a:t>outermost</a:t>
            </a:r>
            <a:r>
              <a:rPr lang="fr-FR" dirty="0"/>
              <a:t> layer of </a:t>
            </a:r>
            <a:r>
              <a:rPr lang="fr-FR" dirty="0" err="1"/>
              <a:t>our</a:t>
            </a:r>
            <a:r>
              <a:rPr lang="fr-FR" dirty="0"/>
              <a:t> body and </a:t>
            </a:r>
            <a:r>
              <a:rPr lang="fr-FR" dirty="0" err="1"/>
              <a:t>protects</a:t>
            </a:r>
            <a:r>
              <a:rPr lang="fr-FR" dirty="0"/>
              <a:t> us as a </a:t>
            </a:r>
            <a:r>
              <a:rPr lang="fr-FR" dirty="0" err="1"/>
              <a:t>barrier</a:t>
            </a:r>
            <a:r>
              <a:rPr lang="fr-FR" dirty="0"/>
              <a:t> </a:t>
            </a:r>
            <a:r>
              <a:rPr lang="fr-FR" dirty="0" err="1"/>
              <a:t>with</a:t>
            </a:r>
            <a:r>
              <a:rPr lang="fr-FR" dirty="0"/>
              <a:t> the </a:t>
            </a:r>
            <a:r>
              <a:rPr lang="fr-FR" dirty="0" err="1"/>
              <a:t>environment</a:t>
            </a:r>
            <a:r>
              <a:rPr lang="fr-FR" dirty="0"/>
              <a:t>, </a:t>
            </a:r>
            <a:r>
              <a:rPr lang="en-GB" dirty="0"/>
              <a:t>ensuring </a:t>
            </a:r>
            <a:r>
              <a:rPr lang="en-GB" b="1" dirty="0"/>
              <a:t>load bearing</a:t>
            </a:r>
            <a:r>
              <a:rPr lang="en-GB" dirty="0"/>
              <a:t>, healing, and thermoregulation.</a:t>
            </a:r>
          </a:p>
        </p:txBody>
      </p:sp>
      <p:sp>
        <p:nvSpPr>
          <p:cNvPr id="4" name="Slide Number Placeholder 3"/>
          <p:cNvSpPr>
            <a:spLocks noGrp="1"/>
          </p:cNvSpPr>
          <p:nvPr>
            <p:ph type="sldNum" sz="quarter" idx="5"/>
          </p:nvPr>
        </p:nvSpPr>
        <p:spPr/>
        <p:txBody>
          <a:bodyPr/>
          <a:lstStyle/>
          <a:p>
            <a:fld id="{B9367384-B279-4DD1-B47B-F1229B51C8E1}" type="slidenum">
              <a:rPr lang="en-GB" smtClean="0"/>
              <a:t>7</a:t>
            </a:fld>
            <a:endParaRPr lang="en-GB"/>
          </a:p>
        </p:txBody>
      </p:sp>
    </p:spTree>
    <p:extLst>
      <p:ext uri="{BB962C8B-B14F-4D97-AF65-F5344CB8AC3E}">
        <p14:creationId xmlns:p14="http://schemas.microsoft.com/office/powerpoint/2010/main" val="248977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Looking closer</a:t>
            </a:r>
            <a:r>
              <a:rPr lang="en-GB" dirty="0"/>
              <a:t>, the skin is a stratified tissue, including the epidermis and the dermis. </a:t>
            </a:r>
            <a:r>
              <a:rPr lang="en-GB" b="1" dirty="0"/>
              <a:t>Critically, it is composed of almost 60% of water</a:t>
            </a:r>
            <a:r>
              <a:rPr lang="en-GB" dirty="0"/>
              <a:t>. Therefore, </a:t>
            </a:r>
            <a:r>
              <a:rPr lang="en-GB" b="1" dirty="0"/>
              <a:t>we</a:t>
            </a:r>
            <a:r>
              <a:rPr lang="en-GB" dirty="0"/>
              <a:t> can think of it as a sponge with an external impermeable layer.</a:t>
            </a:r>
          </a:p>
        </p:txBody>
      </p:sp>
      <p:sp>
        <p:nvSpPr>
          <p:cNvPr id="4" name="Slide Number Placeholder 3"/>
          <p:cNvSpPr>
            <a:spLocks noGrp="1"/>
          </p:cNvSpPr>
          <p:nvPr>
            <p:ph type="sldNum" sz="quarter" idx="5"/>
          </p:nvPr>
        </p:nvSpPr>
        <p:spPr/>
        <p:txBody>
          <a:bodyPr/>
          <a:lstStyle/>
          <a:p>
            <a:fld id="{B9367384-B279-4DD1-B47B-F1229B51C8E1}" type="slidenum">
              <a:rPr lang="en-GB" smtClean="0"/>
              <a:t>8</a:t>
            </a:fld>
            <a:endParaRPr lang="en-GB"/>
          </a:p>
        </p:txBody>
      </p:sp>
    </p:spTree>
    <p:extLst>
      <p:ext uri="{BB962C8B-B14F-4D97-AF65-F5344CB8AC3E}">
        <p14:creationId xmlns:p14="http://schemas.microsoft.com/office/powerpoint/2010/main" val="118068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scale, a </a:t>
            </a:r>
            <a:r>
              <a:rPr lang="en-GB" b="1" dirty="0"/>
              <a:t>mechanically-driven collapse</a:t>
            </a:r>
            <a:r>
              <a:rPr lang="en-GB" dirty="0"/>
              <a:t> or loss of integrity can occur </a:t>
            </a:r>
            <a:r>
              <a:rPr lang="en-GB" b="1" dirty="0"/>
              <a:t>in the presence of excessive stress</a:t>
            </a:r>
            <a:r>
              <a:rPr lang="en-GB" dirty="0"/>
              <a:t>.</a:t>
            </a:r>
          </a:p>
        </p:txBody>
      </p:sp>
      <p:sp>
        <p:nvSpPr>
          <p:cNvPr id="4" name="Slide Number Placeholder 3"/>
          <p:cNvSpPr>
            <a:spLocks noGrp="1"/>
          </p:cNvSpPr>
          <p:nvPr>
            <p:ph type="sldNum" sz="quarter" idx="5"/>
          </p:nvPr>
        </p:nvSpPr>
        <p:spPr/>
        <p:txBody>
          <a:bodyPr/>
          <a:lstStyle/>
          <a:p>
            <a:fld id="{B9367384-B279-4DD1-B47B-F1229B51C8E1}" type="slidenum">
              <a:rPr lang="en-GB" smtClean="0"/>
              <a:t>9</a:t>
            </a:fld>
            <a:endParaRPr lang="en-GB"/>
          </a:p>
        </p:txBody>
      </p:sp>
    </p:spTree>
    <p:extLst>
      <p:ext uri="{BB962C8B-B14F-4D97-AF65-F5344CB8AC3E}">
        <p14:creationId xmlns:p14="http://schemas.microsoft.com/office/powerpoint/2010/main" val="200972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 coins arrondis 20">
            <a:extLst>
              <a:ext uri="{FF2B5EF4-FFF2-40B4-BE49-F238E27FC236}">
                <a16:creationId xmlns:a16="http://schemas.microsoft.com/office/drawing/2014/main" id="{F44AF2A3-8D14-298C-0EEF-C56C8E0F01C1}"/>
              </a:ext>
            </a:extLst>
          </p:cNvPr>
          <p:cNvSpPr/>
          <p:nvPr userDrawn="1"/>
        </p:nvSpPr>
        <p:spPr>
          <a:xfrm>
            <a:off x="-511175" y="2392708"/>
            <a:ext cx="9664700" cy="3663657"/>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1BE39851-5C4F-0793-25B6-343D6F05587B}"/>
              </a:ext>
            </a:extLst>
          </p:cNvPr>
          <p:cNvSpPr>
            <a:spLocks noGrp="1"/>
          </p:cNvSpPr>
          <p:nvPr>
            <p:ph type="body" sz="quarter" idx="10"/>
          </p:nvPr>
        </p:nvSpPr>
        <p:spPr>
          <a:xfrm>
            <a:off x="-1" y="2402544"/>
            <a:ext cx="9153525" cy="948083"/>
          </a:xfrm>
          <a:prstGeom prst="rect">
            <a:avLst/>
          </a:prstGeom>
        </p:spPr>
        <p:txBody>
          <a:bodyPr anchor="ctr"/>
          <a:lstStyle>
            <a:lvl1pPr algn="l">
              <a:defRPr lang="en-US" sz="4000" dirty="0" smtClean="0">
                <a:solidFill>
                  <a:srgbClr val="485C6A"/>
                </a:solidFill>
                <a:latin typeface="Arial" panose="020B0604020202020204" pitchFamily="34" charset="0"/>
                <a:ea typeface="+mj-ea"/>
                <a:cs typeface="Arial" panose="020B0604020202020204" pitchFamily="34" charset="0"/>
              </a:defRPr>
            </a:lvl1pPr>
            <a:lvl2pPr>
              <a:defRPr lang="en-US" sz="1800" dirty="0" smtClean="0"/>
            </a:lvl2pPr>
            <a:lvl3pPr>
              <a:defRPr lang="en-US" sz="1800" dirty="0" smtClean="0"/>
            </a:lvl3pPr>
            <a:lvl4pPr>
              <a:defRPr lang="en-US" dirty="0" smtClean="0"/>
            </a:lvl4pPr>
            <a:lvl5pPr>
              <a:defRPr lang="fr-FR" dirty="0"/>
            </a:lvl5pPr>
          </a:lstStyle>
          <a:p>
            <a:pPr marL="0" lvl="0" algn="ctr">
              <a:spcBef>
                <a:spcPct val="0"/>
              </a:spcBef>
              <a:buNone/>
            </a:pPr>
            <a:r>
              <a:rPr lang="en-US" dirty="0"/>
              <a:t>Click to edit Master text styles</a:t>
            </a:r>
            <a:endParaRPr lang="fr-FR" dirty="0"/>
          </a:p>
        </p:txBody>
      </p:sp>
      <p:sp>
        <p:nvSpPr>
          <p:cNvPr id="16" name="Text Placeholder 14">
            <a:extLst>
              <a:ext uri="{FF2B5EF4-FFF2-40B4-BE49-F238E27FC236}">
                <a16:creationId xmlns:a16="http://schemas.microsoft.com/office/drawing/2014/main" id="{197B3CF6-0C92-C68D-D895-52F9D98ECDB2}"/>
              </a:ext>
            </a:extLst>
          </p:cNvPr>
          <p:cNvSpPr>
            <a:spLocks noGrp="1"/>
          </p:cNvSpPr>
          <p:nvPr>
            <p:ph type="body" sz="quarter" idx="11"/>
          </p:nvPr>
        </p:nvSpPr>
        <p:spPr>
          <a:xfrm>
            <a:off x="0" y="5602513"/>
            <a:ext cx="9153525" cy="453851"/>
          </a:xfrm>
          <a:prstGeom prst="rect">
            <a:avLst/>
          </a:prstGeom>
        </p:spPr>
        <p:txBody>
          <a:bodyPr anchor="ctr"/>
          <a:lstStyle>
            <a:lvl1pPr algn="l">
              <a:defRPr lang="fr-FR" sz="1600" dirty="0">
                <a:solidFill>
                  <a:srgbClr val="E05895"/>
                </a:solidFill>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dirty="0" smtClean="0"/>
            </a:lvl4pPr>
            <a:lvl5pPr>
              <a:defRPr lang="fr-FR" dirty="0"/>
            </a:lvl5pPr>
          </a:lstStyle>
          <a:p>
            <a:pPr marL="0" lvl="0" indent="0" algn="ctr">
              <a:buNone/>
            </a:pPr>
            <a:r>
              <a:rPr lang="en-US" dirty="0"/>
              <a:t>Click to edit Master text styles</a:t>
            </a:r>
            <a:endParaRPr lang="fr-FR" dirty="0"/>
          </a:p>
        </p:txBody>
      </p:sp>
    </p:spTree>
    <p:extLst>
      <p:ext uri="{BB962C8B-B14F-4D97-AF65-F5344CB8AC3E}">
        <p14:creationId xmlns:p14="http://schemas.microsoft.com/office/powerpoint/2010/main" val="253037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 coins arrondis 20">
            <a:extLst>
              <a:ext uri="{FF2B5EF4-FFF2-40B4-BE49-F238E27FC236}">
                <a16:creationId xmlns:a16="http://schemas.microsoft.com/office/drawing/2014/main" id="{F44AF2A3-8D14-298C-0EEF-C56C8E0F01C1}"/>
              </a:ext>
            </a:extLst>
          </p:cNvPr>
          <p:cNvSpPr/>
          <p:nvPr userDrawn="1"/>
        </p:nvSpPr>
        <p:spPr>
          <a:xfrm>
            <a:off x="-453117" y="3557479"/>
            <a:ext cx="9153524" cy="957919"/>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1BE39851-5C4F-0793-25B6-343D6F05587B}"/>
              </a:ext>
            </a:extLst>
          </p:cNvPr>
          <p:cNvSpPr>
            <a:spLocks noGrp="1"/>
          </p:cNvSpPr>
          <p:nvPr>
            <p:ph type="body" sz="quarter" idx="10"/>
          </p:nvPr>
        </p:nvSpPr>
        <p:spPr>
          <a:xfrm>
            <a:off x="-453117" y="3567315"/>
            <a:ext cx="9153525" cy="948083"/>
          </a:xfrm>
          <a:prstGeom prst="rect">
            <a:avLst/>
          </a:prstGeom>
        </p:spPr>
        <p:txBody>
          <a:bodyPr anchor="ctr"/>
          <a:lstStyle>
            <a:lvl1pPr algn="l">
              <a:defRPr lang="en-US" sz="4000" dirty="0" smtClean="0">
                <a:solidFill>
                  <a:srgbClr val="485C6A"/>
                </a:solidFill>
                <a:latin typeface="Arial" panose="020B0604020202020204" pitchFamily="34" charset="0"/>
                <a:ea typeface="+mj-ea"/>
                <a:cs typeface="Arial" panose="020B0604020202020204" pitchFamily="34" charset="0"/>
              </a:defRPr>
            </a:lvl1pPr>
            <a:lvl2pPr>
              <a:defRPr lang="en-US" sz="1800" dirty="0" smtClean="0"/>
            </a:lvl2pPr>
            <a:lvl3pPr>
              <a:defRPr lang="en-US" sz="1800" dirty="0" smtClean="0"/>
            </a:lvl3pPr>
            <a:lvl4pPr>
              <a:defRPr lang="en-US" dirty="0" smtClean="0"/>
            </a:lvl4pPr>
            <a:lvl5pPr>
              <a:defRPr lang="fr-FR" dirty="0"/>
            </a:lvl5pPr>
          </a:lstStyle>
          <a:p>
            <a:pPr marL="0" lvl="0" algn="ctr">
              <a:spcBef>
                <a:spcPct val="0"/>
              </a:spcBef>
              <a:buNone/>
            </a:pPr>
            <a:r>
              <a:rPr lang="en-US" dirty="0"/>
              <a:t>Click to edit Master text styles</a:t>
            </a:r>
            <a:endParaRPr lang="fr-FR" dirty="0"/>
          </a:p>
        </p:txBody>
      </p:sp>
      <p:sp>
        <p:nvSpPr>
          <p:cNvPr id="16" name="Text Placeholder 14">
            <a:extLst>
              <a:ext uri="{FF2B5EF4-FFF2-40B4-BE49-F238E27FC236}">
                <a16:creationId xmlns:a16="http://schemas.microsoft.com/office/drawing/2014/main" id="{197B3CF6-0C92-C68D-D895-52F9D98ECDB2}"/>
              </a:ext>
            </a:extLst>
          </p:cNvPr>
          <p:cNvSpPr>
            <a:spLocks noGrp="1"/>
          </p:cNvSpPr>
          <p:nvPr>
            <p:ph type="body" sz="quarter" idx="11"/>
          </p:nvPr>
        </p:nvSpPr>
        <p:spPr>
          <a:xfrm>
            <a:off x="8969828" y="6404149"/>
            <a:ext cx="3222171" cy="453851"/>
          </a:xfrm>
          <a:prstGeom prst="rect">
            <a:avLst/>
          </a:prstGeom>
        </p:spPr>
        <p:txBody>
          <a:bodyPr anchor="ctr"/>
          <a:lstStyle>
            <a:lvl1pPr algn="l">
              <a:defRPr lang="fr-FR" sz="1600" dirty="0">
                <a:solidFill>
                  <a:srgbClr val="E05895"/>
                </a:solidFill>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dirty="0" smtClean="0"/>
            </a:lvl4pPr>
            <a:lvl5pPr>
              <a:defRPr lang="fr-FR" dirty="0"/>
            </a:lvl5pPr>
          </a:lstStyle>
          <a:p>
            <a:pPr marL="0" lvl="0" indent="0" algn="ctr">
              <a:buNone/>
            </a:pPr>
            <a:r>
              <a:rPr lang="en-US" dirty="0"/>
              <a:t>Click to edit Master text styles</a:t>
            </a:r>
            <a:endParaRPr lang="fr-FR" dirty="0"/>
          </a:p>
        </p:txBody>
      </p:sp>
    </p:spTree>
    <p:extLst>
      <p:ext uri="{BB962C8B-B14F-4D97-AF65-F5344CB8AC3E}">
        <p14:creationId xmlns:p14="http://schemas.microsoft.com/office/powerpoint/2010/main" val="220189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D466-A338-EA71-1FB5-B9AE7D38FD09}"/>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3610DBBD-A41E-2378-99D1-41B496CAEF1C}"/>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17D1582E-776B-B9AF-80E2-F13428BD903F}"/>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BE0DCA88-6224-B167-CDE0-E7F235B31228}"/>
              </a:ext>
            </a:extLst>
          </p:cNvPr>
          <p:cNvSpPr>
            <a:spLocks noGrp="1"/>
          </p:cNvSpPr>
          <p:nvPr>
            <p:ph type="sldNum" sz="quarter" idx="12"/>
          </p:nvPr>
        </p:nvSpPr>
        <p:spPr/>
        <p:txBody>
          <a:bodyPr/>
          <a:lstStyle/>
          <a:p>
            <a:fld id="{1C96B271-48F2-4EBC-90C1-CA6B138C6EC9}" type="slidenum">
              <a:rPr lang="fr-FR" smtClean="0"/>
              <a:pPr/>
              <a:t>‹#›</a:t>
            </a:fld>
            <a:endParaRPr lang="fr-FR">
              <a:latin typeface="Bahnschrift Light" panose="020B0502040204020203" pitchFamily="34" charset="0"/>
            </a:endParaRPr>
          </a:p>
        </p:txBody>
      </p:sp>
      <p:sp>
        <p:nvSpPr>
          <p:cNvPr id="6" name="Picture Placeholder 6">
            <a:extLst>
              <a:ext uri="{FF2B5EF4-FFF2-40B4-BE49-F238E27FC236}">
                <a16:creationId xmlns:a16="http://schemas.microsoft.com/office/drawing/2014/main" id="{09B03AF0-90BD-B131-B44A-91A66542F9F0}"/>
              </a:ext>
            </a:extLst>
          </p:cNvPr>
          <p:cNvSpPr>
            <a:spLocks noGrp="1"/>
          </p:cNvSpPr>
          <p:nvPr>
            <p:ph type="pic" sz="quarter" idx="13"/>
          </p:nvPr>
        </p:nvSpPr>
        <p:spPr>
          <a:xfrm>
            <a:off x="290285" y="875891"/>
            <a:ext cx="720000" cy="720000"/>
          </a:xfrm>
          <a:prstGeom prst="rect">
            <a:avLst/>
          </a:prstGeom>
        </p:spPr>
        <p:txBody>
          <a:bodyPr/>
          <a:lstStyle/>
          <a:p>
            <a:endParaRPr lang="fr-FR"/>
          </a:p>
        </p:txBody>
      </p:sp>
    </p:spTree>
    <p:extLst>
      <p:ext uri="{BB962C8B-B14F-4D97-AF65-F5344CB8AC3E}">
        <p14:creationId xmlns:p14="http://schemas.microsoft.com/office/powerpoint/2010/main" val="235607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E993-73F6-0201-7B8B-DBECC62A9C1F}"/>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DA014EE0-E99F-72AB-38F2-E9C3DBBB71F6}"/>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5EE14738-7B0A-85A9-1869-5A0BCBE98B27}"/>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31ABC691-835E-99EA-5DEB-D1A2F5F12C09}"/>
              </a:ext>
            </a:extLst>
          </p:cNvPr>
          <p:cNvSpPr>
            <a:spLocks noGrp="1"/>
          </p:cNvSpPr>
          <p:nvPr>
            <p:ph type="sldNum" sz="quarter" idx="12"/>
          </p:nvPr>
        </p:nvSpPr>
        <p:spPr/>
        <p:txBody>
          <a:bodyPr/>
          <a:lstStyle/>
          <a:p>
            <a:fld id="{1C96B271-48F2-4EBC-90C1-CA6B138C6EC9}" type="slidenum">
              <a:rPr lang="fr-FR" smtClean="0"/>
              <a:pPr/>
              <a:t>‹#›</a:t>
            </a:fld>
            <a:endParaRPr lang="fr-FR">
              <a:latin typeface="Bahnschrift Light" panose="020B0502040204020203" pitchFamily="34" charset="0"/>
            </a:endParaRPr>
          </a:p>
        </p:txBody>
      </p:sp>
      <p:sp>
        <p:nvSpPr>
          <p:cNvPr id="8" name="Picture Placeholder 6">
            <a:extLst>
              <a:ext uri="{FF2B5EF4-FFF2-40B4-BE49-F238E27FC236}">
                <a16:creationId xmlns:a16="http://schemas.microsoft.com/office/drawing/2014/main" id="{A7F0E39D-13CC-0993-F574-83BAB04AFD4B}"/>
              </a:ext>
            </a:extLst>
          </p:cNvPr>
          <p:cNvSpPr>
            <a:spLocks noGrp="1"/>
          </p:cNvSpPr>
          <p:nvPr>
            <p:ph type="pic" sz="quarter" idx="13"/>
          </p:nvPr>
        </p:nvSpPr>
        <p:spPr>
          <a:xfrm>
            <a:off x="290285" y="875891"/>
            <a:ext cx="720000" cy="720000"/>
          </a:xfrm>
          <a:prstGeom prst="rect">
            <a:avLst/>
          </a:prstGeom>
        </p:spPr>
        <p:txBody>
          <a:bodyPr/>
          <a:lstStyle/>
          <a:p>
            <a:endParaRPr lang="fr-FR"/>
          </a:p>
        </p:txBody>
      </p:sp>
    </p:spTree>
    <p:extLst>
      <p:ext uri="{BB962C8B-B14F-4D97-AF65-F5344CB8AC3E}">
        <p14:creationId xmlns:p14="http://schemas.microsoft.com/office/powerpoint/2010/main" val="182843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9458-DA99-5FFA-988F-17084660EC0C}"/>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E35F28E-4F11-F43D-9560-2D0B5B82C7E3}"/>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FE77E3F7-FFF2-669D-515E-3AE3BA0F01BB}"/>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AE9704B1-5C69-C928-8C7C-2FD3FE689F14}"/>
              </a:ext>
            </a:extLst>
          </p:cNvPr>
          <p:cNvSpPr>
            <a:spLocks noGrp="1"/>
          </p:cNvSpPr>
          <p:nvPr>
            <p:ph type="sldNum" sz="quarter" idx="12"/>
          </p:nvPr>
        </p:nvSpPr>
        <p:spPr/>
        <p:txBody>
          <a:bodyPr/>
          <a:lstStyle/>
          <a:p>
            <a:fld id="{1C96B271-48F2-4EBC-90C1-CA6B138C6EC9}" type="slidenum">
              <a:rPr lang="fr-FR" smtClean="0"/>
              <a:pPr/>
              <a:t>‹#›</a:t>
            </a:fld>
            <a:endParaRPr lang="fr-FR">
              <a:latin typeface="Bahnschrift Light" panose="020B0502040204020203" pitchFamily="34" charset="0"/>
            </a:endParaRPr>
          </a:p>
        </p:txBody>
      </p:sp>
      <p:sp>
        <p:nvSpPr>
          <p:cNvPr id="6" name="Picture Placeholder 6">
            <a:extLst>
              <a:ext uri="{FF2B5EF4-FFF2-40B4-BE49-F238E27FC236}">
                <a16:creationId xmlns:a16="http://schemas.microsoft.com/office/drawing/2014/main" id="{16CD61B7-3B43-E5E0-A6EA-0EDB8B95E1A2}"/>
              </a:ext>
            </a:extLst>
          </p:cNvPr>
          <p:cNvSpPr>
            <a:spLocks noGrp="1"/>
          </p:cNvSpPr>
          <p:nvPr>
            <p:ph type="pic" sz="quarter" idx="13"/>
          </p:nvPr>
        </p:nvSpPr>
        <p:spPr>
          <a:xfrm>
            <a:off x="290285" y="875891"/>
            <a:ext cx="720000" cy="720000"/>
          </a:xfrm>
          <a:prstGeom prst="rect">
            <a:avLst/>
          </a:prstGeom>
        </p:spPr>
        <p:txBody>
          <a:bodyPr/>
          <a:lstStyle/>
          <a:p>
            <a:endParaRPr lang="fr-FR"/>
          </a:p>
        </p:txBody>
      </p:sp>
    </p:spTree>
    <p:extLst>
      <p:ext uri="{BB962C8B-B14F-4D97-AF65-F5344CB8AC3E}">
        <p14:creationId xmlns:p14="http://schemas.microsoft.com/office/powerpoint/2010/main" val="270753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9458-DA99-5FFA-988F-17084660EC0C}"/>
              </a:ext>
            </a:extLst>
          </p:cNvPr>
          <p:cNvSpPr>
            <a:spLocks noGrp="1"/>
          </p:cNvSpPr>
          <p:nvPr>
            <p:ph type="title"/>
          </p:nvPr>
        </p:nvSpPr>
        <p:spPr>
          <a:xfrm>
            <a:off x="1161142" y="781095"/>
            <a:ext cx="10192657" cy="909593"/>
          </a:xfrm>
          <a:prstGeom prst="rect">
            <a:avLst/>
          </a:prstGeom>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E35F28E-4F11-F43D-9560-2D0B5B82C7E3}"/>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FE77E3F7-FFF2-669D-515E-3AE3BA0F01BB}"/>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AE9704B1-5C69-C928-8C7C-2FD3FE689F14}"/>
              </a:ext>
            </a:extLst>
          </p:cNvPr>
          <p:cNvSpPr>
            <a:spLocks noGrp="1"/>
          </p:cNvSpPr>
          <p:nvPr>
            <p:ph type="sldNum" sz="quarter" idx="12"/>
          </p:nvPr>
        </p:nvSpPr>
        <p:spPr/>
        <p:txBody>
          <a:bodyPr/>
          <a:lstStyle/>
          <a:p>
            <a:fld id="{1C96B271-48F2-4EBC-90C1-CA6B138C6EC9}" type="slidenum">
              <a:rPr lang="fr-FR" smtClean="0"/>
              <a:pPr/>
              <a:t>‹#›</a:t>
            </a:fld>
            <a:endParaRPr lang="fr-FR">
              <a:latin typeface="Bahnschrift Light" panose="020B0502040204020203" pitchFamily="34" charset="0"/>
            </a:endParaRPr>
          </a:p>
        </p:txBody>
      </p:sp>
      <p:sp>
        <p:nvSpPr>
          <p:cNvPr id="6" name="Picture Placeholder 6">
            <a:extLst>
              <a:ext uri="{FF2B5EF4-FFF2-40B4-BE49-F238E27FC236}">
                <a16:creationId xmlns:a16="http://schemas.microsoft.com/office/drawing/2014/main" id="{16CD61B7-3B43-E5E0-A6EA-0EDB8B95E1A2}"/>
              </a:ext>
            </a:extLst>
          </p:cNvPr>
          <p:cNvSpPr>
            <a:spLocks noGrp="1"/>
          </p:cNvSpPr>
          <p:nvPr>
            <p:ph type="pic" sz="quarter" idx="13"/>
          </p:nvPr>
        </p:nvSpPr>
        <p:spPr>
          <a:xfrm>
            <a:off x="290285" y="875891"/>
            <a:ext cx="720000" cy="720000"/>
          </a:xfrm>
          <a:prstGeom prst="rect">
            <a:avLst/>
          </a:prstGeom>
        </p:spPr>
        <p:txBody>
          <a:bodyPr/>
          <a:lstStyle/>
          <a:p>
            <a:endParaRPr lang="fr-FR"/>
          </a:p>
        </p:txBody>
      </p:sp>
    </p:spTree>
    <p:extLst>
      <p:ext uri="{BB962C8B-B14F-4D97-AF65-F5344CB8AC3E}">
        <p14:creationId xmlns:p14="http://schemas.microsoft.com/office/powerpoint/2010/main" val="120968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16">
            <a:extLst>
              <a:ext uri="{FF2B5EF4-FFF2-40B4-BE49-F238E27FC236}">
                <a16:creationId xmlns:a16="http://schemas.microsoft.com/office/drawing/2014/main" id="{D88187E8-E0E2-1E52-23A9-3284E41A46F9}"/>
              </a:ext>
            </a:extLst>
          </p:cNvPr>
          <p:cNvPicPr>
            <a:picLocks noChangeAspect="1"/>
          </p:cNvPicPr>
          <p:nvPr userDrawn="1"/>
        </p:nvPicPr>
        <p:blipFill>
          <a:blip r:embed="rId3">
            <a:alphaModFix amt="41000"/>
            <a:extLst>
              <a:ext uri="{28A0092B-C50C-407E-A947-70E740481C1C}">
                <a14:useLocalDpi xmlns:a14="http://schemas.microsoft.com/office/drawing/2010/main" val="0"/>
              </a:ext>
            </a:extLst>
          </a:blip>
          <a:srcRect t="2454" b="43822"/>
          <a:stretch>
            <a:fillRect/>
          </a:stretch>
        </p:blipFill>
        <p:spPr>
          <a:xfrm>
            <a:off x="-15512" y="-10074"/>
            <a:ext cx="12207512" cy="6868073"/>
          </a:xfrm>
          <a:prstGeom prst="rect">
            <a:avLst/>
          </a:prstGeom>
        </p:spPr>
      </p:pic>
      <p:sp>
        <p:nvSpPr>
          <p:cNvPr id="8" name="Rectangle 7">
            <a:extLst>
              <a:ext uri="{FF2B5EF4-FFF2-40B4-BE49-F238E27FC236}">
                <a16:creationId xmlns:a16="http://schemas.microsoft.com/office/drawing/2014/main" id="{C6DF261B-14B6-5B63-0E15-BBFFA5D62699}"/>
              </a:ext>
            </a:extLst>
          </p:cNvPr>
          <p:cNvSpPr/>
          <p:nvPr userDrawn="1"/>
        </p:nvSpPr>
        <p:spPr>
          <a:xfrm>
            <a:off x="-15512" y="0"/>
            <a:ext cx="12207512" cy="673927"/>
          </a:xfrm>
          <a:prstGeom prst="rect">
            <a:avLst/>
          </a:prstGeom>
          <a:gradFill>
            <a:gsLst>
              <a:gs pos="100000">
                <a:schemeClr val="bg1">
                  <a:alpha val="50000"/>
                  <a:lumMod val="10000"/>
                  <a:lumOff val="90000"/>
                </a:scheme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BB81B05B-62D6-CE99-2390-BFDECDD23A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026" y="61927"/>
            <a:ext cx="679680" cy="576000"/>
          </a:xfrm>
          <a:prstGeom prst="rect">
            <a:avLst/>
          </a:prstGeom>
        </p:spPr>
      </p:pic>
      <p:pic>
        <p:nvPicPr>
          <p:cNvPr id="11" name="Image 11">
            <a:extLst>
              <a:ext uri="{FF2B5EF4-FFF2-40B4-BE49-F238E27FC236}">
                <a16:creationId xmlns:a16="http://schemas.microsoft.com/office/drawing/2014/main" id="{40341190-1085-E29F-E9EF-F46F24DE78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4386" y="25927"/>
            <a:ext cx="1694009" cy="648000"/>
          </a:xfrm>
          <a:prstGeom prst="rect">
            <a:avLst/>
          </a:prstGeom>
        </p:spPr>
      </p:pic>
      <p:pic>
        <p:nvPicPr>
          <p:cNvPr id="12" name="Image 13">
            <a:extLst>
              <a:ext uri="{FF2B5EF4-FFF2-40B4-BE49-F238E27FC236}">
                <a16:creationId xmlns:a16="http://schemas.microsoft.com/office/drawing/2014/main" id="{C51FEC76-4188-C09D-BCF4-8A23C4FCCA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68594" y="43927"/>
            <a:ext cx="1748572" cy="612000"/>
          </a:xfrm>
          <a:prstGeom prst="rect">
            <a:avLst/>
          </a:prstGeom>
        </p:spPr>
      </p:pic>
      <p:pic>
        <p:nvPicPr>
          <p:cNvPr id="13" name="Image 15">
            <a:extLst>
              <a:ext uri="{FF2B5EF4-FFF2-40B4-BE49-F238E27FC236}">
                <a16:creationId xmlns:a16="http://schemas.microsoft.com/office/drawing/2014/main" id="{79A77CB3-53F2-56D3-B068-99614570EF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85616" y="-10073"/>
            <a:ext cx="2406384" cy="720000"/>
          </a:xfrm>
          <a:prstGeom prst="rect">
            <a:avLst/>
          </a:prstGeom>
        </p:spPr>
      </p:pic>
      <p:pic>
        <p:nvPicPr>
          <p:cNvPr id="17" name="Image 7">
            <a:extLst>
              <a:ext uri="{FF2B5EF4-FFF2-40B4-BE49-F238E27FC236}">
                <a16:creationId xmlns:a16="http://schemas.microsoft.com/office/drawing/2014/main" id="{563319A1-6D65-6776-4A22-9F546096891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53926" y="133927"/>
            <a:ext cx="2577448" cy="432000"/>
          </a:xfrm>
          <a:prstGeom prst="rect">
            <a:avLst/>
          </a:prstGeom>
        </p:spPr>
      </p:pic>
    </p:spTree>
    <p:extLst>
      <p:ext uri="{BB962C8B-B14F-4D97-AF65-F5344CB8AC3E}">
        <p14:creationId xmlns:p14="http://schemas.microsoft.com/office/powerpoint/2010/main" val="1169302555"/>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16">
            <a:extLst>
              <a:ext uri="{FF2B5EF4-FFF2-40B4-BE49-F238E27FC236}">
                <a16:creationId xmlns:a16="http://schemas.microsoft.com/office/drawing/2014/main" id="{D88187E8-E0E2-1E52-23A9-3284E41A46F9}"/>
              </a:ext>
            </a:extLst>
          </p:cNvPr>
          <p:cNvPicPr>
            <a:picLocks noChangeAspect="1"/>
          </p:cNvPicPr>
          <p:nvPr userDrawn="1"/>
        </p:nvPicPr>
        <p:blipFill>
          <a:blip r:embed="rId3">
            <a:extLst>
              <a:ext uri="{28A0092B-C50C-407E-A947-70E740481C1C}">
                <a14:useLocalDpi xmlns:a14="http://schemas.microsoft.com/office/drawing/2010/main" val="0"/>
              </a:ext>
            </a:extLst>
          </a:blip>
          <a:srcRect l="27782" r="27782"/>
          <a:stretch/>
        </p:blipFill>
        <p:spPr>
          <a:xfrm>
            <a:off x="-15512" y="-10074"/>
            <a:ext cx="12207512" cy="6868073"/>
          </a:xfrm>
          <a:prstGeom prst="rect">
            <a:avLst/>
          </a:prstGeom>
        </p:spPr>
      </p:pic>
      <p:sp>
        <p:nvSpPr>
          <p:cNvPr id="8" name="Rectangle 7">
            <a:extLst>
              <a:ext uri="{FF2B5EF4-FFF2-40B4-BE49-F238E27FC236}">
                <a16:creationId xmlns:a16="http://schemas.microsoft.com/office/drawing/2014/main" id="{C6DF261B-14B6-5B63-0E15-BBFFA5D62699}"/>
              </a:ext>
            </a:extLst>
          </p:cNvPr>
          <p:cNvSpPr/>
          <p:nvPr userDrawn="1"/>
        </p:nvSpPr>
        <p:spPr>
          <a:xfrm>
            <a:off x="-15512" y="-10074"/>
            <a:ext cx="12207512" cy="6878146"/>
          </a:xfrm>
          <a:prstGeom prst="rect">
            <a:avLst/>
          </a:prstGeom>
          <a:gradFill>
            <a:gsLst>
              <a:gs pos="100000">
                <a:schemeClr val="bg1">
                  <a:lumMod val="10000"/>
                  <a:lumOff val="90000"/>
                </a:schemeClr>
              </a:gs>
              <a:gs pos="99000">
                <a:srgbClr val="FFFFFF">
                  <a:alpha val="80000"/>
                </a:srgbClr>
              </a:gs>
              <a:gs pos="71000">
                <a:srgbClr val="FFFFFF">
                  <a:alpha val="16000"/>
                </a:srgbClr>
              </a:gs>
              <a:gs pos="45000">
                <a:srgbClr val="FFFFFF">
                  <a:alpha val="52000"/>
                </a:srgbClr>
              </a:gs>
              <a:gs pos="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BB81B05B-62D6-CE99-2390-BFDECDD23A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026" y="61927"/>
            <a:ext cx="679680" cy="576000"/>
          </a:xfrm>
          <a:prstGeom prst="rect">
            <a:avLst/>
          </a:prstGeom>
        </p:spPr>
      </p:pic>
      <p:pic>
        <p:nvPicPr>
          <p:cNvPr id="11" name="Image 11">
            <a:extLst>
              <a:ext uri="{FF2B5EF4-FFF2-40B4-BE49-F238E27FC236}">
                <a16:creationId xmlns:a16="http://schemas.microsoft.com/office/drawing/2014/main" id="{40341190-1085-E29F-E9EF-F46F24DE78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4386" y="25927"/>
            <a:ext cx="1694009" cy="648000"/>
          </a:xfrm>
          <a:prstGeom prst="rect">
            <a:avLst/>
          </a:prstGeom>
        </p:spPr>
      </p:pic>
      <p:pic>
        <p:nvPicPr>
          <p:cNvPr id="12" name="Image 13">
            <a:extLst>
              <a:ext uri="{FF2B5EF4-FFF2-40B4-BE49-F238E27FC236}">
                <a16:creationId xmlns:a16="http://schemas.microsoft.com/office/drawing/2014/main" id="{C51FEC76-4188-C09D-BCF4-8A23C4FCCA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68594" y="43927"/>
            <a:ext cx="1748572" cy="612000"/>
          </a:xfrm>
          <a:prstGeom prst="rect">
            <a:avLst/>
          </a:prstGeom>
        </p:spPr>
      </p:pic>
      <p:pic>
        <p:nvPicPr>
          <p:cNvPr id="13" name="Image 15">
            <a:extLst>
              <a:ext uri="{FF2B5EF4-FFF2-40B4-BE49-F238E27FC236}">
                <a16:creationId xmlns:a16="http://schemas.microsoft.com/office/drawing/2014/main" id="{79A77CB3-53F2-56D3-B068-99614570EF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85616" y="-10073"/>
            <a:ext cx="2406384" cy="666000"/>
          </a:xfrm>
          <a:prstGeom prst="rect">
            <a:avLst/>
          </a:prstGeom>
        </p:spPr>
      </p:pic>
      <p:pic>
        <p:nvPicPr>
          <p:cNvPr id="17" name="Image 7">
            <a:extLst>
              <a:ext uri="{FF2B5EF4-FFF2-40B4-BE49-F238E27FC236}">
                <a16:creationId xmlns:a16="http://schemas.microsoft.com/office/drawing/2014/main" id="{563319A1-6D65-6776-4A22-9F546096891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53926" y="133927"/>
            <a:ext cx="2577448" cy="432000"/>
          </a:xfrm>
          <a:prstGeom prst="rect">
            <a:avLst/>
          </a:prstGeom>
        </p:spPr>
      </p:pic>
    </p:spTree>
    <p:extLst>
      <p:ext uri="{BB962C8B-B14F-4D97-AF65-F5344CB8AC3E}">
        <p14:creationId xmlns:p14="http://schemas.microsoft.com/office/powerpoint/2010/main" val="3247081562"/>
      </p:ext>
    </p:extLst>
  </p:cSld>
  <p:clrMap bg1="lt1" tx1="dk1" bg2="lt2" tx2="dk2" accent1="accent1" accent2="accent2" accent3="accent3" accent4="accent4" accent5="accent5" accent6="accent6" hlink="hlink" folHlink="folHlink"/>
  <p:sldLayoutIdLst>
    <p:sldLayoutId id="2147483668"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089BB-81C3-A67D-C855-A55D263157E5}"/>
              </a:ext>
            </a:extLst>
          </p:cNvPr>
          <p:cNvSpPr/>
          <p:nvPr userDrawn="1"/>
        </p:nvSpPr>
        <p:spPr>
          <a:xfrm>
            <a:off x="0" y="6246000"/>
            <a:ext cx="12192000" cy="720000"/>
          </a:xfrm>
          <a:prstGeom prst="rect">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7D362293-D83A-94EB-5DB2-74C43DACB08E}"/>
              </a:ext>
            </a:extLst>
          </p:cNvPr>
          <p:cNvSpPr>
            <a:spLocks noGrp="1"/>
          </p:cNvSpPr>
          <p:nvPr>
            <p:ph type="title"/>
          </p:nvPr>
        </p:nvSpPr>
        <p:spPr>
          <a:xfrm>
            <a:off x="1161142" y="781095"/>
            <a:ext cx="10192657" cy="909593"/>
          </a:xfrm>
          <a:prstGeom prst="rect">
            <a:avLst/>
          </a:prstGeom>
        </p:spPr>
        <p:txBody>
          <a:bodyPr vert="horz" lIns="91440" tIns="45720" rIns="91440" bIns="45720" rtlCol="0" anchor="ctr">
            <a:normAutofit/>
          </a:bodyPr>
          <a:lstStyle/>
          <a:p>
            <a:r>
              <a:rPr lang="en-US" dirty="0"/>
              <a:t>Click to edit Master title style</a:t>
            </a:r>
            <a:endParaRPr lang="fr-FR" dirty="0"/>
          </a:p>
        </p:txBody>
      </p:sp>
      <p:sp>
        <p:nvSpPr>
          <p:cNvPr id="4" name="Date Placeholder 3">
            <a:extLst>
              <a:ext uri="{FF2B5EF4-FFF2-40B4-BE49-F238E27FC236}">
                <a16:creationId xmlns:a16="http://schemas.microsoft.com/office/drawing/2014/main" id="{FB7F9C3B-09D8-680E-C737-07C3D7916CBE}"/>
              </a:ext>
            </a:extLst>
          </p:cNvPr>
          <p:cNvSpPr>
            <a:spLocks noGrp="1"/>
          </p:cNvSpPr>
          <p:nvPr>
            <p:ph type="dt" sz="half" idx="2"/>
          </p:nvPr>
        </p:nvSpPr>
        <p:spPr>
          <a:xfrm>
            <a:off x="838200" y="642343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Thomas Lavigne</a:t>
            </a:r>
            <a:endParaRPr lang="fr-FR" dirty="0"/>
          </a:p>
        </p:txBody>
      </p:sp>
      <p:sp>
        <p:nvSpPr>
          <p:cNvPr id="5" name="Footer Placeholder 4">
            <a:extLst>
              <a:ext uri="{FF2B5EF4-FFF2-40B4-BE49-F238E27FC236}">
                <a16:creationId xmlns:a16="http://schemas.microsoft.com/office/drawing/2014/main" id="{D2C11E2B-4447-B5B5-2E58-917E313E2956}"/>
              </a:ext>
            </a:extLst>
          </p:cNvPr>
          <p:cNvSpPr>
            <a:spLocks noGrp="1"/>
          </p:cNvSpPr>
          <p:nvPr>
            <p:ph type="ftr" sz="quarter" idx="3"/>
          </p:nvPr>
        </p:nvSpPr>
        <p:spPr>
          <a:xfrm>
            <a:off x="4038600" y="642343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fr-FR"/>
              <a:t>Graduation Ceremony 10th Docember 2025</a:t>
            </a:r>
            <a:endParaRPr lang="fr-FR" dirty="0"/>
          </a:p>
        </p:txBody>
      </p:sp>
      <p:sp>
        <p:nvSpPr>
          <p:cNvPr id="6" name="Slide Number Placeholder 5">
            <a:extLst>
              <a:ext uri="{FF2B5EF4-FFF2-40B4-BE49-F238E27FC236}">
                <a16:creationId xmlns:a16="http://schemas.microsoft.com/office/drawing/2014/main" id="{5F21E22E-EECE-BAE7-4752-E9ACD585AEEA}"/>
              </a:ext>
            </a:extLst>
          </p:cNvPr>
          <p:cNvSpPr>
            <a:spLocks noGrp="1"/>
          </p:cNvSpPr>
          <p:nvPr>
            <p:ph type="sldNum" sz="quarter" idx="4"/>
          </p:nvPr>
        </p:nvSpPr>
        <p:spPr>
          <a:xfrm>
            <a:off x="8610600" y="6423438"/>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C96B271-48F2-4EBC-90C1-CA6B138C6EC9}" type="slidenum">
              <a:rPr lang="fr-FR" smtClean="0"/>
              <a:pPr/>
              <a:t>‹#›</a:t>
            </a:fld>
            <a:endParaRPr lang="fr-FR"/>
          </a:p>
        </p:txBody>
      </p:sp>
      <p:sp>
        <p:nvSpPr>
          <p:cNvPr id="11" name="Arrow: Chevron 10">
            <a:extLst>
              <a:ext uri="{FF2B5EF4-FFF2-40B4-BE49-F238E27FC236}">
                <a16:creationId xmlns:a16="http://schemas.microsoft.com/office/drawing/2014/main" id="{AB3ABEF9-9616-9977-0A77-FE41C4F87169}"/>
              </a:ext>
            </a:extLst>
          </p:cNvPr>
          <p:cNvSpPr>
            <a:spLocks noChangeAspect="1"/>
          </p:cNvSpPr>
          <p:nvPr userDrawn="1"/>
        </p:nvSpPr>
        <p:spPr>
          <a:xfrm>
            <a:off x="4499294" y="27657"/>
            <a:ext cx="3684706" cy="540000"/>
          </a:xfrm>
          <a:prstGeom prst="chevron">
            <a:avLst/>
          </a:prstGeom>
          <a:solidFill>
            <a:srgbClr val="485C6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Arial" panose="020B0604020202020204" pitchFamily="34" charset="0"/>
                <a:cs typeface="Arial" panose="020B0604020202020204" pitchFamily="34" charset="0"/>
              </a:rPr>
              <a:t>Key Results</a:t>
            </a:r>
          </a:p>
        </p:txBody>
      </p:sp>
      <p:sp>
        <p:nvSpPr>
          <p:cNvPr id="12" name="Arrow: Chevron 11">
            <a:extLst>
              <a:ext uri="{FF2B5EF4-FFF2-40B4-BE49-F238E27FC236}">
                <a16:creationId xmlns:a16="http://schemas.microsoft.com/office/drawing/2014/main" id="{E8039135-39E0-531F-15BD-62183094CC33}"/>
              </a:ext>
            </a:extLst>
          </p:cNvPr>
          <p:cNvSpPr>
            <a:spLocks noChangeAspect="1"/>
          </p:cNvSpPr>
          <p:nvPr userDrawn="1"/>
        </p:nvSpPr>
        <p:spPr>
          <a:xfrm>
            <a:off x="8507294" y="27657"/>
            <a:ext cx="3684706" cy="540000"/>
          </a:xfrm>
          <a:prstGeom prst="chevron">
            <a:avLst/>
          </a:prstGeom>
          <a:solidFill>
            <a:srgbClr val="485C6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Arial" panose="020B0604020202020204" pitchFamily="34" charset="0"/>
                <a:cs typeface="Arial" panose="020B0604020202020204" pitchFamily="34" charset="0"/>
              </a:rPr>
              <a:t>Perspectives</a:t>
            </a:r>
          </a:p>
        </p:txBody>
      </p:sp>
      <p:sp>
        <p:nvSpPr>
          <p:cNvPr id="13" name="Arrow: Pentagon 12">
            <a:extLst>
              <a:ext uri="{FF2B5EF4-FFF2-40B4-BE49-F238E27FC236}">
                <a16:creationId xmlns:a16="http://schemas.microsoft.com/office/drawing/2014/main" id="{F68C61C4-7795-A34B-90E9-DEDA4E007046}"/>
              </a:ext>
            </a:extLst>
          </p:cNvPr>
          <p:cNvSpPr/>
          <p:nvPr userDrawn="1"/>
        </p:nvSpPr>
        <p:spPr>
          <a:xfrm>
            <a:off x="0" y="-8343"/>
            <a:ext cx="4176000" cy="612000"/>
          </a:xfrm>
          <a:prstGeom prst="homePlate">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latin typeface="Arial" panose="020B0604020202020204" pitchFamily="34" charset="0"/>
                <a:cs typeface="Arial" panose="020B0604020202020204" pitchFamily="34" charset="0"/>
              </a:rPr>
              <a:t>Context</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383416"/>
      </p:ext>
    </p:extLst>
  </p:cSld>
  <p:clrMap bg1="lt1" tx1="dk1" bg2="lt2" tx2="dk2" accent1="accent1" accent2="accent2" accent3="accent3" accent4="accent4" accent5="accent5" accent6="accent6" hlink="hlink" folHlink="folHlink"/>
  <p:sldLayoutIdLst>
    <p:sldLayoutId id="2147483665" r:id="rId1"/>
  </p:sldLayoutIdLst>
  <p:hf hdr="0"/>
  <p:txStyles>
    <p:titleStyle>
      <a:lvl1pPr algn="l" defTabSz="914400" rtl="0" eaLnBrk="1" latinLnBrk="0" hangingPunct="1">
        <a:lnSpc>
          <a:spcPct val="90000"/>
        </a:lnSpc>
        <a:spcBef>
          <a:spcPct val="0"/>
        </a:spcBef>
        <a:buNone/>
        <a:defRPr sz="3600" kern="1200">
          <a:solidFill>
            <a:srgbClr val="485C6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089BB-81C3-A67D-C855-A55D263157E5}"/>
              </a:ext>
            </a:extLst>
          </p:cNvPr>
          <p:cNvSpPr/>
          <p:nvPr userDrawn="1"/>
        </p:nvSpPr>
        <p:spPr>
          <a:xfrm>
            <a:off x="0" y="6246000"/>
            <a:ext cx="12192000" cy="720000"/>
          </a:xfrm>
          <a:prstGeom prst="rect">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7D362293-D83A-94EB-5DB2-74C43DACB08E}"/>
              </a:ext>
            </a:extLst>
          </p:cNvPr>
          <p:cNvSpPr>
            <a:spLocks noGrp="1"/>
          </p:cNvSpPr>
          <p:nvPr>
            <p:ph type="title"/>
          </p:nvPr>
        </p:nvSpPr>
        <p:spPr>
          <a:xfrm>
            <a:off x="1161142" y="781095"/>
            <a:ext cx="10192657" cy="909593"/>
          </a:xfrm>
          <a:prstGeom prst="rect">
            <a:avLst/>
          </a:prstGeom>
        </p:spPr>
        <p:txBody>
          <a:bodyPr vert="horz" lIns="91440" tIns="45720" rIns="91440" bIns="45720" rtlCol="0" anchor="ctr">
            <a:normAutofit/>
          </a:bodyPr>
          <a:lstStyle/>
          <a:p>
            <a:r>
              <a:rPr lang="en-US" dirty="0"/>
              <a:t>Click to edit Master title style</a:t>
            </a:r>
            <a:endParaRPr lang="fr-FR" dirty="0"/>
          </a:p>
        </p:txBody>
      </p:sp>
      <p:sp>
        <p:nvSpPr>
          <p:cNvPr id="4" name="Date Placeholder 3">
            <a:extLst>
              <a:ext uri="{FF2B5EF4-FFF2-40B4-BE49-F238E27FC236}">
                <a16:creationId xmlns:a16="http://schemas.microsoft.com/office/drawing/2014/main" id="{FB7F9C3B-09D8-680E-C737-07C3D7916CBE}"/>
              </a:ext>
            </a:extLst>
          </p:cNvPr>
          <p:cNvSpPr>
            <a:spLocks noGrp="1"/>
          </p:cNvSpPr>
          <p:nvPr>
            <p:ph type="dt" sz="half" idx="2"/>
          </p:nvPr>
        </p:nvSpPr>
        <p:spPr>
          <a:xfrm>
            <a:off x="838200" y="642343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Thomas Lavigne</a:t>
            </a:r>
            <a:endParaRPr lang="fr-FR" dirty="0"/>
          </a:p>
        </p:txBody>
      </p:sp>
      <p:sp>
        <p:nvSpPr>
          <p:cNvPr id="5" name="Footer Placeholder 4">
            <a:extLst>
              <a:ext uri="{FF2B5EF4-FFF2-40B4-BE49-F238E27FC236}">
                <a16:creationId xmlns:a16="http://schemas.microsoft.com/office/drawing/2014/main" id="{D2C11E2B-4447-B5B5-2E58-917E313E2956}"/>
              </a:ext>
            </a:extLst>
          </p:cNvPr>
          <p:cNvSpPr>
            <a:spLocks noGrp="1"/>
          </p:cNvSpPr>
          <p:nvPr>
            <p:ph type="ftr" sz="quarter" idx="3"/>
          </p:nvPr>
        </p:nvSpPr>
        <p:spPr>
          <a:xfrm>
            <a:off x="4038600" y="642343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fr-FR"/>
              <a:t>Graduation Ceremony 10th Docember 2025</a:t>
            </a:r>
            <a:endParaRPr lang="fr-FR" dirty="0"/>
          </a:p>
        </p:txBody>
      </p:sp>
      <p:sp>
        <p:nvSpPr>
          <p:cNvPr id="6" name="Slide Number Placeholder 5">
            <a:extLst>
              <a:ext uri="{FF2B5EF4-FFF2-40B4-BE49-F238E27FC236}">
                <a16:creationId xmlns:a16="http://schemas.microsoft.com/office/drawing/2014/main" id="{5F21E22E-EECE-BAE7-4752-E9ACD585AEEA}"/>
              </a:ext>
            </a:extLst>
          </p:cNvPr>
          <p:cNvSpPr>
            <a:spLocks noGrp="1"/>
          </p:cNvSpPr>
          <p:nvPr>
            <p:ph type="sldNum" sz="quarter" idx="4"/>
          </p:nvPr>
        </p:nvSpPr>
        <p:spPr>
          <a:xfrm>
            <a:off x="8610600" y="6423438"/>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C96B271-48F2-4EBC-90C1-CA6B138C6EC9}" type="slidenum">
              <a:rPr lang="fr-FR" smtClean="0"/>
              <a:pPr/>
              <a:t>‹#›</a:t>
            </a:fld>
            <a:endParaRPr lang="fr-FR"/>
          </a:p>
        </p:txBody>
      </p:sp>
      <p:sp>
        <p:nvSpPr>
          <p:cNvPr id="11" name="Arrow: Chevron 10">
            <a:extLst>
              <a:ext uri="{FF2B5EF4-FFF2-40B4-BE49-F238E27FC236}">
                <a16:creationId xmlns:a16="http://schemas.microsoft.com/office/drawing/2014/main" id="{AB3ABEF9-9616-9977-0A77-FE41C4F87169}"/>
              </a:ext>
            </a:extLst>
          </p:cNvPr>
          <p:cNvSpPr>
            <a:spLocks noChangeAspect="1"/>
          </p:cNvSpPr>
          <p:nvPr userDrawn="1"/>
        </p:nvSpPr>
        <p:spPr>
          <a:xfrm>
            <a:off x="4008000" y="-8343"/>
            <a:ext cx="4176000" cy="612000"/>
          </a:xfrm>
          <a:prstGeom prst="chevron">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Arial" panose="020B0604020202020204" pitchFamily="34" charset="0"/>
                <a:cs typeface="Arial" panose="020B0604020202020204" pitchFamily="34" charset="0"/>
              </a:rPr>
              <a:t>Key Results</a:t>
            </a:r>
          </a:p>
        </p:txBody>
      </p:sp>
      <p:sp>
        <p:nvSpPr>
          <p:cNvPr id="12" name="Arrow: Chevron 11">
            <a:extLst>
              <a:ext uri="{FF2B5EF4-FFF2-40B4-BE49-F238E27FC236}">
                <a16:creationId xmlns:a16="http://schemas.microsoft.com/office/drawing/2014/main" id="{E8039135-39E0-531F-15BD-62183094CC33}"/>
              </a:ext>
            </a:extLst>
          </p:cNvPr>
          <p:cNvSpPr>
            <a:spLocks noChangeAspect="1"/>
          </p:cNvSpPr>
          <p:nvPr userDrawn="1"/>
        </p:nvSpPr>
        <p:spPr>
          <a:xfrm>
            <a:off x="8507294" y="27657"/>
            <a:ext cx="3684706" cy="540000"/>
          </a:xfrm>
          <a:prstGeom prst="chevron">
            <a:avLst/>
          </a:prstGeom>
          <a:solidFill>
            <a:srgbClr val="485C6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Arial" panose="020B0604020202020204" pitchFamily="34" charset="0"/>
                <a:cs typeface="Arial" panose="020B0604020202020204" pitchFamily="34" charset="0"/>
              </a:rPr>
              <a:t>Perspectives</a:t>
            </a:r>
          </a:p>
        </p:txBody>
      </p:sp>
      <p:sp>
        <p:nvSpPr>
          <p:cNvPr id="13" name="Arrow: Pentagon 12">
            <a:extLst>
              <a:ext uri="{FF2B5EF4-FFF2-40B4-BE49-F238E27FC236}">
                <a16:creationId xmlns:a16="http://schemas.microsoft.com/office/drawing/2014/main" id="{F68C61C4-7795-A34B-90E9-DEDA4E007046}"/>
              </a:ext>
            </a:extLst>
          </p:cNvPr>
          <p:cNvSpPr>
            <a:spLocks noChangeAspect="1"/>
          </p:cNvSpPr>
          <p:nvPr userDrawn="1"/>
        </p:nvSpPr>
        <p:spPr>
          <a:xfrm>
            <a:off x="0" y="0"/>
            <a:ext cx="4176000" cy="612000"/>
          </a:xfrm>
          <a:prstGeom prst="homePlate">
            <a:avLst/>
          </a:prstGeom>
          <a:solidFill>
            <a:srgbClr val="485C6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latin typeface="Arial" panose="020B0604020202020204" pitchFamily="34" charset="0"/>
                <a:cs typeface="Arial" panose="020B0604020202020204" pitchFamily="34" charset="0"/>
              </a:rPr>
              <a:t>Context</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702298"/>
      </p:ext>
    </p:extLst>
  </p:cSld>
  <p:clrMap bg1="lt1" tx1="dk1" bg2="lt2" tx2="dk2" accent1="accent1" accent2="accent2" accent3="accent3" accent4="accent4" accent5="accent5" accent6="accent6" hlink="hlink" folHlink="folHlink"/>
  <p:sldLayoutIdLst>
    <p:sldLayoutId id="2147483664" r:id="rId1"/>
  </p:sldLayoutIdLst>
  <p:hf hdr="0"/>
  <p:txStyles>
    <p:titleStyle>
      <a:lvl1pPr algn="l" defTabSz="914400" rtl="0" eaLnBrk="1" latinLnBrk="0" hangingPunct="1">
        <a:lnSpc>
          <a:spcPct val="90000"/>
        </a:lnSpc>
        <a:spcBef>
          <a:spcPct val="0"/>
        </a:spcBef>
        <a:buNone/>
        <a:defRPr sz="3600" kern="1200">
          <a:solidFill>
            <a:srgbClr val="485C6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089BB-81C3-A67D-C855-A55D263157E5}"/>
              </a:ext>
            </a:extLst>
          </p:cNvPr>
          <p:cNvSpPr/>
          <p:nvPr userDrawn="1"/>
        </p:nvSpPr>
        <p:spPr>
          <a:xfrm>
            <a:off x="0" y="6246000"/>
            <a:ext cx="12192000" cy="720000"/>
          </a:xfrm>
          <a:prstGeom prst="rect">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7D362293-D83A-94EB-5DB2-74C43DACB08E}"/>
              </a:ext>
            </a:extLst>
          </p:cNvPr>
          <p:cNvSpPr>
            <a:spLocks noGrp="1"/>
          </p:cNvSpPr>
          <p:nvPr>
            <p:ph type="title"/>
          </p:nvPr>
        </p:nvSpPr>
        <p:spPr>
          <a:xfrm>
            <a:off x="1161142" y="781095"/>
            <a:ext cx="10192657" cy="909593"/>
          </a:xfrm>
          <a:prstGeom prst="rect">
            <a:avLst/>
          </a:prstGeom>
        </p:spPr>
        <p:txBody>
          <a:bodyPr vert="horz" lIns="91440" tIns="45720" rIns="91440" bIns="45720" rtlCol="0" anchor="ctr">
            <a:normAutofit/>
          </a:bodyPr>
          <a:lstStyle/>
          <a:p>
            <a:r>
              <a:rPr lang="en-US" dirty="0"/>
              <a:t>Click to edit Master title style</a:t>
            </a:r>
            <a:endParaRPr lang="fr-FR" dirty="0"/>
          </a:p>
        </p:txBody>
      </p:sp>
      <p:sp>
        <p:nvSpPr>
          <p:cNvPr id="4" name="Date Placeholder 3">
            <a:extLst>
              <a:ext uri="{FF2B5EF4-FFF2-40B4-BE49-F238E27FC236}">
                <a16:creationId xmlns:a16="http://schemas.microsoft.com/office/drawing/2014/main" id="{FB7F9C3B-09D8-680E-C737-07C3D7916CBE}"/>
              </a:ext>
            </a:extLst>
          </p:cNvPr>
          <p:cNvSpPr>
            <a:spLocks noGrp="1"/>
          </p:cNvSpPr>
          <p:nvPr>
            <p:ph type="dt" sz="half" idx="2"/>
          </p:nvPr>
        </p:nvSpPr>
        <p:spPr>
          <a:xfrm>
            <a:off x="838200" y="642343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Thomas Lavigne</a:t>
            </a:r>
            <a:endParaRPr lang="fr-FR" dirty="0"/>
          </a:p>
        </p:txBody>
      </p:sp>
      <p:sp>
        <p:nvSpPr>
          <p:cNvPr id="5" name="Footer Placeholder 4">
            <a:extLst>
              <a:ext uri="{FF2B5EF4-FFF2-40B4-BE49-F238E27FC236}">
                <a16:creationId xmlns:a16="http://schemas.microsoft.com/office/drawing/2014/main" id="{D2C11E2B-4447-B5B5-2E58-917E313E2956}"/>
              </a:ext>
            </a:extLst>
          </p:cNvPr>
          <p:cNvSpPr>
            <a:spLocks noGrp="1"/>
          </p:cNvSpPr>
          <p:nvPr>
            <p:ph type="ftr" sz="quarter" idx="3"/>
          </p:nvPr>
        </p:nvSpPr>
        <p:spPr>
          <a:xfrm>
            <a:off x="4038600" y="642343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fr-FR"/>
              <a:t>Graduation Ceremony 10th Docember 2025</a:t>
            </a:r>
            <a:endParaRPr lang="fr-FR" dirty="0"/>
          </a:p>
        </p:txBody>
      </p:sp>
      <p:sp>
        <p:nvSpPr>
          <p:cNvPr id="6" name="Slide Number Placeholder 5">
            <a:extLst>
              <a:ext uri="{FF2B5EF4-FFF2-40B4-BE49-F238E27FC236}">
                <a16:creationId xmlns:a16="http://schemas.microsoft.com/office/drawing/2014/main" id="{5F21E22E-EECE-BAE7-4752-E9ACD585AEEA}"/>
              </a:ext>
            </a:extLst>
          </p:cNvPr>
          <p:cNvSpPr>
            <a:spLocks noGrp="1"/>
          </p:cNvSpPr>
          <p:nvPr>
            <p:ph type="sldNum" sz="quarter" idx="4"/>
          </p:nvPr>
        </p:nvSpPr>
        <p:spPr>
          <a:xfrm>
            <a:off x="8610600" y="6423438"/>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C96B271-48F2-4EBC-90C1-CA6B138C6EC9}" type="slidenum">
              <a:rPr lang="fr-FR" smtClean="0"/>
              <a:pPr/>
              <a:t>‹#›</a:t>
            </a:fld>
            <a:endParaRPr lang="fr-FR"/>
          </a:p>
        </p:txBody>
      </p:sp>
      <p:sp>
        <p:nvSpPr>
          <p:cNvPr id="11" name="Arrow: Chevron 10">
            <a:extLst>
              <a:ext uri="{FF2B5EF4-FFF2-40B4-BE49-F238E27FC236}">
                <a16:creationId xmlns:a16="http://schemas.microsoft.com/office/drawing/2014/main" id="{AB3ABEF9-9616-9977-0A77-FE41C4F87169}"/>
              </a:ext>
            </a:extLst>
          </p:cNvPr>
          <p:cNvSpPr/>
          <p:nvPr userDrawn="1"/>
        </p:nvSpPr>
        <p:spPr>
          <a:xfrm>
            <a:off x="4008001" y="-8343"/>
            <a:ext cx="4176000" cy="612000"/>
          </a:xfrm>
          <a:prstGeom prst="chevron">
            <a:avLst/>
          </a:prstGeom>
          <a:solidFill>
            <a:srgbClr val="485C6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Arial" panose="020B0604020202020204" pitchFamily="34" charset="0"/>
                <a:cs typeface="Arial" panose="020B0604020202020204" pitchFamily="34" charset="0"/>
              </a:rPr>
              <a:t>Key Results</a:t>
            </a:r>
          </a:p>
        </p:txBody>
      </p:sp>
      <p:sp>
        <p:nvSpPr>
          <p:cNvPr id="12" name="Arrow: Chevron 11">
            <a:extLst>
              <a:ext uri="{FF2B5EF4-FFF2-40B4-BE49-F238E27FC236}">
                <a16:creationId xmlns:a16="http://schemas.microsoft.com/office/drawing/2014/main" id="{E8039135-39E0-531F-15BD-62183094CC33}"/>
              </a:ext>
            </a:extLst>
          </p:cNvPr>
          <p:cNvSpPr/>
          <p:nvPr userDrawn="1"/>
        </p:nvSpPr>
        <p:spPr>
          <a:xfrm>
            <a:off x="8016002" y="-8343"/>
            <a:ext cx="4176000" cy="612000"/>
          </a:xfrm>
          <a:prstGeom prst="chevron">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latin typeface="Arial" panose="020B0604020202020204" pitchFamily="34" charset="0"/>
                <a:cs typeface="Arial" panose="020B0604020202020204" pitchFamily="34" charset="0"/>
              </a:rPr>
              <a:t>Perspectives</a:t>
            </a:r>
          </a:p>
        </p:txBody>
      </p:sp>
      <p:sp>
        <p:nvSpPr>
          <p:cNvPr id="13" name="Arrow: Pentagon 12">
            <a:extLst>
              <a:ext uri="{FF2B5EF4-FFF2-40B4-BE49-F238E27FC236}">
                <a16:creationId xmlns:a16="http://schemas.microsoft.com/office/drawing/2014/main" id="{F68C61C4-7795-A34B-90E9-DEDA4E007046}"/>
              </a:ext>
            </a:extLst>
          </p:cNvPr>
          <p:cNvSpPr/>
          <p:nvPr userDrawn="1"/>
        </p:nvSpPr>
        <p:spPr>
          <a:xfrm>
            <a:off x="0" y="-8343"/>
            <a:ext cx="4176000" cy="612000"/>
          </a:xfrm>
          <a:prstGeom prst="homePlate">
            <a:avLst/>
          </a:prstGeom>
          <a:solidFill>
            <a:srgbClr val="485C6A">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latin typeface="Arial" panose="020B0604020202020204" pitchFamily="34" charset="0"/>
                <a:cs typeface="Arial" panose="020B0604020202020204" pitchFamily="34" charset="0"/>
              </a:rPr>
              <a:t>Context</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677438"/>
      </p:ext>
    </p:extLst>
  </p:cSld>
  <p:clrMap bg1="lt1" tx1="dk1" bg2="lt2" tx2="dk2" accent1="accent1" accent2="accent2" accent3="accent3" accent4="accent4" accent5="accent5" accent6="accent6" hlink="hlink" folHlink="folHlink"/>
  <p:sldLayoutIdLst>
    <p:sldLayoutId id="2147483666" r:id="rId1"/>
  </p:sldLayoutIdLst>
  <p:hf hdr="0"/>
  <p:txStyles>
    <p:titleStyle>
      <a:lvl1pPr algn="l" defTabSz="914400" rtl="0" eaLnBrk="1" latinLnBrk="0" hangingPunct="1">
        <a:lnSpc>
          <a:spcPct val="90000"/>
        </a:lnSpc>
        <a:spcBef>
          <a:spcPct val="0"/>
        </a:spcBef>
        <a:buNone/>
        <a:defRPr sz="3600" kern="1200">
          <a:solidFill>
            <a:srgbClr val="485C6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B089BB-81C3-A67D-C855-A55D263157E5}"/>
              </a:ext>
            </a:extLst>
          </p:cNvPr>
          <p:cNvSpPr/>
          <p:nvPr userDrawn="1"/>
        </p:nvSpPr>
        <p:spPr>
          <a:xfrm>
            <a:off x="0" y="6246000"/>
            <a:ext cx="12192000" cy="720000"/>
          </a:xfrm>
          <a:prstGeom prst="rect">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FB7F9C3B-09D8-680E-C737-07C3D7916CBE}"/>
              </a:ext>
            </a:extLst>
          </p:cNvPr>
          <p:cNvSpPr>
            <a:spLocks noGrp="1"/>
          </p:cNvSpPr>
          <p:nvPr>
            <p:ph type="dt" sz="half" idx="2"/>
          </p:nvPr>
        </p:nvSpPr>
        <p:spPr>
          <a:xfrm>
            <a:off x="838200" y="642343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Thomas Lavigne</a:t>
            </a:r>
            <a:endParaRPr lang="fr-FR" dirty="0"/>
          </a:p>
        </p:txBody>
      </p:sp>
      <p:sp>
        <p:nvSpPr>
          <p:cNvPr id="5" name="Footer Placeholder 4">
            <a:extLst>
              <a:ext uri="{FF2B5EF4-FFF2-40B4-BE49-F238E27FC236}">
                <a16:creationId xmlns:a16="http://schemas.microsoft.com/office/drawing/2014/main" id="{D2C11E2B-4447-B5B5-2E58-917E313E2956}"/>
              </a:ext>
            </a:extLst>
          </p:cNvPr>
          <p:cNvSpPr>
            <a:spLocks noGrp="1"/>
          </p:cNvSpPr>
          <p:nvPr>
            <p:ph type="ftr" sz="quarter" idx="3"/>
          </p:nvPr>
        </p:nvSpPr>
        <p:spPr>
          <a:xfrm>
            <a:off x="4038600" y="642343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fr-FR"/>
              <a:t>Graduation Ceremony 10th Docember 2025</a:t>
            </a:r>
            <a:endParaRPr lang="fr-FR" dirty="0"/>
          </a:p>
        </p:txBody>
      </p:sp>
      <p:sp>
        <p:nvSpPr>
          <p:cNvPr id="6" name="Slide Number Placeholder 5">
            <a:extLst>
              <a:ext uri="{FF2B5EF4-FFF2-40B4-BE49-F238E27FC236}">
                <a16:creationId xmlns:a16="http://schemas.microsoft.com/office/drawing/2014/main" id="{5F21E22E-EECE-BAE7-4752-E9ACD585AEEA}"/>
              </a:ext>
            </a:extLst>
          </p:cNvPr>
          <p:cNvSpPr>
            <a:spLocks noGrp="1"/>
          </p:cNvSpPr>
          <p:nvPr>
            <p:ph type="sldNum" sz="quarter" idx="4"/>
          </p:nvPr>
        </p:nvSpPr>
        <p:spPr>
          <a:xfrm>
            <a:off x="8610600" y="6423438"/>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C96B271-48F2-4EBC-90C1-CA6B138C6EC9}" type="slidenum">
              <a:rPr lang="fr-FR" smtClean="0"/>
              <a:pPr/>
              <a:t>‹#›</a:t>
            </a:fld>
            <a:endParaRPr lang="fr-FR"/>
          </a:p>
        </p:txBody>
      </p:sp>
      <p:sp>
        <p:nvSpPr>
          <p:cNvPr id="13" name="Arrow: Pentagon 12">
            <a:extLst>
              <a:ext uri="{FF2B5EF4-FFF2-40B4-BE49-F238E27FC236}">
                <a16:creationId xmlns:a16="http://schemas.microsoft.com/office/drawing/2014/main" id="{F68C61C4-7795-A34B-90E9-DEDA4E007046}"/>
              </a:ext>
            </a:extLst>
          </p:cNvPr>
          <p:cNvSpPr/>
          <p:nvPr userDrawn="1"/>
        </p:nvSpPr>
        <p:spPr>
          <a:xfrm>
            <a:off x="0" y="-8343"/>
            <a:ext cx="12192000" cy="612000"/>
          </a:xfrm>
          <a:prstGeom prst="homePlate">
            <a:avLst>
              <a:gd name="adj" fmla="val 0"/>
            </a:avLst>
          </a:prstGeom>
          <a:solidFill>
            <a:srgbClr val="485C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Arial" panose="020B0604020202020204" pitchFamily="34" charset="0"/>
                <a:cs typeface="Arial" panose="020B0604020202020204" pitchFamily="34" charset="0"/>
              </a:rPr>
              <a:t>Bibliography</a:t>
            </a:r>
          </a:p>
        </p:txBody>
      </p:sp>
    </p:spTree>
    <p:extLst>
      <p:ext uri="{BB962C8B-B14F-4D97-AF65-F5344CB8AC3E}">
        <p14:creationId xmlns:p14="http://schemas.microsoft.com/office/powerpoint/2010/main" val="1388860337"/>
      </p:ext>
    </p:extLst>
  </p:cSld>
  <p:clrMap bg1="lt1" tx1="dk1" bg2="lt2" tx2="dk2" accent1="accent1" accent2="accent2" accent3="accent3" accent4="accent4" accent5="accent5" accent6="accent6" hlink="hlink" folHlink="folHlink"/>
  <p:sldLayoutIdLst>
    <p:sldLayoutId id="2147483670" r:id="rId1"/>
  </p:sldLayoutIdLst>
  <p:hf hdr="0"/>
  <p:txStyles>
    <p:titleStyle>
      <a:lvl1pPr algn="l" defTabSz="914400" rtl="0" eaLnBrk="1" latinLnBrk="0" hangingPunct="1">
        <a:lnSpc>
          <a:spcPct val="90000"/>
        </a:lnSpc>
        <a:spcBef>
          <a:spcPct val="0"/>
        </a:spcBef>
        <a:buNone/>
        <a:defRPr sz="3600" kern="1200">
          <a:solidFill>
            <a:srgbClr val="485C6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0.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53.png"/><Relationship Id="rId10" Type="http://schemas.openxmlformats.org/officeDocument/2006/relationships/image" Target="../media/image57.emf"/><Relationship Id="rId4" Type="http://schemas.openxmlformats.org/officeDocument/2006/relationships/image" Target="../media/image50.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emf"/><Relationship Id="rId4" Type="http://schemas.openxmlformats.org/officeDocument/2006/relationships/image" Target="../media/image50.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9.wdp"/><Relationship Id="rId18" Type="http://schemas.openxmlformats.org/officeDocument/2006/relationships/image" Target="../media/image65.png"/><Relationship Id="rId3" Type="http://schemas.openxmlformats.org/officeDocument/2006/relationships/image" Target="../media/image44.png"/><Relationship Id="rId7" Type="http://schemas.microsoft.com/office/2007/relationships/hdphoto" Target="../media/hdphoto5.wdp"/><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notesSlide" Target="../notesSlides/notesSlide13.xml"/><Relationship Id="rId16"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54.png"/><Relationship Id="rId11" Type="http://schemas.microsoft.com/office/2007/relationships/hdphoto" Target="../media/hdphoto8.wdp"/><Relationship Id="rId5" Type="http://schemas.microsoft.com/office/2007/relationships/hdphoto" Target="../media/hdphoto7.wdp"/><Relationship Id="rId15" Type="http://schemas.microsoft.com/office/2007/relationships/hdphoto" Target="../media/hdphoto10.wdp"/><Relationship Id="rId10" Type="http://schemas.openxmlformats.org/officeDocument/2006/relationships/image" Target="../media/image60.png"/><Relationship Id="rId4" Type="http://schemas.openxmlformats.org/officeDocument/2006/relationships/image" Target="../media/image59.png"/><Relationship Id="rId9" Type="http://schemas.microsoft.com/office/2007/relationships/hdphoto" Target="../media/hdphoto6.wdp"/><Relationship Id="rId1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9.wdp"/><Relationship Id="rId18" Type="http://schemas.openxmlformats.org/officeDocument/2006/relationships/image" Target="../media/image65.png"/><Relationship Id="rId3" Type="http://schemas.openxmlformats.org/officeDocument/2006/relationships/image" Target="../media/image44.png"/><Relationship Id="rId7" Type="http://schemas.microsoft.com/office/2007/relationships/hdphoto" Target="../media/hdphoto5.wdp"/><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54.png"/><Relationship Id="rId11" Type="http://schemas.microsoft.com/office/2007/relationships/hdphoto" Target="../media/hdphoto8.wdp"/><Relationship Id="rId5" Type="http://schemas.microsoft.com/office/2007/relationships/hdphoto" Target="../media/hdphoto7.wdp"/><Relationship Id="rId15" Type="http://schemas.microsoft.com/office/2007/relationships/hdphoto" Target="../media/hdphoto10.wdp"/><Relationship Id="rId10" Type="http://schemas.openxmlformats.org/officeDocument/2006/relationships/image" Target="../media/image60.png"/><Relationship Id="rId4" Type="http://schemas.openxmlformats.org/officeDocument/2006/relationships/image" Target="../media/image59.png"/><Relationship Id="rId9" Type="http://schemas.microsoft.com/office/2007/relationships/hdphoto" Target="../media/hdphoto6.wdp"/><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5.png"/><Relationship Id="rId3" Type="http://schemas.openxmlformats.org/officeDocument/2006/relationships/image" Target="../media/image44.png"/><Relationship Id="rId7" Type="http://schemas.microsoft.com/office/2007/relationships/hdphoto" Target="../media/hdphoto5.wdp"/><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4.png"/><Relationship Id="rId11" Type="http://schemas.microsoft.com/office/2007/relationships/hdphoto" Target="../media/hdphoto8.wdp"/><Relationship Id="rId5" Type="http://schemas.microsoft.com/office/2007/relationships/hdphoto" Target="../media/hdphoto7.wdp"/><Relationship Id="rId10" Type="http://schemas.openxmlformats.org/officeDocument/2006/relationships/image" Target="../media/image60.png"/><Relationship Id="rId4" Type="http://schemas.openxmlformats.org/officeDocument/2006/relationships/image" Target="../media/image59.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1.png"/><Relationship Id="rId11" Type="http://schemas.openxmlformats.org/officeDocument/2006/relationships/image" Target="../media/image28.svg"/><Relationship Id="rId5" Type="http://schemas.openxmlformats.org/officeDocument/2006/relationships/image" Target="../media/image70.png"/><Relationship Id="rId10" Type="http://schemas.openxmlformats.org/officeDocument/2006/relationships/image" Target="../media/image27.png"/><Relationship Id="rId4" Type="http://schemas.openxmlformats.org/officeDocument/2006/relationships/image" Target="../media/image69.pn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3.wdp"/><Relationship Id="rId3" Type="http://schemas.openxmlformats.org/officeDocument/2006/relationships/image" Target="../media/image73.jpg"/><Relationship Id="rId7" Type="http://schemas.microsoft.com/office/2007/relationships/hdphoto" Target="../media/hdphoto11.wdp"/><Relationship Id="rId12"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74.png"/><Relationship Id="rId10" Type="http://schemas.microsoft.com/office/2007/relationships/hdphoto" Target="../media/hdphoto12.wdp"/><Relationship Id="rId4" Type="http://schemas.openxmlformats.org/officeDocument/2006/relationships/image" Target="../media/image68.jp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6.png"/><Relationship Id="rId3" Type="http://schemas.openxmlformats.org/officeDocument/2006/relationships/image" Target="../media/image68.jpg"/><Relationship Id="rId7" Type="http://schemas.openxmlformats.org/officeDocument/2006/relationships/image" Target="../media/image67.png"/><Relationship Id="rId12" Type="http://schemas.microsoft.com/office/2007/relationships/hdphoto" Target="../media/hdphoto15.wdp"/><Relationship Id="rId2" Type="http://schemas.openxmlformats.org/officeDocument/2006/relationships/notesSlide" Target="../notesSlides/notesSlide18.xml"/><Relationship Id="rId16" Type="http://schemas.microsoft.com/office/2007/relationships/hdphoto" Target="../media/hdphoto17.wdp"/><Relationship Id="rId1" Type="http://schemas.openxmlformats.org/officeDocument/2006/relationships/slideLayout" Target="../slideLayouts/slideLayout4.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svg"/><Relationship Id="rId15" Type="http://schemas.openxmlformats.org/officeDocument/2006/relationships/image" Target="../media/image87.png"/><Relationship Id="rId10" Type="http://schemas.microsoft.com/office/2007/relationships/hdphoto" Target="../media/hdphoto14.wdp"/><Relationship Id="rId4" Type="http://schemas.openxmlformats.org/officeDocument/2006/relationships/image" Target="../media/image80.png"/><Relationship Id="rId9" Type="http://schemas.openxmlformats.org/officeDocument/2006/relationships/image" Target="../media/image84.png"/><Relationship Id="rId14" Type="http://schemas.microsoft.com/office/2007/relationships/hdphoto" Target="../media/hdphoto16.wdp"/></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1.svg"/><Relationship Id="rId18" Type="http://schemas.openxmlformats.org/officeDocument/2006/relationships/image" Target="../media/image77.png"/><Relationship Id="rId3" Type="http://schemas.openxmlformats.org/officeDocument/2006/relationships/image" Target="../media/image88.jpeg"/><Relationship Id="rId21" Type="http://schemas.openxmlformats.org/officeDocument/2006/relationships/image" Target="../media/image79.png"/><Relationship Id="rId7" Type="http://schemas.microsoft.com/office/2007/relationships/hdphoto" Target="../media/hdphoto5.wdp"/><Relationship Id="rId12" Type="http://schemas.openxmlformats.org/officeDocument/2006/relationships/image" Target="../media/image80.png"/><Relationship Id="rId17" Type="http://schemas.openxmlformats.org/officeDocument/2006/relationships/image" Target="../media/image76.png"/><Relationship Id="rId2" Type="http://schemas.openxmlformats.org/officeDocument/2006/relationships/notesSlide" Target="../notesSlides/notesSlide19.xml"/><Relationship Id="rId16" Type="http://schemas.microsoft.com/office/2007/relationships/hdphoto" Target="../media/hdphoto11.wdp"/><Relationship Id="rId20"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54.png"/><Relationship Id="rId11" Type="http://schemas.microsoft.com/office/2007/relationships/hdphoto" Target="../media/hdphoto8.wdp"/><Relationship Id="rId5" Type="http://schemas.microsoft.com/office/2007/relationships/hdphoto" Target="../media/hdphoto7.wdp"/><Relationship Id="rId15" Type="http://schemas.openxmlformats.org/officeDocument/2006/relationships/image" Target="../media/image75.png"/><Relationship Id="rId23" Type="http://schemas.openxmlformats.org/officeDocument/2006/relationships/image" Target="../media/image89.png"/><Relationship Id="rId10" Type="http://schemas.openxmlformats.org/officeDocument/2006/relationships/image" Target="../media/image60.png"/><Relationship Id="rId19" Type="http://schemas.microsoft.com/office/2007/relationships/hdphoto" Target="../media/hdphoto12.wdp"/><Relationship Id="rId4" Type="http://schemas.openxmlformats.org/officeDocument/2006/relationships/image" Target="../media/image59.png"/><Relationship Id="rId9" Type="http://schemas.microsoft.com/office/2007/relationships/hdphoto" Target="../media/hdphoto6.wdp"/><Relationship Id="rId14" Type="http://schemas.openxmlformats.org/officeDocument/2006/relationships/image" Target="../media/image67.png"/><Relationship Id="rId22" Type="http://schemas.microsoft.com/office/2007/relationships/hdphoto" Target="../media/hdphoto13.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9.png"/><Relationship Id="rId21" Type="http://schemas.openxmlformats.org/officeDocument/2006/relationships/image" Target="../media/image26.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sv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29.png"/><Relationship Id="rId5" Type="http://schemas.openxmlformats.org/officeDocument/2006/relationships/image" Target="../media/image11.jp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16.png"/><Relationship Id="rId19" Type="http://schemas.openxmlformats.org/officeDocument/2006/relationships/image" Target="../media/image24.svg"/><Relationship Id="rId31" Type="http://schemas.openxmlformats.org/officeDocument/2006/relationships/image" Target="../media/image36.svg"/><Relationship Id="rId4" Type="http://schemas.openxmlformats.org/officeDocument/2006/relationships/image" Target="../media/image10.svg"/><Relationship Id="rId9" Type="http://schemas.openxmlformats.org/officeDocument/2006/relationships/image" Target="../media/image15.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1.svg"/><Relationship Id="rId18" Type="http://schemas.openxmlformats.org/officeDocument/2006/relationships/image" Target="../media/image77.png"/><Relationship Id="rId3" Type="http://schemas.openxmlformats.org/officeDocument/2006/relationships/image" Target="../media/image88.jpeg"/><Relationship Id="rId21" Type="http://schemas.openxmlformats.org/officeDocument/2006/relationships/image" Target="../media/image79.png"/><Relationship Id="rId7" Type="http://schemas.microsoft.com/office/2007/relationships/hdphoto" Target="../media/hdphoto5.wdp"/><Relationship Id="rId12" Type="http://schemas.openxmlformats.org/officeDocument/2006/relationships/image" Target="../media/image80.png"/><Relationship Id="rId17" Type="http://schemas.openxmlformats.org/officeDocument/2006/relationships/image" Target="../media/image76.png"/><Relationship Id="rId2" Type="http://schemas.openxmlformats.org/officeDocument/2006/relationships/notesSlide" Target="../notesSlides/notesSlide20.xml"/><Relationship Id="rId16" Type="http://schemas.microsoft.com/office/2007/relationships/hdphoto" Target="../media/hdphoto11.wdp"/><Relationship Id="rId20"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54.png"/><Relationship Id="rId11" Type="http://schemas.microsoft.com/office/2007/relationships/hdphoto" Target="../media/hdphoto8.wdp"/><Relationship Id="rId5" Type="http://schemas.microsoft.com/office/2007/relationships/hdphoto" Target="../media/hdphoto7.wdp"/><Relationship Id="rId15" Type="http://schemas.openxmlformats.org/officeDocument/2006/relationships/image" Target="../media/image75.png"/><Relationship Id="rId23" Type="http://schemas.openxmlformats.org/officeDocument/2006/relationships/image" Target="../media/image90.png"/><Relationship Id="rId10" Type="http://schemas.openxmlformats.org/officeDocument/2006/relationships/image" Target="../media/image60.png"/><Relationship Id="rId19" Type="http://schemas.microsoft.com/office/2007/relationships/hdphoto" Target="../media/hdphoto12.wdp"/><Relationship Id="rId4" Type="http://schemas.openxmlformats.org/officeDocument/2006/relationships/image" Target="../media/image59.png"/><Relationship Id="rId9" Type="http://schemas.microsoft.com/office/2007/relationships/hdphoto" Target="../media/hdphoto6.wdp"/><Relationship Id="rId14" Type="http://schemas.openxmlformats.org/officeDocument/2006/relationships/image" Target="../media/image67.png"/><Relationship Id="rId22" Type="http://schemas.microsoft.com/office/2007/relationships/hdphoto" Target="../media/hdphoto13.wdp"/></Relationships>
</file>

<file path=ppt/slides/_rels/slide21.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96.png"/><Relationship Id="rId18" Type="http://schemas.microsoft.com/office/2007/relationships/hdphoto" Target="../media/hdphoto25.wdp"/><Relationship Id="rId3" Type="http://schemas.openxmlformats.org/officeDocument/2006/relationships/image" Target="../media/image91.png"/><Relationship Id="rId7" Type="http://schemas.openxmlformats.org/officeDocument/2006/relationships/image" Target="../media/image93.png"/><Relationship Id="rId12" Type="http://schemas.microsoft.com/office/2007/relationships/hdphoto" Target="../media/hdphoto22.wdp"/><Relationship Id="rId17" Type="http://schemas.openxmlformats.org/officeDocument/2006/relationships/image" Target="../media/image98.png"/><Relationship Id="rId2" Type="http://schemas.openxmlformats.org/officeDocument/2006/relationships/notesSlide" Target="../notesSlides/notesSlide21.xml"/><Relationship Id="rId16" Type="http://schemas.microsoft.com/office/2007/relationships/hdphoto" Target="../media/hdphoto24.wdp"/><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7.png"/><Relationship Id="rId10"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94.png"/><Relationship Id="rId14" Type="http://schemas.microsoft.com/office/2007/relationships/hdphoto" Target="../media/hdphoto23.wdp"/></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0.svg"/></Relationships>
</file>

<file path=ppt/slides/_rels/slide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5D638-FC86-3077-2E9A-9E04796B765E}"/>
              </a:ext>
            </a:extLst>
          </p:cNvPr>
          <p:cNvSpPr>
            <a:spLocks noGrp="1"/>
          </p:cNvSpPr>
          <p:nvPr>
            <p:ph type="body" sz="quarter" idx="10"/>
          </p:nvPr>
        </p:nvSpPr>
        <p:spPr>
          <a:xfrm>
            <a:off x="0" y="2517998"/>
            <a:ext cx="9153525" cy="1414713"/>
          </a:xfrm>
        </p:spPr>
        <p:txBody>
          <a:bodyPr/>
          <a:lstStyle/>
          <a:p>
            <a:pPr marL="0" indent="0" algn="ctr">
              <a:buNone/>
            </a:pPr>
            <a:r>
              <a:rPr lang="en-US" sz="3600" dirty="0"/>
              <a:t>Biomechanical Response of Human Skin: </a:t>
            </a:r>
            <a:br>
              <a:rPr lang="en-US" sz="3600" dirty="0"/>
            </a:br>
            <a:r>
              <a:rPr lang="en-US" sz="3600" dirty="0"/>
              <a:t>A Hierarchical Porous Media Framework.</a:t>
            </a:r>
          </a:p>
        </p:txBody>
      </p:sp>
      <p:sp>
        <p:nvSpPr>
          <p:cNvPr id="3" name="Text Placeholder 2">
            <a:extLst>
              <a:ext uri="{FF2B5EF4-FFF2-40B4-BE49-F238E27FC236}">
                <a16:creationId xmlns:a16="http://schemas.microsoft.com/office/drawing/2014/main" id="{3184D550-8915-7171-CBB5-A64EFBC0322F}"/>
              </a:ext>
            </a:extLst>
          </p:cNvPr>
          <p:cNvSpPr>
            <a:spLocks noGrp="1"/>
          </p:cNvSpPr>
          <p:nvPr>
            <p:ph type="body" sz="quarter" idx="11"/>
          </p:nvPr>
        </p:nvSpPr>
        <p:spPr>
          <a:xfrm>
            <a:off x="0" y="5656254"/>
            <a:ext cx="9153525" cy="400110"/>
          </a:xfrm>
        </p:spPr>
        <p:txBody>
          <a:bodyPr/>
          <a:lstStyle/>
          <a:p>
            <a:pPr marL="0" indent="0" algn="ctr">
              <a:buNone/>
            </a:pPr>
            <a:r>
              <a:rPr lang="fr-FR" dirty="0"/>
              <a:t>AFR-FNR 17013182</a:t>
            </a:r>
          </a:p>
        </p:txBody>
      </p:sp>
      <p:sp>
        <p:nvSpPr>
          <p:cNvPr id="4" name="TextBox 3">
            <a:extLst>
              <a:ext uri="{FF2B5EF4-FFF2-40B4-BE49-F238E27FC236}">
                <a16:creationId xmlns:a16="http://schemas.microsoft.com/office/drawing/2014/main" id="{0AE1C782-8EB5-E646-6D88-181D19B0CBEE}"/>
              </a:ext>
            </a:extLst>
          </p:cNvPr>
          <p:cNvSpPr txBox="1"/>
          <p:nvPr/>
        </p:nvSpPr>
        <p:spPr>
          <a:xfrm>
            <a:off x="0" y="4048165"/>
            <a:ext cx="9153525" cy="400110"/>
          </a:xfrm>
          <a:prstGeom prst="rect">
            <a:avLst/>
          </a:prstGeom>
          <a:noFill/>
        </p:spPr>
        <p:txBody>
          <a:bodyPr wrap="square" rtlCol="0">
            <a:spAutoFit/>
          </a:bodyPr>
          <a:lstStyle/>
          <a:p>
            <a:pPr algn="ctr"/>
            <a:r>
              <a:rPr lang="fr-FR" sz="2000" dirty="0">
                <a:solidFill>
                  <a:srgbClr val="485C6A"/>
                </a:solidFill>
                <a:latin typeface="Arial" panose="020B0604020202020204" pitchFamily="34" charset="0"/>
                <a:cs typeface="Arial" panose="020B0604020202020204" pitchFamily="34" charset="0"/>
              </a:rPr>
              <a:t>Thomas Lavigne</a:t>
            </a:r>
          </a:p>
        </p:txBody>
      </p:sp>
      <p:sp>
        <p:nvSpPr>
          <p:cNvPr id="6" name="TextBox 5">
            <a:extLst>
              <a:ext uri="{FF2B5EF4-FFF2-40B4-BE49-F238E27FC236}">
                <a16:creationId xmlns:a16="http://schemas.microsoft.com/office/drawing/2014/main" id="{9F51F140-EF08-9F54-DCB6-5F82A0744A6A}"/>
              </a:ext>
            </a:extLst>
          </p:cNvPr>
          <p:cNvSpPr txBox="1"/>
          <p:nvPr/>
        </p:nvSpPr>
        <p:spPr>
          <a:xfrm>
            <a:off x="1" y="4656062"/>
            <a:ext cx="9153524" cy="738664"/>
          </a:xfrm>
          <a:prstGeom prst="rect">
            <a:avLst/>
          </a:prstGeom>
          <a:noFill/>
        </p:spPr>
        <p:txBody>
          <a:bodyPr wrap="square" numCol="1" rtlCol="0">
            <a:spAutoFit/>
          </a:bodyPr>
          <a:lstStyle/>
          <a:p>
            <a:pPr algn="ctr"/>
            <a:r>
              <a:rPr lang="fr-FR" sz="1400" b="1" dirty="0">
                <a:solidFill>
                  <a:srgbClr val="485C6A"/>
                </a:solidFill>
                <a:latin typeface="Arial" panose="020B0604020202020204" pitchFamily="34" charset="0"/>
                <a:cs typeface="Arial" panose="020B0604020202020204" pitchFamily="34" charset="0"/>
              </a:rPr>
              <a:t>Supervisors:</a:t>
            </a:r>
            <a:r>
              <a:rPr lang="fr-FR" sz="1400" dirty="0">
                <a:solidFill>
                  <a:srgbClr val="485C6A"/>
                </a:solidFill>
                <a:latin typeface="Arial" panose="020B0604020202020204" pitchFamily="34" charset="0"/>
                <a:cs typeface="Arial" panose="020B0604020202020204" pitchFamily="34" charset="0"/>
              </a:rPr>
              <a:t> </a:t>
            </a:r>
            <a:r>
              <a:rPr lang="fr-FR" sz="1400" i="1" dirty="0">
                <a:solidFill>
                  <a:srgbClr val="485C6A"/>
                </a:solidFill>
                <a:latin typeface="Arial" panose="020B0604020202020204" pitchFamily="34" charset="0"/>
                <a:cs typeface="Arial" panose="020B0604020202020204" pitchFamily="34" charset="0"/>
              </a:rPr>
              <a:t>S. Bordas, P-Y. Rohan, G. Sciumè</a:t>
            </a:r>
            <a:br>
              <a:rPr lang="fr-FR" sz="1400" dirty="0">
                <a:solidFill>
                  <a:srgbClr val="485C6A"/>
                </a:solidFill>
                <a:latin typeface="Arial" panose="020B0604020202020204" pitchFamily="34" charset="0"/>
                <a:cs typeface="Arial" panose="020B0604020202020204" pitchFamily="34" charset="0"/>
              </a:rPr>
            </a:br>
            <a:br>
              <a:rPr lang="fr-FR" sz="1400" dirty="0">
                <a:solidFill>
                  <a:srgbClr val="485C6A"/>
                </a:solidFill>
                <a:latin typeface="Arial" panose="020B0604020202020204" pitchFamily="34" charset="0"/>
                <a:cs typeface="Arial" panose="020B0604020202020204" pitchFamily="34" charset="0"/>
              </a:rPr>
            </a:br>
            <a:r>
              <a:rPr lang="fr-FR" sz="1400" b="1" dirty="0">
                <a:solidFill>
                  <a:srgbClr val="485C6A"/>
                </a:solidFill>
                <a:latin typeface="Arial" panose="020B0604020202020204" pitchFamily="34" charset="0"/>
                <a:cs typeface="Arial" panose="020B0604020202020204" pitchFamily="34" charset="0"/>
              </a:rPr>
              <a:t>Jury and guests: </a:t>
            </a:r>
            <a:r>
              <a:rPr lang="fr-FR" sz="1400" i="1" dirty="0">
                <a:solidFill>
                  <a:srgbClr val="485C6A"/>
                </a:solidFill>
                <a:latin typeface="Arial" panose="020B0604020202020204" pitchFamily="34" charset="0"/>
                <a:cs typeface="Arial" panose="020B0604020202020204" pitchFamily="34" charset="0"/>
              </a:rPr>
              <a:t>C. Vincenot, S. Avril, Y. Payan, S. Budday, S. Laporte</a:t>
            </a:r>
          </a:p>
        </p:txBody>
      </p:sp>
      <p:cxnSp>
        <p:nvCxnSpPr>
          <p:cNvPr id="7" name="Straight Connector 6">
            <a:extLst>
              <a:ext uri="{FF2B5EF4-FFF2-40B4-BE49-F238E27FC236}">
                <a16:creationId xmlns:a16="http://schemas.microsoft.com/office/drawing/2014/main" id="{68646778-A8ED-0E0E-BCFE-9239F137FB4A}"/>
              </a:ext>
            </a:extLst>
          </p:cNvPr>
          <p:cNvCxnSpPr>
            <a:cxnSpLocks/>
          </p:cNvCxnSpPr>
          <p:nvPr/>
        </p:nvCxnSpPr>
        <p:spPr>
          <a:xfrm>
            <a:off x="3850898" y="3932711"/>
            <a:ext cx="1451728" cy="0"/>
          </a:xfrm>
          <a:prstGeom prst="line">
            <a:avLst/>
          </a:prstGeom>
          <a:ln>
            <a:solidFill>
              <a:srgbClr val="485C6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61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35A0A-0A48-1627-5023-A84CD507E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B8F76-6769-BB38-E860-5BD0333395EB}"/>
              </a:ext>
            </a:extLst>
          </p:cNvPr>
          <p:cNvSpPr>
            <a:spLocks noGrp="1"/>
          </p:cNvSpPr>
          <p:nvPr>
            <p:ph type="title"/>
          </p:nvPr>
        </p:nvSpPr>
        <p:spPr/>
        <p:txBody>
          <a:bodyPr/>
          <a:lstStyle/>
          <a:p>
            <a:r>
              <a:rPr lang="fr-FR" dirty="0"/>
              <a:t>The Human skin as a </a:t>
            </a:r>
            <a:r>
              <a:rPr lang="fr-FR" dirty="0" err="1"/>
              <a:t>sponge</a:t>
            </a:r>
            <a:endParaRPr lang="en-GB" dirty="0"/>
          </a:p>
        </p:txBody>
      </p:sp>
      <p:sp>
        <p:nvSpPr>
          <p:cNvPr id="3" name="Date Placeholder 2">
            <a:extLst>
              <a:ext uri="{FF2B5EF4-FFF2-40B4-BE49-F238E27FC236}">
                <a16:creationId xmlns:a16="http://schemas.microsoft.com/office/drawing/2014/main" id="{E651D09D-6CB4-A898-D18E-2292C2409B9E}"/>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2D3CD85C-D841-9D72-2435-54E2418EBCB5}"/>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72570CEF-9F17-6B31-365D-B34AD506CD0F}"/>
              </a:ext>
            </a:extLst>
          </p:cNvPr>
          <p:cNvSpPr>
            <a:spLocks noGrp="1"/>
          </p:cNvSpPr>
          <p:nvPr>
            <p:ph type="sldNum" sz="quarter" idx="12"/>
          </p:nvPr>
        </p:nvSpPr>
        <p:spPr/>
        <p:txBody>
          <a:bodyPr/>
          <a:lstStyle/>
          <a:p>
            <a:fld id="{1C96B271-48F2-4EBC-90C1-CA6B138C6EC9}" type="slidenum">
              <a:rPr lang="fr-FR" smtClean="0"/>
              <a:pPr/>
              <a:t>10</a:t>
            </a:fld>
            <a:endParaRPr lang="fr-FR">
              <a:latin typeface="Bahnschrift Light" panose="020B0502040204020203" pitchFamily="34" charset="0"/>
            </a:endParaRPr>
          </a:p>
        </p:txBody>
      </p:sp>
      <p:pic>
        <p:nvPicPr>
          <p:cNvPr id="44" name="Picture Placeholder 43" descr="A close-up of a blood vessels&#10;&#10;AI-generated content may be incorrect.">
            <a:extLst>
              <a:ext uri="{FF2B5EF4-FFF2-40B4-BE49-F238E27FC236}">
                <a16:creationId xmlns:a16="http://schemas.microsoft.com/office/drawing/2014/main" id="{88F49367-5756-DE95-44B4-18248AC8B70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grpSp>
        <p:nvGrpSpPr>
          <p:cNvPr id="7" name="Groupe 57">
            <a:extLst>
              <a:ext uri="{FF2B5EF4-FFF2-40B4-BE49-F238E27FC236}">
                <a16:creationId xmlns:a16="http://schemas.microsoft.com/office/drawing/2014/main" id="{F6339009-FB02-6C0B-E2B3-7A03EC3EACD6}"/>
              </a:ext>
            </a:extLst>
          </p:cNvPr>
          <p:cNvGrpSpPr/>
          <p:nvPr/>
        </p:nvGrpSpPr>
        <p:grpSpPr>
          <a:xfrm>
            <a:off x="457200" y="1348425"/>
            <a:ext cx="4509283" cy="4724492"/>
            <a:chOff x="457200" y="1348425"/>
            <a:chExt cx="4509283" cy="4724492"/>
          </a:xfrm>
        </p:grpSpPr>
        <p:pic>
          <p:nvPicPr>
            <p:cNvPr id="8" name="Image 21">
              <a:extLst>
                <a:ext uri="{FF2B5EF4-FFF2-40B4-BE49-F238E27FC236}">
                  <a16:creationId xmlns:a16="http://schemas.microsoft.com/office/drawing/2014/main" id="{03148A81-CD0E-3D11-D637-6999C9621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48425"/>
              <a:ext cx="1546638" cy="3523784"/>
            </a:xfrm>
            <a:prstGeom prst="rect">
              <a:avLst/>
            </a:prstGeom>
          </p:spPr>
        </p:pic>
        <p:grpSp>
          <p:nvGrpSpPr>
            <p:cNvPr id="9" name="Groupe 48">
              <a:extLst>
                <a:ext uri="{FF2B5EF4-FFF2-40B4-BE49-F238E27FC236}">
                  <a16:creationId xmlns:a16="http://schemas.microsoft.com/office/drawing/2014/main" id="{59783B39-7441-9523-F8B1-F6F5E97ACE7B}"/>
                </a:ext>
              </a:extLst>
            </p:cNvPr>
            <p:cNvGrpSpPr/>
            <p:nvPr/>
          </p:nvGrpSpPr>
          <p:grpSpPr>
            <a:xfrm rot="207905">
              <a:off x="1091832" y="3216718"/>
              <a:ext cx="3604362" cy="2760132"/>
              <a:chOff x="1247039" y="2590800"/>
              <a:chExt cx="3604362" cy="2760132"/>
            </a:xfrm>
          </p:grpSpPr>
          <p:sp>
            <p:nvSpPr>
              <p:cNvPr id="11" name="Forme libre : forme 49">
                <a:extLst>
                  <a:ext uri="{FF2B5EF4-FFF2-40B4-BE49-F238E27FC236}">
                    <a16:creationId xmlns:a16="http://schemas.microsoft.com/office/drawing/2014/main" id="{78F12C3C-4C1A-0E5D-3B5D-32F5B2A3B2F1}"/>
                  </a:ext>
                </a:extLst>
              </p:cNvPr>
              <p:cNvSpPr/>
              <p:nvPr/>
            </p:nvSpPr>
            <p:spPr>
              <a:xfrm>
                <a:off x="1253068" y="2599265"/>
                <a:ext cx="3598333" cy="2751667"/>
              </a:xfrm>
              <a:custGeom>
                <a:avLst/>
                <a:gdLst>
                  <a:gd name="connsiteX0" fmla="*/ 287866 w 3598333"/>
                  <a:gd name="connsiteY0" fmla="*/ 0 h 2734734"/>
                  <a:gd name="connsiteX1" fmla="*/ 3598333 w 3598333"/>
                  <a:gd name="connsiteY1" fmla="*/ 1329267 h 2734734"/>
                  <a:gd name="connsiteX2" fmla="*/ 2997200 w 3598333"/>
                  <a:gd name="connsiteY2" fmla="*/ 2734734 h 2734734"/>
                  <a:gd name="connsiteX3" fmla="*/ 0 w 3598333"/>
                  <a:gd name="connsiteY3" fmla="*/ 262467 h 2734734"/>
                  <a:gd name="connsiteX4" fmla="*/ 287866 w 3598333"/>
                  <a:gd name="connsiteY4" fmla="*/ 270934 h 2734734"/>
                  <a:gd name="connsiteX5" fmla="*/ 287866 w 3598333"/>
                  <a:gd name="connsiteY5" fmla="*/ 0 h 273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8333" h="2734734">
                    <a:moveTo>
                      <a:pt x="287866" y="0"/>
                    </a:moveTo>
                    <a:lnTo>
                      <a:pt x="3598333" y="1329267"/>
                    </a:lnTo>
                    <a:lnTo>
                      <a:pt x="2997200" y="2734734"/>
                    </a:lnTo>
                    <a:lnTo>
                      <a:pt x="0" y="262467"/>
                    </a:lnTo>
                    <a:lnTo>
                      <a:pt x="287866" y="270934"/>
                    </a:lnTo>
                    <a:lnTo>
                      <a:pt x="287866" y="0"/>
                    </a:lnTo>
                    <a:close/>
                  </a:path>
                </a:pathLst>
              </a:cu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50">
                <a:extLst>
                  <a:ext uri="{FF2B5EF4-FFF2-40B4-BE49-F238E27FC236}">
                    <a16:creationId xmlns:a16="http://schemas.microsoft.com/office/drawing/2014/main" id="{0D3FD63B-74B3-9913-A987-4B796180D16B}"/>
                  </a:ext>
                </a:extLst>
              </p:cNvPr>
              <p:cNvCxnSpPr>
                <a:cxnSpLocks/>
              </p:cNvCxnSpPr>
              <p:nvPr/>
            </p:nvCxnSpPr>
            <p:spPr>
              <a:xfrm>
                <a:off x="1535112" y="2590800"/>
                <a:ext cx="3257021" cy="13208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51">
                <a:extLst>
                  <a:ext uri="{FF2B5EF4-FFF2-40B4-BE49-F238E27FC236}">
                    <a16:creationId xmlns:a16="http://schemas.microsoft.com/office/drawing/2014/main" id="{A49FDBEE-72EA-12C9-17C5-38A7BB44081E}"/>
                  </a:ext>
                </a:extLst>
              </p:cNvPr>
              <p:cNvCxnSpPr>
                <a:cxnSpLocks/>
              </p:cNvCxnSpPr>
              <p:nvPr/>
            </p:nvCxnSpPr>
            <p:spPr>
              <a:xfrm>
                <a:off x="1247039" y="2869141"/>
                <a:ext cx="2766161" cy="22912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0AD6D8C-98C1-E9B0-8BB8-B33602D661B3}"/>
                  </a:ext>
                </a:extLst>
              </p:cNvPr>
              <p:cNvSpPr/>
              <p:nvPr/>
            </p:nvSpPr>
            <p:spPr>
              <a:xfrm>
                <a:off x="1258887" y="2590800"/>
                <a:ext cx="276225" cy="26987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56">
              <a:extLst>
                <a:ext uri="{FF2B5EF4-FFF2-40B4-BE49-F238E27FC236}">
                  <a16:creationId xmlns:a16="http://schemas.microsoft.com/office/drawing/2014/main" id="{CB9C0183-EBE2-EDA1-5BAF-55D1B9F621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 b="100000" l="0" r="100000">
                          <a14:foregroundMark x1="49609" y1="8008" x2="49609" y2="195"/>
                          <a14:foregroundMark x1="43848" y1="57227" x2="43848" y2="57227"/>
                          <a14:foregroundMark x1="59668" y1="50000" x2="59668" y2="50000"/>
                        </a14:backgroundRemoval>
                      </a14:imgEffect>
                    </a14:imgLayer>
                  </a14:imgProps>
                </a:ext>
                <a:ext uri="{28A0092B-C50C-407E-A947-70E740481C1C}">
                  <a14:useLocalDpi xmlns:a14="http://schemas.microsoft.com/office/drawing/2010/main" val="0"/>
                </a:ext>
              </a:extLst>
            </a:blip>
            <a:stretch>
              <a:fillRect/>
            </a:stretch>
          </p:blipFill>
          <p:spPr>
            <a:xfrm>
              <a:off x="3399739" y="4506173"/>
              <a:ext cx="1566744" cy="1566744"/>
            </a:xfrm>
            <a:prstGeom prst="rect">
              <a:avLst/>
            </a:prstGeom>
          </p:spPr>
        </p:pic>
      </p:grpSp>
      <p:pic>
        <p:nvPicPr>
          <p:cNvPr id="15" name="Image 60">
            <a:extLst>
              <a:ext uri="{FF2B5EF4-FFF2-40B4-BE49-F238E27FC236}">
                <a16:creationId xmlns:a16="http://schemas.microsoft.com/office/drawing/2014/main" id="{86A49000-6CEE-FBC4-AEC4-8A935A319E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9453" y="3283571"/>
            <a:ext cx="1687367" cy="1714020"/>
          </a:xfrm>
          <a:prstGeom prst="rect">
            <a:avLst/>
          </a:prstGeom>
        </p:spPr>
      </p:pic>
      <p:sp>
        <p:nvSpPr>
          <p:cNvPr id="27" name="Rectangle: Rounded Corners 26">
            <a:extLst>
              <a:ext uri="{FF2B5EF4-FFF2-40B4-BE49-F238E27FC236}">
                <a16:creationId xmlns:a16="http://schemas.microsoft.com/office/drawing/2014/main" id="{59A20A08-0B74-B9CC-0F05-02B420F36BCE}"/>
              </a:ext>
            </a:extLst>
          </p:cNvPr>
          <p:cNvSpPr/>
          <p:nvPr/>
        </p:nvSpPr>
        <p:spPr>
          <a:xfrm>
            <a:off x="7219444" y="3119976"/>
            <a:ext cx="3721100" cy="1874174"/>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dirty="0" err="1">
                <a:solidFill>
                  <a:srgbClr val="485C6A"/>
                </a:solidFill>
              </a:rPr>
              <a:t>Mesoscale</a:t>
            </a:r>
            <a:r>
              <a:rPr lang="fr-FR" dirty="0">
                <a:solidFill>
                  <a:srgbClr val="485C6A"/>
                </a:solidFill>
              </a:rPr>
              <a:t> = </a:t>
            </a:r>
            <a:r>
              <a:rPr lang="en-US" dirty="0">
                <a:solidFill>
                  <a:srgbClr val="485C6A"/>
                </a:solidFill>
              </a:rPr>
              <a:t>Model equations</a:t>
            </a:r>
            <a:endParaRPr lang="fr-FR" dirty="0">
              <a:solidFill>
                <a:srgbClr val="485C6A"/>
              </a:solidFill>
            </a:endParaRPr>
          </a:p>
          <a:p>
            <a:endParaRPr lang="fr-FR" dirty="0">
              <a:solidFill>
                <a:srgbClr val="485C6A"/>
              </a:solidFill>
            </a:endParaRPr>
          </a:p>
        </p:txBody>
      </p:sp>
      <p:grpSp>
        <p:nvGrpSpPr>
          <p:cNvPr id="28" name="Group 27">
            <a:extLst>
              <a:ext uri="{FF2B5EF4-FFF2-40B4-BE49-F238E27FC236}">
                <a16:creationId xmlns:a16="http://schemas.microsoft.com/office/drawing/2014/main" id="{074D709F-D663-E8CB-B7B5-F87D1FC875A4}"/>
              </a:ext>
            </a:extLst>
          </p:cNvPr>
          <p:cNvGrpSpPr/>
          <p:nvPr/>
        </p:nvGrpSpPr>
        <p:grpSpPr>
          <a:xfrm>
            <a:off x="9188197" y="3846024"/>
            <a:ext cx="1588006" cy="1026185"/>
            <a:chOff x="6585527" y="2525480"/>
            <a:chExt cx="1005039" cy="676554"/>
          </a:xfrm>
        </p:grpSpPr>
        <p:pic>
          <p:nvPicPr>
            <p:cNvPr id="29" name="Picture 28">
              <a:extLst>
                <a:ext uri="{FF2B5EF4-FFF2-40B4-BE49-F238E27FC236}">
                  <a16:creationId xmlns:a16="http://schemas.microsoft.com/office/drawing/2014/main" id="{EDE3DCCD-5FDC-02C9-6D33-97CD82F9E1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778" b="91204" l="8929" r="96131">
                          <a14:foregroundMark x1="11905" y1="75926" x2="25298" y2="53704"/>
                          <a14:foregroundMark x1="25298" y1="53704" x2="85417" y2="31481"/>
                          <a14:foregroundMark x1="85417" y1="31481" x2="88393" y2="27315"/>
                          <a14:foregroundMark x1="22024" y1="86111" x2="40774" y2="54167"/>
                          <a14:foregroundMark x1="40774" y1="54167" x2="86607" y2="31944"/>
                          <a14:foregroundMark x1="86607" y1="31944" x2="75000" y2="10648"/>
                          <a14:foregroundMark x1="75000" y1="10648" x2="22024" y2="45370"/>
                          <a14:foregroundMark x1="22024" y1="45370" x2="10417" y2="60185"/>
                          <a14:foregroundMark x1="10417" y1="60185" x2="9226" y2="63889"/>
                          <a14:foregroundMark x1="12798" y1="79167" x2="23810" y2="57870"/>
                          <a14:foregroundMark x1="23810" y1="57870" x2="33929" y2="50463"/>
                          <a14:foregroundMark x1="42857" y1="87037" x2="58929" y2="67130"/>
                          <a14:foregroundMark x1="58929" y1="67130" x2="66964" y2="45833"/>
                          <a14:foregroundMark x1="66964" y1="45833" x2="50298" y2="63426"/>
                          <a14:foregroundMark x1="50298" y1="63426" x2="46726" y2="81019"/>
                          <a14:foregroundMark x1="42262" y1="91204" x2="42262" y2="91204"/>
                          <a14:foregroundMark x1="47321" y1="65741" x2="47321" y2="65741"/>
                          <a14:foregroundMark x1="45833" y1="64815" x2="45833" y2="64815"/>
                          <a14:foregroundMark x1="91369" y1="38889" x2="86012" y2="15278"/>
                          <a14:foregroundMark x1="86012" y1="15278" x2="81845" y2="11574"/>
                          <a14:foregroundMark x1="83631" y1="2778" x2="83631" y2="2778"/>
                          <a14:foregroundMark x1="92262" y1="21759" x2="88988" y2="37500"/>
                          <a14:foregroundMark x1="96131" y1="26389" x2="96131" y2="26389"/>
                        </a14:backgroundRemoval>
                      </a14:imgEffect>
                    </a14:imgLayer>
                  </a14:imgProps>
                </a:ext>
              </a:extLst>
            </a:blip>
            <a:stretch>
              <a:fillRect/>
            </a:stretch>
          </p:blipFill>
          <p:spPr>
            <a:xfrm>
              <a:off x="6585527" y="2525480"/>
              <a:ext cx="921384" cy="592318"/>
            </a:xfrm>
            <a:prstGeom prst="rect">
              <a:avLst/>
            </a:prstGeom>
          </p:spPr>
        </p:pic>
        <p:sp>
          <p:nvSpPr>
            <p:cNvPr id="30" name="TextBox 29">
              <a:extLst>
                <a:ext uri="{FF2B5EF4-FFF2-40B4-BE49-F238E27FC236}">
                  <a16:creationId xmlns:a16="http://schemas.microsoft.com/office/drawing/2014/main" id="{0ABECE9B-9CD9-DFB5-3944-1E153E96EBA5}"/>
                </a:ext>
              </a:extLst>
            </p:cNvPr>
            <p:cNvSpPr txBox="1"/>
            <p:nvPr/>
          </p:nvSpPr>
          <p:spPr>
            <a:xfrm>
              <a:off x="7046219" y="2832702"/>
              <a:ext cx="544347" cy="369332"/>
            </a:xfrm>
            <a:prstGeom prst="rect">
              <a:avLst/>
            </a:prstGeom>
            <a:noFill/>
          </p:spPr>
          <p:txBody>
            <a:bodyPr wrap="square" rtlCol="0">
              <a:spAutoFit/>
            </a:bodyPr>
            <a:lstStyle/>
            <a:p>
              <a:pPr algn="ctr"/>
              <a:r>
                <a:rPr lang="fr-FR" b="1" dirty="0">
                  <a:latin typeface="Freestyle Script" panose="030804020302050B0404" pitchFamily="66" charset="0"/>
                </a:rPr>
                <a:t>F(</a:t>
              </a:r>
              <a:r>
                <a:rPr lang="fr-FR" b="1" u="sng" dirty="0">
                  <a:latin typeface="Freestyle Script" panose="030804020302050B0404" pitchFamily="66" charset="0"/>
                </a:rPr>
                <a:t>x</a:t>
              </a:r>
              <a:r>
                <a:rPr lang="fr-FR" b="1" dirty="0">
                  <a:latin typeface="Freestyle Script" panose="030804020302050B0404" pitchFamily="66" charset="0"/>
                </a:rPr>
                <a:t>)</a:t>
              </a:r>
              <a:endParaRPr lang="en-GB" b="1" dirty="0">
                <a:latin typeface="Freestyle Script" panose="030804020302050B0404" pitchFamily="66" charset="0"/>
              </a:endParaRPr>
            </a:p>
          </p:txBody>
        </p:sp>
      </p:grpSp>
      <p:pic>
        <p:nvPicPr>
          <p:cNvPr id="31" name="Image 91">
            <a:extLst>
              <a:ext uri="{FF2B5EF4-FFF2-40B4-BE49-F238E27FC236}">
                <a16:creationId xmlns:a16="http://schemas.microsoft.com/office/drawing/2014/main" id="{7816DB3F-A64F-A88B-0CE7-F79A7C65580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204" b="95911" l="2682" r="96169">
                        <a14:foregroundMark x1="8812" y1="69888" x2="8812" y2="69888"/>
                        <a14:foregroundMark x1="9195" y1="49814" x2="9195" y2="49814"/>
                        <a14:foregroundMark x1="3831" y1="56134" x2="3831" y2="56134"/>
                        <a14:foregroundMark x1="3065" y1="54647" x2="3065" y2="54647"/>
                        <a14:foregroundMark x1="92337" y1="40520" x2="92337" y2="40520"/>
                        <a14:foregroundMark x1="96169" y1="49814" x2="96169" y2="49814"/>
                        <a14:foregroundMark x1="92337" y1="71747" x2="92337" y2="71747"/>
                        <a14:foregroundMark x1="56705" y1="92565" x2="56705" y2="92565"/>
                        <a14:foregroundMark x1="51341" y1="95911" x2="51341" y2="95911"/>
                        <a14:foregroundMark x1="49425" y1="5204" x2="49425" y2="5204"/>
                      </a14:backgroundRemoval>
                    </a14:imgEffect>
                  </a14:imgLayer>
                </a14:imgProps>
              </a:ext>
            </a:extLst>
          </a:blip>
          <a:stretch>
            <a:fillRect/>
          </a:stretch>
        </p:blipFill>
        <p:spPr>
          <a:xfrm>
            <a:off x="7689130" y="3679832"/>
            <a:ext cx="1156916" cy="1192377"/>
          </a:xfrm>
          <a:prstGeom prst="rect">
            <a:avLst/>
          </a:prstGeom>
        </p:spPr>
      </p:pic>
      <p:cxnSp>
        <p:nvCxnSpPr>
          <p:cNvPr id="33" name="Straight Connector 32">
            <a:extLst>
              <a:ext uri="{FF2B5EF4-FFF2-40B4-BE49-F238E27FC236}">
                <a16:creationId xmlns:a16="http://schemas.microsoft.com/office/drawing/2014/main" id="{D1CA175F-E215-6056-D4B2-7E36C9B6E80D}"/>
              </a:ext>
            </a:extLst>
          </p:cNvPr>
          <p:cNvCxnSpPr>
            <a:cxnSpLocks/>
          </p:cNvCxnSpPr>
          <p:nvPr/>
        </p:nvCxnSpPr>
        <p:spPr>
          <a:xfrm>
            <a:off x="8405813" y="3748088"/>
            <a:ext cx="1462087" cy="527932"/>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D534946-B032-FC72-354D-9E0DA431433C}"/>
              </a:ext>
            </a:extLst>
          </p:cNvPr>
          <p:cNvCxnSpPr>
            <a:cxnSpLocks/>
          </p:cNvCxnSpPr>
          <p:nvPr/>
        </p:nvCxnSpPr>
        <p:spPr>
          <a:xfrm flipV="1">
            <a:off x="8405813" y="4276020"/>
            <a:ext cx="1462087" cy="531169"/>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B225A3F0-6C5A-FBA3-F91D-0573B188B944}"/>
              </a:ext>
            </a:extLst>
          </p:cNvPr>
          <p:cNvSpPr/>
          <p:nvPr/>
        </p:nvSpPr>
        <p:spPr>
          <a:xfrm>
            <a:off x="9844088" y="4249513"/>
            <a:ext cx="45719" cy="45719"/>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381D14C-6F68-08B7-E27C-DD43AE5D75C7}"/>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Tree>
    <p:extLst>
      <p:ext uri="{BB962C8B-B14F-4D97-AF65-F5344CB8AC3E}">
        <p14:creationId xmlns:p14="http://schemas.microsoft.com/office/powerpoint/2010/main" val="291912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B51CA-1E36-326B-DE91-497F68470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4ECE9-1226-B367-3CCE-09A21DE44FC2}"/>
              </a:ext>
            </a:extLst>
          </p:cNvPr>
          <p:cNvSpPr>
            <a:spLocks noGrp="1"/>
          </p:cNvSpPr>
          <p:nvPr>
            <p:ph type="title"/>
          </p:nvPr>
        </p:nvSpPr>
        <p:spPr/>
        <p:txBody>
          <a:bodyPr/>
          <a:lstStyle/>
          <a:p>
            <a:r>
              <a:rPr lang="fr-FR" dirty="0"/>
              <a:t>The Human skin as a </a:t>
            </a:r>
            <a:r>
              <a:rPr lang="fr-FR" dirty="0" err="1"/>
              <a:t>sponge</a:t>
            </a:r>
            <a:endParaRPr lang="en-GB" dirty="0"/>
          </a:p>
        </p:txBody>
      </p:sp>
      <p:sp>
        <p:nvSpPr>
          <p:cNvPr id="3" name="Date Placeholder 2">
            <a:extLst>
              <a:ext uri="{FF2B5EF4-FFF2-40B4-BE49-F238E27FC236}">
                <a16:creationId xmlns:a16="http://schemas.microsoft.com/office/drawing/2014/main" id="{1ED94D3D-0402-7B46-9AF8-78640597746F}"/>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CE4528E7-361F-60A8-AA3D-3EBA31DEFA86}"/>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BC078B94-C50A-B9FF-A7E0-5D384ADB1E5D}"/>
              </a:ext>
            </a:extLst>
          </p:cNvPr>
          <p:cNvSpPr>
            <a:spLocks noGrp="1"/>
          </p:cNvSpPr>
          <p:nvPr>
            <p:ph type="sldNum" sz="quarter" idx="12"/>
          </p:nvPr>
        </p:nvSpPr>
        <p:spPr/>
        <p:txBody>
          <a:bodyPr/>
          <a:lstStyle/>
          <a:p>
            <a:fld id="{1C96B271-48F2-4EBC-90C1-CA6B138C6EC9}" type="slidenum">
              <a:rPr lang="fr-FR" smtClean="0"/>
              <a:pPr/>
              <a:t>11</a:t>
            </a:fld>
            <a:endParaRPr lang="fr-FR">
              <a:latin typeface="Bahnschrift Light" panose="020B0502040204020203" pitchFamily="34" charset="0"/>
            </a:endParaRPr>
          </a:p>
        </p:txBody>
      </p:sp>
      <p:pic>
        <p:nvPicPr>
          <p:cNvPr id="59" name="Picture Placeholder 58" descr="A close-up of a blood vessels&#10;&#10;AI-generated content may be incorrect.">
            <a:extLst>
              <a:ext uri="{FF2B5EF4-FFF2-40B4-BE49-F238E27FC236}">
                <a16:creationId xmlns:a16="http://schemas.microsoft.com/office/drawing/2014/main" id="{2199CA68-FDCE-BE20-BB21-710A4CFDBB8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grpSp>
        <p:nvGrpSpPr>
          <p:cNvPr id="7" name="Groupe 57">
            <a:extLst>
              <a:ext uri="{FF2B5EF4-FFF2-40B4-BE49-F238E27FC236}">
                <a16:creationId xmlns:a16="http://schemas.microsoft.com/office/drawing/2014/main" id="{4644180D-DAD3-198D-98C6-4A6F404A18E6}"/>
              </a:ext>
            </a:extLst>
          </p:cNvPr>
          <p:cNvGrpSpPr/>
          <p:nvPr/>
        </p:nvGrpSpPr>
        <p:grpSpPr>
          <a:xfrm>
            <a:off x="457200" y="1348425"/>
            <a:ext cx="4238994" cy="4724492"/>
            <a:chOff x="457200" y="1348425"/>
            <a:chExt cx="4238994" cy="4724492"/>
          </a:xfrm>
        </p:grpSpPr>
        <p:pic>
          <p:nvPicPr>
            <p:cNvPr id="8" name="Image 21">
              <a:extLst>
                <a:ext uri="{FF2B5EF4-FFF2-40B4-BE49-F238E27FC236}">
                  <a16:creationId xmlns:a16="http://schemas.microsoft.com/office/drawing/2014/main" id="{B244A66E-33AB-9AE9-2FB6-0B76BCB89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48425"/>
              <a:ext cx="1546638" cy="3523784"/>
            </a:xfrm>
            <a:prstGeom prst="rect">
              <a:avLst/>
            </a:prstGeom>
          </p:spPr>
        </p:pic>
        <p:grpSp>
          <p:nvGrpSpPr>
            <p:cNvPr id="9" name="Groupe 48">
              <a:extLst>
                <a:ext uri="{FF2B5EF4-FFF2-40B4-BE49-F238E27FC236}">
                  <a16:creationId xmlns:a16="http://schemas.microsoft.com/office/drawing/2014/main" id="{1B4E4AFB-FEDC-4C9C-AE1B-244E964B2D2A}"/>
                </a:ext>
              </a:extLst>
            </p:cNvPr>
            <p:cNvGrpSpPr/>
            <p:nvPr/>
          </p:nvGrpSpPr>
          <p:grpSpPr>
            <a:xfrm rot="207905">
              <a:off x="1091832" y="3216718"/>
              <a:ext cx="3604362" cy="2760132"/>
              <a:chOff x="1247039" y="2590800"/>
              <a:chExt cx="3604362" cy="2760132"/>
            </a:xfrm>
          </p:grpSpPr>
          <p:sp>
            <p:nvSpPr>
              <p:cNvPr id="11" name="Forme libre : forme 49">
                <a:extLst>
                  <a:ext uri="{FF2B5EF4-FFF2-40B4-BE49-F238E27FC236}">
                    <a16:creationId xmlns:a16="http://schemas.microsoft.com/office/drawing/2014/main" id="{05491739-848B-3402-6824-14ED012A6805}"/>
                  </a:ext>
                </a:extLst>
              </p:cNvPr>
              <p:cNvSpPr/>
              <p:nvPr/>
            </p:nvSpPr>
            <p:spPr>
              <a:xfrm>
                <a:off x="1253068" y="2599265"/>
                <a:ext cx="3598333" cy="2751667"/>
              </a:xfrm>
              <a:custGeom>
                <a:avLst/>
                <a:gdLst>
                  <a:gd name="connsiteX0" fmla="*/ 287866 w 3598333"/>
                  <a:gd name="connsiteY0" fmla="*/ 0 h 2734734"/>
                  <a:gd name="connsiteX1" fmla="*/ 3598333 w 3598333"/>
                  <a:gd name="connsiteY1" fmla="*/ 1329267 h 2734734"/>
                  <a:gd name="connsiteX2" fmla="*/ 2997200 w 3598333"/>
                  <a:gd name="connsiteY2" fmla="*/ 2734734 h 2734734"/>
                  <a:gd name="connsiteX3" fmla="*/ 0 w 3598333"/>
                  <a:gd name="connsiteY3" fmla="*/ 262467 h 2734734"/>
                  <a:gd name="connsiteX4" fmla="*/ 287866 w 3598333"/>
                  <a:gd name="connsiteY4" fmla="*/ 270934 h 2734734"/>
                  <a:gd name="connsiteX5" fmla="*/ 287866 w 3598333"/>
                  <a:gd name="connsiteY5" fmla="*/ 0 h 273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8333" h="2734734">
                    <a:moveTo>
                      <a:pt x="287866" y="0"/>
                    </a:moveTo>
                    <a:lnTo>
                      <a:pt x="3598333" y="1329267"/>
                    </a:lnTo>
                    <a:lnTo>
                      <a:pt x="2997200" y="2734734"/>
                    </a:lnTo>
                    <a:lnTo>
                      <a:pt x="0" y="262467"/>
                    </a:lnTo>
                    <a:lnTo>
                      <a:pt x="287866" y="270934"/>
                    </a:lnTo>
                    <a:lnTo>
                      <a:pt x="287866" y="0"/>
                    </a:lnTo>
                    <a:close/>
                  </a:path>
                </a:pathLst>
              </a:cu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50">
                <a:extLst>
                  <a:ext uri="{FF2B5EF4-FFF2-40B4-BE49-F238E27FC236}">
                    <a16:creationId xmlns:a16="http://schemas.microsoft.com/office/drawing/2014/main" id="{05E9A646-C16B-034F-2B76-E87B32E9020C}"/>
                  </a:ext>
                </a:extLst>
              </p:cNvPr>
              <p:cNvCxnSpPr>
                <a:cxnSpLocks/>
              </p:cNvCxnSpPr>
              <p:nvPr/>
            </p:nvCxnSpPr>
            <p:spPr>
              <a:xfrm>
                <a:off x="1535112" y="2590800"/>
                <a:ext cx="3257021" cy="13208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51">
                <a:extLst>
                  <a:ext uri="{FF2B5EF4-FFF2-40B4-BE49-F238E27FC236}">
                    <a16:creationId xmlns:a16="http://schemas.microsoft.com/office/drawing/2014/main" id="{C17343D9-8DF8-4C80-AD11-A8E5394F8825}"/>
                  </a:ext>
                </a:extLst>
              </p:cNvPr>
              <p:cNvCxnSpPr>
                <a:cxnSpLocks/>
              </p:cNvCxnSpPr>
              <p:nvPr/>
            </p:nvCxnSpPr>
            <p:spPr>
              <a:xfrm>
                <a:off x="1247039" y="2869141"/>
                <a:ext cx="2766161" cy="22912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B109F22-3687-47E5-44BA-4FC8BE09F819}"/>
                  </a:ext>
                </a:extLst>
              </p:cNvPr>
              <p:cNvSpPr/>
              <p:nvPr/>
            </p:nvSpPr>
            <p:spPr>
              <a:xfrm>
                <a:off x="1258887" y="2590800"/>
                <a:ext cx="276225" cy="26987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56">
              <a:extLst>
                <a:ext uri="{FF2B5EF4-FFF2-40B4-BE49-F238E27FC236}">
                  <a16:creationId xmlns:a16="http://schemas.microsoft.com/office/drawing/2014/main" id="{1552F70C-69C9-AD39-1C88-AB4968835A8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 b="100000" l="0" r="100000">
                          <a14:foregroundMark x1="49609" y1="8008" x2="49609" y2="195"/>
                          <a14:foregroundMark x1="43848" y1="57227" x2="43848" y2="57227"/>
                          <a14:foregroundMark x1="59668" y1="50000" x2="59668" y2="50000"/>
                        </a14:backgroundRemoval>
                      </a14:imgEffect>
                    </a14:imgLayer>
                  </a14:imgProps>
                </a:ext>
                <a:ext uri="{28A0092B-C50C-407E-A947-70E740481C1C}">
                  <a14:useLocalDpi xmlns:a14="http://schemas.microsoft.com/office/drawing/2010/main" val="0"/>
                </a:ext>
              </a:extLst>
            </a:blip>
            <a:srcRect r="53069"/>
            <a:stretch/>
          </p:blipFill>
          <p:spPr>
            <a:xfrm>
              <a:off x="3399739" y="4506173"/>
              <a:ext cx="735284" cy="1566744"/>
            </a:xfrm>
            <a:prstGeom prst="rect">
              <a:avLst/>
            </a:prstGeom>
          </p:spPr>
        </p:pic>
      </p:grpSp>
      <p:pic>
        <p:nvPicPr>
          <p:cNvPr id="15" name="Image 60">
            <a:extLst>
              <a:ext uri="{FF2B5EF4-FFF2-40B4-BE49-F238E27FC236}">
                <a16:creationId xmlns:a16="http://schemas.microsoft.com/office/drawing/2014/main" id="{63DAC289-1A18-C05B-F1BE-E41C2572E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9453" y="3283571"/>
            <a:ext cx="1687367" cy="1714020"/>
          </a:xfrm>
          <a:prstGeom prst="rect">
            <a:avLst/>
          </a:prstGeom>
        </p:spPr>
      </p:pic>
      <p:grpSp>
        <p:nvGrpSpPr>
          <p:cNvPr id="16" name="Groupe 1">
            <a:extLst>
              <a:ext uri="{FF2B5EF4-FFF2-40B4-BE49-F238E27FC236}">
                <a16:creationId xmlns:a16="http://schemas.microsoft.com/office/drawing/2014/main" id="{C0C2C36C-80CC-16C3-F66A-136B546E60CB}"/>
              </a:ext>
            </a:extLst>
          </p:cNvPr>
          <p:cNvGrpSpPr/>
          <p:nvPr/>
        </p:nvGrpSpPr>
        <p:grpSpPr>
          <a:xfrm>
            <a:off x="3352404" y="4431191"/>
            <a:ext cx="1665652" cy="1716707"/>
            <a:chOff x="6240307" y="3283571"/>
            <a:chExt cx="1970423" cy="2030819"/>
          </a:xfrm>
        </p:grpSpPr>
        <p:pic>
          <p:nvPicPr>
            <p:cNvPr id="17" name="Image 91">
              <a:extLst>
                <a:ext uri="{FF2B5EF4-FFF2-40B4-BE49-F238E27FC236}">
                  <a16:creationId xmlns:a16="http://schemas.microsoft.com/office/drawing/2014/main" id="{826C7B2A-D8CA-7BA1-5193-96DD3C7BD0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859" b="98885" l="766" r="100000"/>
                      </a14:imgEffect>
                    </a14:imgLayer>
                  </a14:imgProps>
                </a:ext>
              </a:extLst>
            </a:blip>
            <a:stretch>
              <a:fillRect/>
            </a:stretch>
          </p:blipFill>
          <p:spPr>
            <a:xfrm>
              <a:off x="6240307" y="3283571"/>
              <a:ext cx="1970423" cy="2030819"/>
            </a:xfrm>
            <a:prstGeom prst="rect">
              <a:avLst/>
            </a:prstGeom>
          </p:spPr>
        </p:pic>
        <p:sp>
          <p:nvSpPr>
            <p:cNvPr id="18" name="Rettangolo arrotondato 90">
              <a:extLst>
                <a:ext uri="{FF2B5EF4-FFF2-40B4-BE49-F238E27FC236}">
                  <a16:creationId xmlns:a16="http://schemas.microsoft.com/office/drawing/2014/main" id="{847076C4-13BE-D130-0DDB-47103ACD0DFB}"/>
                </a:ext>
              </a:extLst>
            </p:cNvPr>
            <p:cNvSpPr/>
            <p:nvPr/>
          </p:nvSpPr>
          <p:spPr>
            <a:xfrm>
              <a:off x="6939502" y="3454692"/>
              <a:ext cx="626389" cy="424302"/>
            </a:xfrm>
            <a:prstGeom prst="roundRect">
              <a:avLst>
                <a:gd name="adj" fmla="val 12833"/>
              </a:avLst>
            </a:prstGeom>
            <a:noFill/>
            <a:ln w="34925" cap="flat" cmpd="sng" algn="ctr">
              <a:solidFill>
                <a:srgbClr val="000000"/>
              </a:solidFill>
              <a:prstDash val="sysDot"/>
            </a:ln>
            <a:effectLst/>
          </p:spPr>
          <p:txBody>
            <a:bodyPr rtlCol="0" anchor="ctr"/>
            <a:lstStyle/>
            <a:p>
              <a:pPr marL="0" marR="0" lvl="0" indent="0" algn="ctr" defTabSz="488879"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endParaRPr>
            </a:p>
          </p:txBody>
        </p:sp>
      </p:grpSp>
      <p:sp>
        <p:nvSpPr>
          <p:cNvPr id="39" name="Rectangle: Rounded Corners 38">
            <a:extLst>
              <a:ext uri="{FF2B5EF4-FFF2-40B4-BE49-F238E27FC236}">
                <a16:creationId xmlns:a16="http://schemas.microsoft.com/office/drawing/2014/main" id="{4981ACFE-9178-84E2-386B-47A6CAB75768}"/>
              </a:ext>
            </a:extLst>
          </p:cNvPr>
          <p:cNvSpPr/>
          <p:nvPr/>
        </p:nvSpPr>
        <p:spPr>
          <a:xfrm>
            <a:off x="7219444" y="3119976"/>
            <a:ext cx="3721100" cy="1874174"/>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dirty="0" err="1">
                <a:solidFill>
                  <a:srgbClr val="485C6A"/>
                </a:solidFill>
              </a:rPr>
              <a:t>Microscale</a:t>
            </a:r>
            <a:r>
              <a:rPr lang="fr-FR" dirty="0">
                <a:solidFill>
                  <a:srgbClr val="485C6A"/>
                </a:solidFill>
              </a:rPr>
              <a:t> : </a:t>
            </a:r>
            <a:r>
              <a:rPr lang="fr-FR" dirty="0" err="1">
                <a:solidFill>
                  <a:srgbClr val="485C6A"/>
                </a:solidFill>
              </a:rPr>
              <a:t>biology</a:t>
            </a:r>
            <a:r>
              <a:rPr lang="fr-FR" dirty="0">
                <a:solidFill>
                  <a:srgbClr val="485C6A"/>
                </a:solidFill>
              </a:rPr>
              <a:t> </a:t>
            </a:r>
            <a:r>
              <a:rPr lang="fr-FR" dirty="0" err="1">
                <a:solidFill>
                  <a:srgbClr val="485C6A"/>
                </a:solidFill>
              </a:rPr>
              <a:t>scale</a:t>
            </a:r>
            <a:endParaRPr lang="fr-FR" dirty="0">
              <a:solidFill>
                <a:srgbClr val="485C6A"/>
              </a:solidFill>
            </a:endParaRPr>
          </a:p>
          <a:p>
            <a:endParaRPr lang="fr-FR" dirty="0">
              <a:solidFill>
                <a:srgbClr val="485C6A"/>
              </a:solidFill>
            </a:endParaRPr>
          </a:p>
        </p:txBody>
      </p:sp>
      <p:grpSp>
        <p:nvGrpSpPr>
          <p:cNvPr id="40" name="Groupe 2">
            <a:extLst>
              <a:ext uri="{FF2B5EF4-FFF2-40B4-BE49-F238E27FC236}">
                <a16:creationId xmlns:a16="http://schemas.microsoft.com/office/drawing/2014/main" id="{06B49644-D10D-4230-0B91-5C6B162400A7}"/>
              </a:ext>
            </a:extLst>
          </p:cNvPr>
          <p:cNvGrpSpPr>
            <a:grpSpLocks noChangeAspect="1"/>
          </p:cNvGrpSpPr>
          <p:nvPr/>
        </p:nvGrpSpPr>
        <p:grpSpPr>
          <a:xfrm>
            <a:off x="7461699" y="3736616"/>
            <a:ext cx="2743201" cy="1222120"/>
            <a:chOff x="7220362" y="2377027"/>
            <a:chExt cx="4844771" cy="2158389"/>
          </a:xfrm>
        </p:grpSpPr>
        <p:pic>
          <p:nvPicPr>
            <p:cNvPr id="41" name="Image 27">
              <a:extLst>
                <a:ext uri="{FF2B5EF4-FFF2-40B4-BE49-F238E27FC236}">
                  <a16:creationId xmlns:a16="http://schemas.microsoft.com/office/drawing/2014/main" id="{DF217989-1F0D-502D-5B0F-F773084BFB3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2852" t="30915" r="50939" b="59797"/>
            <a:stretch/>
          </p:blipFill>
          <p:spPr>
            <a:xfrm>
              <a:off x="7366736" y="2435856"/>
              <a:ext cx="1277821" cy="1074419"/>
            </a:xfrm>
            <a:prstGeom prst="rect">
              <a:avLst/>
            </a:prstGeom>
            <a:ln>
              <a:solidFill>
                <a:schemeClr val="tx1"/>
              </a:solidFill>
            </a:ln>
          </p:spPr>
        </p:pic>
        <p:cxnSp>
          <p:nvCxnSpPr>
            <p:cNvPr id="42" name="Connecteur droit 28">
              <a:extLst>
                <a:ext uri="{FF2B5EF4-FFF2-40B4-BE49-F238E27FC236}">
                  <a16:creationId xmlns:a16="http://schemas.microsoft.com/office/drawing/2014/main" id="{AC1F8851-B27A-5397-FFC8-AD154B98D0E1}"/>
                </a:ext>
              </a:extLst>
            </p:cNvPr>
            <p:cNvCxnSpPr/>
            <p:nvPr/>
          </p:nvCxnSpPr>
          <p:spPr>
            <a:xfrm>
              <a:off x="8271845" y="3310453"/>
              <a:ext cx="0" cy="36000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3" name="Connecteur droit 29">
              <a:extLst>
                <a:ext uri="{FF2B5EF4-FFF2-40B4-BE49-F238E27FC236}">
                  <a16:creationId xmlns:a16="http://schemas.microsoft.com/office/drawing/2014/main" id="{55025723-D991-AA2C-14A0-A555C581C993}"/>
                </a:ext>
              </a:extLst>
            </p:cNvPr>
            <p:cNvCxnSpPr/>
            <p:nvPr/>
          </p:nvCxnSpPr>
          <p:spPr>
            <a:xfrm>
              <a:off x="7817186" y="3291951"/>
              <a:ext cx="0" cy="61200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4" name="Connecteur droit 30">
              <a:extLst>
                <a:ext uri="{FF2B5EF4-FFF2-40B4-BE49-F238E27FC236}">
                  <a16:creationId xmlns:a16="http://schemas.microsoft.com/office/drawing/2014/main" id="{5117F860-5B4E-64F5-8B29-AAC40ACFB460}"/>
                </a:ext>
              </a:extLst>
            </p:cNvPr>
            <p:cNvCxnSpPr/>
            <p:nvPr/>
          </p:nvCxnSpPr>
          <p:spPr>
            <a:xfrm>
              <a:off x="7464761" y="3272901"/>
              <a:ext cx="0" cy="90000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5" name="Connecteur droit 31">
              <a:extLst>
                <a:ext uri="{FF2B5EF4-FFF2-40B4-BE49-F238E27FC236}">
                  <a16:creationId xmlns:a16="http://schemas.microsoft.com/office/drawing/2014/main" id="{D79FFB1D-026F-A95D-FBA5-081AED9CFC7B}"/>
                </a:ext>
              </a:extLst>
            </p:cNvPr>
            <p:cNvCxnSpPr>
              <a:cxnSpLocks/>
            </p:cNvCxnSpPr>
            <p:nvPr/>
          </p:nvCxnSpPr>
          <p:spPr>
            <a:xfrm>
              <a:off x="8367095" y="2817673"/>
              <a:ext cx="756690" cy="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6" name="Connecteur droit 32">
              <a:extLst>
                <a:ext uri="{FF2B5EF4-FFF2-40B4-BE49-F238E27FC236}">
                  <a16:creationId xmlns:a16="http://schemas.microsoft.com/office/drawing/2014/main" id="{9CD58C88-3FBA-157C-97E6-62EDA5FA511C}"/>
                </a:ext>
              </a:extLst>
            </p:cNvPr>
            <p:cNvCxnSpPr/>
            <p:nvPr/>
          </p:nvCxnSpPr>
          <p:spPr>
            <a:xfrm>
              <a:off x="8223785" y="2507678"/>
              <a:ext cx="900000" cy="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sp>
          <p:nvSpPr>
            <p:cNvPr id="47" name="ZoneTexte 33">
              <a:extLst>
                <a:ext uri="{FF2B5EF4-FFF2-40B4-BE49-F238E27FC236}">
                  <a16:creationId xmlns:a16="http://schemas.microsoft.com/office/drawing/2014/main" id="{051E6741-EF90-F427-62D0-1D2DC85A4F19}"/>
                </a:ext>
              </a:extLst>
            </p:cNvPr>
            <p:cNvSpPr txBox="1"/>
            <p:nvPr/>
          </p:nvSpPr>
          <p:spPr>
            <a:xfrm>
              <a:off x="9079696" y="2377027"/>
              <a:ext cx="2983944" cy="230832"/>
            </a:xfrm>
            <a:prstGeom prst="rect">
              <a:avLst/>
            </a:prstGeom>
            <a:noFill/>
          </p:spPr>
          <p:txBody>
            <a:bodyPr wrap="square" rtlCol="0">
              <a:spAutoFit/>
            </a:bodyPr>
            <a:lstStyle/>
            <a:p>
              <a:r>
                <a:rPr lang="fr-FR" sz="900" dirty="0" err="1">
                  <a:latin typeface="Arial Narrow" panose="020B0606020202030204" pitchFamily="34" charset="0"/>
                </a:rPr>
                <a:t>Interstitial</a:t>
              </a:r>
              <a:r>
                <a:rPr lang="fr-FR" sz="900" dirty="0">
                  <a:latin typeface="Arial Narrow" panose="020B0606020202030204" pitchFamily="34" charset="0"/>
                </a:rPr>
                <a:t> </a:t>
              </a:r>
              <a:r>
                <a:rPr lang="fr-FR" sz="900" dirty="0" err="1">
                  <a:latin typeface="Arial Narrow" panose="020B0606020202030204" pitchFamily="34" charset="0"/>
                </a:rPr>
                <a:t>fluid</a:t>
              </a:r>
              <a:endParaRPr lang="fr-FR" sz="900" dirty="0">
                <a:latin typeface="Arial Narrow" panose="020B0606020202030204" pitchFamily="34" charset="0"/>
              </a:endParaRPr>
            </a:p>
          </p:txBody>
        </p:sp>
        <p:sp>
          <p:nvSpPr>
            <p:cNvPr id="48" name="ZoneTexte 34">
              <a:extLst>
                <a:ext uri="{FF2B5EF4-FFF2-40B4-BE49-F238E27FC236}">
                  <a16:creationId xmlns:a16="http://schemas.microsoft.com/office/drawing/2014/main" id="{DEC480AA-D06C-1F8A-29D6-244018A87FF6}"/>
                </a:ext>
              </a:extLst>
            </p:cNvPr>
            <p:cNvSpPr txBox="1"/>
            <p:nvPr/>
          </p:nvSpPr>
          <p:spPr>
            <a:xfrm>
              <a:off x="9081189" y="2692700"/>
              <a:ext cx="2983944" cy="230832"/>
            </a:xfrm>
            <a:prstGeom prst="rect">
              <a:avLst/>
            </a:prstGeom>
            <a:noFill/>
          </p:spPr>
          <p:txBody>
            <a:bodyPr wrap="square" rtlCol="0">
              <a:spAutoFit/>
            </a:bodyPr>
            <a:lstStyle/>
            <a:p>
              <a:r>
                <a:rPr lang="fr-FR" sz="900" dirty="0">
                  <a:solidFill>
                    <a:srgbClr val="562C32"/>
                  </a:solidFill>
                  <a:latin typeface="Arial Narrow" panose="020B0606020202030204" pitchFamily="34" charset="0"/>
                </a:rPr>
                <a:t>Mobile </a:t>
              </a:r>
              <a:r>
                <a:rPr lang="fr-FR" sz="900" dirty="0" err="1">
                  <a:solidFill>
                    <a:srgbClr val="562C32"/>
                  </a:solidFill>
                  <a:latin typeface="Arial Narrow" panose="020B0606020202030204" pitchFamily="34" charset="0"/>
                </a:rPr>
                <a:t>cells</a:t>
              </a:r>
              <a:endParaRPr lang="fr-FR" sz="900" dirty="0">
                <a:solidFill>
                  <a:srgbClr val="562C32"/>
                </a:solidFill>
                <a:latin typeface="Arial Narrow" panose="020B0606020202030204" pitchFamily="34" charset="0"/>
              </a:endParaRPr>
            </a:p>
          </p:txBody>
        </p:sp>
        <p:sp>
          <p:nvSpPr>
            <p:cNvPr id="49" name="ZoneTexte 35">
              <a:extLst>
                <a:ext uri="{FF2B5EF4-FFF2-40B4-BE49-F238E27FC236}">
                  <a16:creationId xmlns:a16="http://schemas.microsoft.com/office/drawing/2014/main" id="{2FA22B87-2F88-B333-20AC-E98D002F0068}"/>
                </a:ext>
              </a:extLst>
            </p:cNvPr>
            <p:cNvSpPr txBox="1"/>
            <p:nvPr/>
          </p:nvSpPr>
          <p:spPr>
            <a:xfrm>
              <a:off x="8136822" y="3622995"/>
              <a:ext cx="3151516" cy="230832"/>
            </a:xfrm>
            <a:prstGeom prst="rect">
              <a:avLst/>
            </a:prstGeom>
            <a:noFill/>
          </p:spPr>
          <p:txBody>
            <a:bodyPr wrap="square" rtlCol="0">
              <a:spAutoFit/>
            </a:bodyPr>
            <a:lstStyle/>
            <a:p>
              <a:r>
                <a:rPr lang="fr-FR" sz="900" dirty="0">
                  <a:solidFill>
                    <a:srgbClr val="D788A4"/>
                  </a:solidFill>
                  <a:latin typeface="Arial Narrow" panose="020B0606020202030204" pitchFamily="34" charset="0"/>
                </a:rPr>
                <a:t>Structural cells and </a:t>
              </a:r>
              <a:r>
                <a:rPr lang="fr-FR" sz="900" dirty="0" err="1">
                  <a:solidFill>
                    <a:srgbClr val="D788A4"/>
                  </a:solidFill>
                  <a:latin typeface="Arial Narrow" panose="020B0606020202030204" pitchFamily="34" charset="0"/>
                </a:rPr>
                <a:t>other</a:t>
              </a:r>
              <a:r>
                <a:rPr lang="fr-FR" sz="900" dirty="0">
                  <a:solidFill>
                    <a:srgbClr val="D788A4"/>
                  </a:solidFill>
                  <a:latin typeface="Arial Narrow" panose="020B0606020202030204" pitchFamily="34" charset="0"/>
                </a:rPr>
                <a:t> structures</a:t>
              </a:r>
              <a:endParaRPr lang="fr-FR" sz="900" i="1" dirty="0">
                <a:solidFill>
                  <a:srgbClr val="D788A4"/>
                </a:solidFill>
                <a:latin typeface="Cambria" panose="02040503050406030204" pitchFamily="18" charset="0"/>
                <a:ea typeface="Cambria" panose="02040503050406030204" pitchFamily="18" charset="0"/>
              </a:endParaRPr>
            </a:p>
          </p:txBody>
        </p:sp>
        <p:sp>
          <p:nvSpPr>
            <p:cNvPr id="50" name="ZoneTexte 36">
              <a:extLst>
                <a:ext uri="{FF2B5EF4-FFF2-40B4-BE49-F238E27FC236}">
                  <a16:creationId xmlns:a16="http://schemas.microsoft.com/office/drawing/2014/main" id="{B3670A76-6BF6-1A70-9611-0A94203A368E}"/>
                </a:ext>
              </a:extLst>
            </p:cNvPr>
            <p:cNvSpPr txBox="1"/>
            <p:nvPr/>
          </p:nvSpPr>
          <p:spPr>
            <a:xfrm>
              <a:off x="7667960" y="3863046"/>
              <a:ext cx="2983944" cy="230832"/>
            </a:xfrm>
            <a:prstGeom prst="rect">
              <a:avLst/>
            </a:prstGeom>
            <a:noFill/>
          </p:spPr>
          <p:txBody>
            <a:bodyPr wrap="square" rtlCol="0">
              <a:spAutoFit/>
            </a:bodyPr>
            <a:lstStyle/>
            <a:p>
              <a:r>
                <a:rPr lang="fr-FR" sz="900" dirty="0">
                  <a:solidFill>
                    <a:srgbClr val="D788A4"/>
                  </a:solidFill>
                  <a:latin typeface="Arial Narrow" panose="020B0606020202030204" pitchFamily="34" charset="0"/>
                </a:rPr>
                <a:t>Connective tissue</a:t>
              </a:r>
              <a:endParaRPr lang="fr-FR" sz="900" i="1" dirty="0">
                <a:solidFill>
                  <a:srgbClr val="D788A4"/>
                </a:solidFill>
                <a:latin typeface="Cambria" panose="02040503050406030204" pitchFamily="18" charset="0"/>
                <a:ea typeface="Cambria" panose="02040503050406030204" pitchFamily="18" charset="0"/>
              </a:endParaRPr>
            </a:p>
          </p:txBody>
        </p:sp>
        <p:sp>
          <p:nvSpPr>
            <p:cNvPr id="51" name="ZoneTexte 37">
              <a:extLst>
                <a:ext uri="{FF2B5EF4-FFF2-40B4-BE49-F238E27FC236}">
                  <a16:creationId xmlns:a16="http://schemas.microsoft.com/office/drawing/2014/main" id="{97FC79B5-BE2C-5D80-2B15-D6AFC231BD29}"/>
                </a:ext>
              </a:extLst>
            </p:cNvPr>
            <p:cNvSpPr txBox="1"/>
            <p:nvPr/>
          </p:nvSpPr>
          <p:spPr>
            <a:xfrm>
              <a:off x="7220362" y="4127743"/>
              <a:ext cx="3656231" cy="407673"/>
            </a:xfrm>
            <a:prstGeom prst="rect">
              <a:avLst/>
            </a:prstGeom>
            <a:noFill/>
          </p:spPr>
          <p:txBody>
            <a:bodyPr wrap="square" rtlCol="0">
              <a:spAutoFit/>
            </a:bodyPr>
            <a:lstStyle/>
            <a:p>
              <a:r>
                <a:rPr lang="en-US" sz="900" dirty="0">
                  <a:solidFill>
                    <a:srgbClr val="FF0000"/>
                  </a:solidFill>
                  <a:latin typeface="Arial Narrow" panose="020B0606020202030204" pitchFamily="34" charset="0"/>
                </a:rPr>
                <a:t>Micro-vascular system = oxygen supply</a:t>
              </a:r>
              <a:endParaRPr lang="en-US" sz="900" i="1" dirty="0">
                <a:solidFill>
                  <a:srgbClr val="FF0000"/>
                </a:solidFill>
                <a:latin typeface="Cambria" panose="02040503050406030204" pitchFamily="18" charset="0"/>
                <a:ea typeface="Cambria" panose="02040503050406030204" pitchFamily="18" charset="0"/>
              </a:endParaRPr>
            </a:p>
          </p:txBody>
        </p:sp>
        <p:sp>
          <p:nvSpPr>
            <p:cNvPr id="52" name="Ellipse 39">
              <a:extLst>
                <a:ext uri="{FF2B5EF4-FFF2-40B4-BE49-F238E27FC236}">
                  <a16:creationId xmlns:a16="http://schemas.microsoft.com/office/drawing/2014/main" id="{5DEF5AE2-2AAF-6EE5-0BB3-B51BF5ECF575}"/>
                </a:ext>
              </a:extLst>
            </p:cNvPr>
            <p:cNvSpPr/>
            <p:nvPr/>
          </p:nvSpPr>
          <p:spPr>
            <a:xfrm rot="1488003">
              <a:off x="7642237" y="2878232"/>
              <a:ext cx="202149" cy="133470"/>
            </a:xfrm>
            <a:prstGeom prst="ellipse">
              <a:avLst/>
            </a:prstGeom>
            <a:no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40">
              <a:extLst>
                <a:ext uri="{FF2B5EF4-FFF2-40B4-BE49-F238E27FC236}">
                  <a16:creationId xmlns:a16="http://schemas.microsoft.com/office/drawing/2014/main" id="{C9674C23-FA6F-9FD2-35FF-B1F61843C6CF}"/>
                </a:ext>
              </a:extLst>
            </p:cNvPr>
            <p:cNvSpPr/>
            <p:nvPr/>
          </p:nvSpPr>
          <p:spPr>
            <a:xfrm rot="20413282">
              <a:off x="7848857" y="2914657"/>
              <a:ext cx="202149" cy="111178"/>
            </a:xfrm>
            <a:prstGeom prst="ellipse">
              <a:avLst/>
            </a:prstGeom>
            <a:no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41">
              <a:extLst>
                <a:ext uri="{FF2B5EF4-FFF2-40B4-BE49-F238E27FC236}">
                  <a16:creationId xmlns:a16="http://schemas.microsoft.com/office/drawing/2014/main" id="{B4607EB1-458B-498E-0AA5-56B560A2BEB4}"/>
                </a:ext>
              </a:extLst>
            </p:cNvPr>
            <p:cNvSpPr/>
            <p:nvPr/>
          </p:nvSpPr>
          <p:spPr>
            <a:xfrm rot="20413282">
              <a:off x="8052680" y="2857065"/>
              <a:ext cx="202149" cy="111178"/>
            </a:xfrm>
            <a:prstGeom prst="ellipse">
              <a:avLst/>
            </a:prstGeom>
            <a:no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42">
              <a:extLst>
                <a:ext uri="{FF2B5EF4-FFF2-40B4-BE49-F238E27FC236}">
                  <a16:creationId xmlns:a16="http://schemas.microsoft.com/office/drawing/2014/main" id="{1302F02E-692D-94C3-46F1-0F5ED26A3B6F}"/>
                </a:ext>
              </a:extLst>
            </p:cNvPr>
            <p:cNvSpPr/>
            <p:nvPr/>
          </p:nvSpPr>
          <p:spPr>
            <a:xfrm rot="17818649">
              <a:off x="8214283" y="2741772"/>
              <a:ext cx="202149" cy="111178"/>
            </a:xfrm>
            <a:prstGeom prst="ellipse">
              <a:avLst/>
            </a:prstGeom>
            <a:solidFill>
              <a:srgbClr val="B1656F"/>
            </a:solid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43">
              <a:extLst>
                <a:ext uri="{FF2B5EF4-FFF2-40B4-BE49-F238E27FC236}">
                  <a16:creationId xmlns:a16="http://schemas.microsoft.com/office/drawing/2014/main" id="{1A26BDFD-B077-611F-4A91-FE6C493009A3}"/>
                </a:ext>
              </a:extLst>
            </p:cNvPr>
            <p:cNvCxnSpPr>
              <a:cxnSpLocks/>
            </p:cNvCxnSpPr>
            <p:nvPr/>
          </p:nvCxnSpPr>
          <p:spPr>
            <a:xfrm>
              <a:off x="8384027" y="2826141"/>
              <a:ext cx="756690" cy="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23C1591-317C-DC18-BF63-8BFB7C559F37}"/>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Tree>
    <p:extLst>
      <p:ext uri="{BB962C8B-B14F-4D97-AF65-F5344CB8AC3E}">
        <p14:creationId xmlns:p14="http://schemas.microsoft.com/office/powerpoint/2010/main" val="29124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A50B-4829-E04C-E7A8-4ADCB49D2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87B8D-6774-B0DB-E136-34C19A2B9A81}"/>
              </a:ext>
            </a:extLst>
          </p:cNvPr>
          <p:cNvSpPr>
            <a:spLocks noGrp="1"/>
          </p:cNvSpPr>
          <p:nvPr>
            <p:ph type="title"/>
          </p:nvPr>
        </p:nvSpPr>
        <p:spPr/>
        <p:txBody>
          <a:bodyPr/>
          <a:lstStyle/>
          <a:p>
            <a:r>
              <a:rPr lang="fr-FR" dirty="0"/>
              <a:t>The Human skin as a </a:t>
            </a:r>
            <a:r>
              <a:rPr lang="fr-FR" dirty="0" err="1"/>
              <a:t>sponge</a:t>
            </a:r>
            <a:endParaRPr lang="en-GB" dirty="0"/>
          </a:p>
        </p:txBody>
      </p:sp>
      <p:sp>
        <p:nvSpPr>
          <p:cNvPr id="3" name="Date Placeholder 2">
            <a:extLst>
              <a:ext uri="{FF2B5EF4-FFF2-40B4-BE49-F238E27FC236}">
                <a16:creationId xmlns:a16="http://schemas.microsoft.com/office/drawing/2014/main" id="{A73DFBCB-4AC3-1369-522A-980567277479}"/>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876E7B9E-68C5-0CBE-7FF4-D5DD9F2E2283}"/>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B220C717-961C-6595-1B79-F0049C3385D7}"/>
              </a:ext>
            </a:extLst>
          </p:cNvPr>
          <p:cNvSpPr>
            <a:spLocks noGrp="1"/>
          </p:cNvSpPr>
          <p:nvPr>
            <p:ph type="sldNum" sz="quarter" idx="12"/>
          </p:nvPr>
        </p:nvSpPr>
        <p:spPr/>
        <p:txBody>
          <a:bodyPr/>
          <a:lstStyle/>
          <a:p>
            <a:fld id="{1C96B271-48F2-4EBC-90C1-CA6B138C6EC9}" type="slidenum">
              <a:rPr lang="fr-FR" smtClean="0"/>
              <a:pPr/>
              <a:t>12</a:t>
            </a:fld>
            <a:endParaRPr lang="fr-FR">
              <a:latin typeface="Bahnschrift Light" panose="020B0502040204020203" pitchFamily="34" charset="0"/>
            </a:endParaRPr>
          </a:p>
        </p:txBody>
      </p:sp>
      <p:pic>
        <p:nvPicPr>
          <p:cNvPr id="23" name="Picture Placeholder 22" descr="A close-up of a blood vessels&#10;&#10;AI-generated content may be incorrect.">
            <a:extLst>
              <a:ext uri="{FF2B5EF4-FFF2-40B4-BE49-F238E27FC236}">
                <a16:creationId xmlns:a16="http://schemas.microsoft.com/office/drawing/2014/main" id="{2C43F3AF-65EC-C590-CAF2-019FA0812A3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grpSp>
        <p:nvGrpSpPr>
          <p:cNvPr id="7" name="Groupe 57">
            <a:extLst>
              <a:ext uri="{FF2B5EF4-FFF2-40B4-BE49-F238E27FC236}">
                <a16:creationId xmlns:a16="http://schemas.microsoft.com/office/drawing/2014/main" id="{77BB03B9-532A-0849-7121-DBEC6F07D180}"/>
              </a:ext>
            </a:extLst>
          </p:cNvPr>
          <p:cNvGrpSpPr/>
          <p:nvPr/>
        </p:nvGrpSpPr>
        <p:grpSpPr>
          <a:xfrm>
            <a:off x="457200" y="1348425"/>
            <a:ext cx="4238994" cy="4724492"/>
            <a:chOff x="457200" y="1348425"/>
            <a:chExt cx="4238994" cy="4724492"/>
          </a:xfrm>
        </p:grpSpPr>
        <p:pic>
          <p:nvPicPr>
            <p:cNvPr id="8" name="Image 21">
              <a:extLst>
                <a:ext uri="{FF2B5EF4-FFF2-40B4-BE49-F238E27FC236}">
                  <a16:creationId xmlns:a16="http://schemas.microsoft.com/office/drawing/2014/main" id="{F8313520-DA45-F91A-3625-BC46766BD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48425"/>
              <a:ext cx="1546638" cy="3523784"/>
            </a:xfrm>
            <a:prstGeom prst="rect">
              <a:avLst/>
            </a:prstGeom>
          </p:spPr>
        </p:pic>
        <p:grpSp>
          <p:nvGrpSpPr>
            <p:cNvPr id="9" name="Groupe 48">
              <a:extLst>
                <a:ext uri="{FF2B5EF4-FFF2-40B4-BE49-F238E27FC236}">
                  <a16:creationId xmlns:a16="http://schemas.microsoft.com/office/drawing/2014/main" id="{17E54833-7A8E-ABC6-47F9-4E170BB83CC4}"/>
                </a:ext>
              </a:extLst>
            </p:cNvPr>
            <p:cNvGrpSpPr/>
            <p:nvPr/>
          </p:nvGrpSpPr>
          <p:grpSpPr>
            <a:xfrm rot="207905">
              <a:off x="1091832" y="3216718"/>
              <a:ext cx="3604362" cy="2760132"/>
              <a:chOff x="1247039" y="2590800"/>
              <a:chExt cx="3604362" cy="2760132"/>
            </a:xfrm>
          </p:grpSpPr>
          <p:sp>
            <p:nvSpPr>
              <p:cNvPr id="11" name="Forme libre : forme 49">
                <a:extLst>
                  <a:ext uri="{FF2B5EF4-FFF2-40B4-BE49-F238E27FC236}">
                    <a16:creationId xmlns:a16="http://schemas.microsoft.com/office/drawing/2014/main" id="{99CAE3F7-1493-5CF5-BCC8-4C133602EAD7}"/>
                  </a:ext>
                </a:extLst>
              </p:cNvPr>
              <p:cNvSpPr/>
              <p:nvPr/>
            </p:nvSpPr>
            <p:spPr>
              <a:xfrm>
                <a:off x="1253068" y="2599265"/>
                <a:ext cx="3598333" cy="2751667"/>
              </a:xfrm>
              <a:custGeom>
                <a:avLst/>
                <a:gdLst>
                  <a:gd name="connsiteX0" fmla="*/ 287866 w 3598333"/>
                  <a:gd name="connsiteY0" fmla="*/ 0 h 2734734"/>
                  <a:gd name="connsiteX1" fmla="*/ 3598333 w 3598333"/>
                  <a:gd name="connsiteY1" fmla="*/ 1329267 h 2734734"/>
                  <a:gd name="connsiteX2" fmla="*/ 2997200 w 3598333"/>
                  <a:gd name="connsiteY2" fmla="*/ 2734734 h 2734734"/>
                  <a:gd name="connsiteX3" fmla="*/ 0 w 3598333"/>
                  <a:gd name="connsiteY3" fmla="*/ 262467 h 2734734"/>
                  <a:gd name="connsiteX4" fmla="*/ 287866 w 3598333"/>
                  <a:gd name="connsiteY4" fmla="*/ 270934 h 2734734"/>
                  <a:gd name="connsiteX5" fmla="*/ 287866 w 3598333"/>
                  <a:gd name="connsiteY5" fmla="*/ 0 h 273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8333" h="2734734">
                    <a:moveTo>
                      <a:pt x="287866" y="0"/>
                    </a:moveTo>
                    <a:lnTo>
                      <a:pt x="3598333" y="1329267"/>
                    </a:lnTo>
                    <a:lnTo>
                      <a:pt x="2997200" y="2734734"/>
                    </a:lnTo>
                    <a:lnTo>
                      <a:pt x="0" y="262467"/>
                    </a:lnTo>
                    <a:lnTo>
                      <a:pt x="287866" y="270934"/>
                    </a:lnTo>
                    <a:lnTo>
                      <a:pt x="287866" y="0"/>
                    </a:lnTo>
                    <a:close/>
                  </a:path>
                </a:pathLst>
              </a:cu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50">
                <a:extLst>
                  <a:ext uri="{FF2B5EF4-FFF2-40B4-BE49-F238E27FC236}">
                    <a16:creationId xmlns:a16="http://schemas.microsoft.com/office/drawing/2014/main" id="{8A353F5D-1552-2EE5-B52D-C5847F17587D}"/>
                  </a:ext>
                </a:extLst>
              </p:cNvPr>
              <p:cNvCxnSpPr>
                <a:cxnSpLocks/>
              </p:cNvCxnSpPr>
              <p:nvPr/>
            </p:nvCxnSpPr>
            <p:spPr>
              <a:xfrm>
                <a:off x="1535112" y="2590800"/>
                <a:ext cx="3257021" cy="13208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51">
                <a:extLst>
                  <a:ext uri="{FF2B5EF4-FFF2-40B4-BE49-F238E27FC236}">
                    <a16:creationId xmlns:a16="http://schemas.microsoft.com/office/drawing/2014/main" id="{5BE90696-CAEC-C8C1-D091-FCBA7331EE12}"/>
                  </a:ext>
                </a:extLst>
              </p:cNvPr>
              <p:cNvCxnSpPr>
                <a:cxnSpLocks/>
              </p:cNvCxnSpPr>
              <p:nvPr/>
            </p:nvCxnSpPr>
            <p:spPr>
              <a:xfrm>
                <a:off x="1247039" y="2869141"/>
                <a:ext cx="2766161" cy="22912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777F48E-8FBE-FF19-46E7-1BC775BB1B08}"/>
                  </a:ext>
                </a:extLst>
              </p:cNvPr>
              <p:cNvSpPr/>
              <p:nvPr/>
            </p:nvSpPr>
            <p:spPr>
              <a:xfrm>
                <a:off x="1258887" y="2590800"/>
                <a:ext cx="276225" cy="26987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56">
              <a:extLst>
                <a:ext uri="{FF2B5EF4-FFF2-40B4-BE49-F238E27FC236}">
                  <a16:creationId xmlns:a16="http://schemas.microsoft.com/office/drawing/2014/main" id="{042D6ACA-E3C0-6462-9787-63835A0120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 b="100000" l="0" r="100000">
                          <a14:foregroundMark x1="49609" y1="8008" x2="49609" y2="195"/>
                          <a14:foregroundMark x1="43848" y1="57227" x2="43848" y2="57227"/>
                          <a14:foregroundMark x1="59668" y1="50000" x2="59668" y2="50000"/>
                        </a14:backgroundRemoval>
                      </a14:imgEffect>
                    </a14:imgLayer>
                  </a14:imgProps>
                </a:ext>
                <a:ext uri="{28A0092B-C50C-407E-A947-70E740481C1C}">
                  <a14:useLocalDpi xmlns:a14="http://schemas.microsoft.com/office/drawing/2010/main" val="0"/>
                </a:ext>
              </a:extLst>
            </a:blip>
            <a:srcRect r="53069"/>
            <a:stretch/>
          </p:blipFill>
          <p:spPr>
            <a:xfrm>
              <a:off x="3399739" y="4506173"/>
              <a:ext cx="735284" cy="1566744"/>
            </a:xfrm>
            <a:prstGeom prst="rect">
              <a:avLst/>
            </a:prstGeom>
          </p:spPr>
        </p:pic>
      </p:grpSp>
      <p:pic>
        <p:nvPicPr>
          <p:cNvPr id="15" name="Image 60">
            <a:extLst>
              <a:ext uri="{FF2B5EF4-FFF2-40B4-BE49-F238E27FC236}">
                <a16:creationId xmlns:a16="http://schemas.microsoft.com/office/drawing/2014/main" id="{B567B7CD-4CE0-6E74-8713-2178663C7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9453" y="3283571"/>
            <a:ext cx="1687367" cy="1714020"/>
          </a:xfrm>
          <a:prstGeom prst="rect">
            <a:avLst/>
          </a:prstGeom>
        </p:spPr>
      </p:pic>
      <p:grpSp>
        <p:nvGrpSpPr>
          <p:cNvPr id="16" name="Groupe 1">
            <a:extLst>
              <a:ext uri="{FF2B5EF4-FFF2-40B4-BE49-F238E27FC236}">
                <a16:creationId xmlns:a16="http://schemas.microsoft.com/office/drawing/2014/main" id="{D620E334-4143-F47C-1671-840CF61BEB42}"/>
              </a:ext>
            </a:extLst>
          </p:cNvPr>
          <p:cNvGrpSpPr/>
          <p:nvPr/>
        </p:nvGrpSpPr>
        <p:grpSpPr>
          <a:xfrm>
            <a:off x="3352404" y="4431191"/>
            <a:ext cx="1665652" cy="1716707"/>
            <a:chOff x="6240307" y="3283571"/>
            <a:chExt cx="1970423" cy="2030819"/>
          </a:xfrm>
        </p:grpSpPr>
        <p:pic>
          <p:nvPicPr>
            <p:cNvPr id="17" name="Image 91">
              <a:extLst>
                <a:ext uri="{FF2B5EF4-FFF2-40B4-BE49-F238E27FC236}">
                  <a16:creationId xmlns:a16="http://schemas.microsoft.com/office/drawing/2014/main" id="{85ACBD0F-3C5D-C43C-0A1F-67B9FA7792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859" b="98885" l="766" r="100000"/>
                      </a14:imgEffect>
                    </a14:imgLayer>
                  </a14:imgProps>
                </a:ext>
              </a:extLst>
            </a:blip>
            <a:stretch>
              <a:fillRect/>
            </a:stretch>
          </p:blipFill>
          <p:spPr>
            <a:xfrm>
              <a:off x="6240307" y="3283571"/>
              <a:ext cx="1970423" cy="2030819"/>
            </a:xfrm>
            <a:prstGeom prst="rect">
              <a:avLst/>
            </a:prstGeom>
          </p:spPr>
        </p:pic>
        <p:sp>
          <p:nvSpPr>
            <p:cNvPr id="18" name="Rettangolo arrotondato 90">
              <a:extLst>
                <a:ext uri="{FF2B5EF4-FFF2-40B4-BE49-F238E27FC236}">
                  <a16:creationId xmlns:a16="http://schemas.microsoft.com/office/drawing/2014/main" id="{3755A157-A6B4-CA0B-C23C-428827C160A7}"/>
                </a:ext>
              </a:extLst>
            </p:cNvPr>
            <p:cNvSpPr/>
            <p:nvPr/>
          </p:nvSpPr>
          <p:spPr>
            <a:xfrm>
              <a:off x="6939502" y="3454692"/>
              <a:ext cx="626389" cy="424302"/>
            </a:xfrm>
            <a:prstGeom prst="roundRect">
              <a:avLst>
                <a:gd name="adj" fmla="val 12833"/>
              </a:avLst>
            </a:prstGeom>
            <a:noFill/>
            <a:ln w="34925" cap="flat" cmpd="sng" algn="ctr">
              <a:solidFill>
                <a:srgbClr val="000000"/>
              </a:solidFill>
              <a:prstDash val="sysDot"/>
            </a:ln>
            <a:effectLst/>
          </p:spPr>
          <p:txBody>
            <a:bodyPr rtlCol="0" anchor="ctr"/>
            <a:lstStyle/>
            <a:p>
              <a:pPr marL="0" marR="0" lvl="0" indent="0" algn="ctr" defTabSz="488879"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endParaRPr>
            </a:p>
          </p:txBody>
        </p:sp>
      </p:grpSp>
      <p:sp>
        <p:nvSpPr>
          <p:cNvPr id="39" name="Rectangle: Rounded Corners 38">
            <a:extLst>
              <a:ext uri="{FF2B5EF4-FFF2-40B4-BE49-F238E27FC236}">
                <a16:creationId xmlns:a16="http://schemas.microsoft.com/office/drawing/2014/main" id="{44C761CF-2DB4-AE19-994A-8096EF666E70}"/>
              </a:ext>
            </a:extLst>
          </p:cNvPr>
          <p:cNvSpPr/>
          <p:nvPr/>
        </p:nvSpPr>
        <p:spPr>
          <a:xfrm>
            <a:off x="7219444" y="3119976"/>
            <a:ext cx="3721100" cy="1874174"/>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dirty="0" err="1">
                <a:solidFill>
                  <a:srgbClr val="485C6A"/>
                </a:solidFill>
              </a:rPr>
              <a:t>Microscale</a:t>
            </a:r>
            <a:r>
              <a:rPr lang="fr-FR" dirty="0">
                <a:solidFill>
                  <a:srgbClr val="485C6A"/>
                </a:solidFill>
              </a:rPr>
              <a:t> : </a:t>
            </a:r>
            <a:r>
              <a:rPr lang="fr-FR" dirty="0" err="1">
                <a:solidFill>
                  <a:srgbClr val="485C6A"/>
                </a:solidFill>
              </a:rPr>
              <a:t>biology</a:t>
            </a:r>
            <a:r>
              <a:rPr lang="fr-FR" dirty="0">
                <a:solidFill>
                  <a:srgbClr val="485C6A"/>
                </a:solidFill>
              </a:rPr>
              <a:t> </a:t>
            </a:r>
            <a:r>
              <a:rPr lang="fr-FR" dirty="0" err="1">
                <a:solidFill>
                  <a:srgbClr val="485C6A"/>
                </a:solidFill>
              </a:rPr>
              <a:t>scale</a:t>
            </a:r>
            <a:endParaRPr lang="fr-FR" dirty="0">
              <a:solidFill>
                <a:srgbClr val="485C6A"/>
              </a:solidFill>
            </a:endParaRPr>
          </a:p>
          <a:p>
            <a:endParaRPr lang="fr-FR" dirty="0">
              <a:solidFill>
                <a:srgbClr val="485C6A"/>
              </a:solidFill>
            </a:endParaRPr>
          </a:p>
        </p:txBody>
      </p:sp>
      <p:grpSp>
        <p:nvGrpSpPr>
          <p:cNvPr id="40" name="Groupe 2">
            <a:extLst>
              <a:ext uri="{FF2B5EF4-FFF2-40B4-BE49-F238E27FC236}">
                <a16:creationId xmlns:a16="http://schemas.microsoft.com/office/drawing/2014/main" id="{BC19AA9D-0944-C7B6-57E6-7FB6DADD2037}"/>
              </a:ext>
            </a:extLst>
          </p:cNvPr>
          <p:cNvGrpSpPr>
            <a:grpSpLocks noChangeAspect="1"/>
          </p:cNvGrpSpPr>
          <p:nvPr/>
        </p:nvGrpSpPr>
        <p:grpSpPr>
          <a:xfrm>
            <a:off x="7461699" y="3736616"/>
            <a:ext cx="2743201" cy="1222120"/>
            <a:chOff x="7220362" y="2377027"/>
            <a:chExt cx="4844771" cy="2158389"/>
          </a:xfrm>
        </p:grpSpPr>
        <p:pic>
          <p:nvPicPr>
            <p:cNvPr id="41" name="Image 27">
              <a:extLst>
                <a:ext uri="{FF2B5EF4-FFF2-40B4-BE49-F238E27FC236}">
                  <a16:creationId xmlns:a16="http://schemas.microsoft.com/office/drawing/2014/main" id="{69747FF8-12A8-872A-79D1-DC077CB133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2852" t="30915" r="50939" b="59797"/>
            <a:stretch/>
          </p:blipFill>
          <p:spPr>
            <a:xfrm>
              <a:off x="7366736" y="2435856"/>
              <a:ext cx="1277821" cy="1074419"/>
            </a:xfrm>
            <a:prstGeom prst="rect">
              <a:avLst/>
            </a:prstGeom>
            <a:ln>
              <a:solidFill>
                <a:schemeClr val="tx1"/>
              </a:solidFill>
            </a:ln>
          </p:spPr>
        </p:pic>
        <p:cxnSp>
          <p:nvCxnSpPr>
            <p:cNvPr id="42" name="Connecteur droit 28">
              <a:extLst>
                <a:ext uri="{FF2B5EF4-FFF2-40B4-BE49-F238E27FC236}">
                  <a16:creationId xmlns:a16="http://schemas.microsoft.com/office/drawing/2014/main" id="{6A08401D-49E2-262E-0AD3-E8A7E3008A51}"/>
                </a:ext>
              </a:extLst>
            </p:cNvPr>
            <p:cNvCxnSpPr/>
            <p:nvPr/>
          </p:nvCxnSpPr>
          <p:spPr>
            <a:xfrm>
              <a:off x="8271845" y="3310453"/>
              <a:ext cx="0" cy="36000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3" name="Connecteur droit 29">
              <a:extLst>
                <a:ext uri="{FF2B5EF4-FFF2-40B4-BE49-F238E27FC236}">
                  <a16:creationId xmlns:a16="http://schemas.microsoft.com/office/drawing/2014/main" id="{0BBCB2F5-EDE2-A94B-91E7-5A4B02CF699D}"/>
                </a:ext>
              </a:extLst>
            </p:cNvPr>
            <p:cNvCxnSpPr/>
            <p:nvPr/>
          </p:nvCxnSpPr>
          <p:spPr>
            <a:xfrm>
              <a:off x="7817186" y="3291951"/>
              <a:ext cx="0" cy="61200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4" name="Connecteur droit 30">
              <a:extLst>
                <a:ext uri="{FF2B5EF4-FFF2-40B4-BE49-F238E27FC236}">
                  <a16:creationId xmlns:a16="http://schemas.microsoft.com/office/drawing/2014/main" id="{C24CA19B-ADC4-E5E8-A2B6-5D8BA7954B2B}"/>
                </a:ext>
              </a:extLst>
            </p:cNvPr>
            <p:cNvCxnSpPr/>
            <p:nvPr/>
          </p:nvCxnSpPr>
          <p:spPr>
            <a:xfrm>
              <a:off x="7464761" y="3272901"/>
              <a:ext cx="0" cy="90000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5" name="Connecteur droit 31">
              <a:extLst>
                <a:ext uri="{FF2B5EF4-FFF2-40B4-BE49-F238E27FC236}">
                  <a16:creationId xmlns:a16="http://schemas.microsoft.com/office/drawing/2014/main" id="{3A2334AD-57A4-085E-8352-86C5C0D6F240}"/>
                </a:ext>
              </a:extLst>
            </p:cNvPr>
            <p:cNvCxnSpPr>
              <a:cxnSpLocks/>
            </p:cNvCxnSpPr>
            <p:nvPr/>
          </p:nvCxnSpPr>
          <p:spPr>
            <a:xfrm>
              <a:off x="8367095" y="2817673"/>
              <a:ext cx="756690" cy="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cxnSp>
          <p:nvCxnSpPr>
            <p:cNvPr id="46" name="Connecteur droit 32">
              <a:extLst>
                <a:ext uri="{FF2B5EF4-FFF2-40B4-BE49-F238E27FC236}">
                  <a16:creationId xmlns:a16="http://schemas.microsoft.com/office/drawing/2014/main" id="{6E78511D-90C3-3B34-3DBD-C4B68953CF28}"/>
                </a:ext>
              </a:extLst>
            </p:cNvPr>
            <p:cNvCxnSpPr/>
            <p:nvPr/>
          </p:nvCxnSpPr>
          <p:spPr>
            <a:xfrm>
              <a:off x="8223785" y="2507678"/>
              <a:ext cx="900000" cy="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sp>
          <p:nvSpPr>
            <p:cNvPr id="47" name="ZoneTexte 33">
              <a:extLst>
                <a:ext uri="{FF2B5EF4-FFF2-40B4-BE49-F238E27FC236}">
                  <a16:creationId xmlns:a16="http://schemas.microsoft.com/office/drawing/2014/main" id="{1778FD23-8B50-094E-0C30-87C22B9BF3F1}"/>
                </a:ext>
              </a:extLst>
            </p:cNvPr>
            <p:cNvSpPr txBox="1"/>
            <p:nvPr/>
          </p:nvSpPr>
          <p:spPr>
            <a:xfrm>
              <a:off x="9079696" y="2377027"/>
              <a:ext cx="2983944" cy="230832"/>
            </a:xfrm>
            <a:prstGeom prst="rect">
              <a:avLst/>
            </a:prstGeom>
            <a:noFill/>
          </p:spPr>
          <p:txBody>
            <a:bodyPr wrap="square" rtlCol="0">
              <a:spAutoFit/>
            </a:bodyPr>
            <a:lstStyle/>
            <a:p>
              <a:r>
                <a:rPr lang="fr-FR" sz="900" dirty="0" err="1">
                  <a:latin typeface="Arial Narrow" panose="020B0606020202030204" pitchFamily="34" charset="0"/>
                </a:rPr>
                <a:t>Interstitial</a:t>
              </a:r>
              <a:r>
                <a:rPr lang="fr-FR" sz="900" dirty="0">
                  <a:latin typeface="Arial Narrow" panose="020B0606020202030204" pitchFamily="34" charset="0"/>
                </a:rPr>
                <a:t> </a:t>
              </a:r>
              <a:r>
                <a:rPr lang="fr-FR" sz="900" dirty="0" err="1">
                  <a:latin typeface="Arial Narrow" panose="020B0606020202030204" pitchFamily="34" charset="0"/>
                </a:rPr>
                <a:t>fluid</a:t>
              </a:r>
              <a:endParaRPr lang="fr-FR" sz="900" dirty="0">
                <a:latin typeface="Arial Narrow" panose="020B0606020202030204" pitchFamily="34" charset="0"/>
              </a:endParaRPr>
            </a:p>
          </p:txBody>
        </p:sp>
        <p:sp>
          <p:nvSpPr>
            <p:cNvPr id="48" name="ZoneTexte 34">
              <a:extLst>
                <a:ext uri="{FF2B5EF4-FFF2-40B4-BE49-F238E27FC236}">
                  <a16:creationId xmlns:a16="http://schemas.microsoft.com/office/drawing/2014/main" id="{1FF8BE48-645D-320A-36E4-B984BCAC17FF}"/>
                </a:ext>
              </a:extLst>
            </p:cNvPr>
            <p:cNvSpPr txBox="1"/>
            <p:nvPr/>
          </p:nvSpPr>
          <p:spPr>
            <a:xfrm>
              <a:off x="9081189" y="2692700"/>
              <a:ext cx="2983944" cy="230832"/>
            </a:xfrm>
            <a:prstGeom prst="rect">
              <a:avLst/>
            </a:prstGeom>
            <a:noFill/>
          </p:spPr>
          <p:txBody>
            <a:bodyPr wrap="square" rtlCol="0">
              <a:spAutoFit/>
            </a:bodyPr>
            <a:lstStyle/>
            <a:p>
              <a:r>
                <a:rPr lang="fr-FR" sz="900" dirty="0">
                  <a:solidFill>
                    <a:srgbClr val="562C32"/>
                  </a:solidFill>
                  <a:latin typeface="Arial Narrow" panose="020B0606020202030204" pitchFamily="34" charset="0"/>
                </a:rPr>
                <a:t>Mobile </a:t>
              </a:r>
              <a:r>
                <a:rPr lang="fr-FR" sz="900" dirty="0" err="1">
                  <a:solidFill>
                    <a:srgbClr val="562C32"/>
                  </a:solidFill>
                  <a:latin typeface="Arial Narrow" panose="020B0606020202030204" pitchFamily="34" charset="0"/>
                </a:rPr>
                <a:t>cells</a:t>
              </a:r>
              <a:endParaRPr lang="fr-FR" sz="900" dirty="0">
                <a:solidFill>
                  <a:srgbClr val="562C32"/>
                </a:solidFill>
                <a:latin typeface="Arial Narrow" panose="020B0606020202030204" pitchFamily="34" charset="0"/>
              </a:endParaRPr>
            </a:p>
          </p:txBody>
        </p:sp>
        <p:sp>
          <p:nvSpPr>
            <p:cNvPr id="49" name="ZoneTexte 35">
              <a:extLst>
                <a:ext uri="{FF2B5EF4-FFF2-40B4-BE49-F238E27FC236}">
                  <a16:creationId xmlns:a16="http://schemas.microsoft.com/office/drawing/2014/main" id="{FF444A48-1648-773B-5B90-1359AAF6AD73}"/>
                </a:ext>
              </a:extLst>
            </p:cNvPr>
            <p:cNvSpPr txBox="1"/>
            <p:nvPr/>
          </p:nvSpPr>
          <p:spPr>
            <a:xfrm>
              <a:off x="8136822" y="3622995"/>
              <a:ext cx="3151516" cy="230832"/>
            </a:xfrm>
            <a:prstGeom prst="rect">
              <a:avLst/>
            </a:prstGeom>
            <a:noFill/>
          </p:spPr>
          <p:txBody>
            <a:bodyPr wrap="square" rtlCol="0">
              <a:spAutoFit/>
            </a:bodyPr>
            <a:lstStyle/>
            <a:p>
              <a:r>
                <a:rPr lang="fr-FR" sz="900" dirty="0">
                  <a:solidFill>
                    <a:srgbClr val="D788A4"/>
                  </a:solidFill>
                  <a:latin typeface="Arial Narrow" panose="020B0606020202030204" pitchFamily="34" charset="0"/>
                </a:rPr>
                <a:t>Structural cells and </a:t>
              </a:r>
              <a:r>
                <a:rPr lang="fr-FR" sz="900" dirty="0" err="1">
                  <a:solidFill>
                    <a:srgbClr val="D788A4"/>
                  </a:solidFill>
                  <a:latin typeface="Arial Narrow" panose="020B0606020202030204" pitchFamily="34" charset="0"/>
                </a:rPr>
                <a:t>other</a:t>
              </a:r>
              <a:r>
                <a:rPr lang="fr-FR" sz="900" dirty="0">
                  <a:solidFill>
                    <a:srgbClr val="D788A4"/>
                  </a:solidFill>
                  <a:latin typeface="Arial Narrow" panose="020B0606020202030204" pitchFamily="34" charset="0"/>
                </a:rPr>
                <a:t> structures</a:t>
              </a:r>
              <a:endParaRPr lang="fr-FR" sz="900" i="1" dirty="0">
                <a:solidFill>
                  <a:srgbClr val="D788A4"/>
                </a:solidFill>
                <a:latin typeface="Cambria" panose="02040503050406030204" pitchFamily="18" charset="0"/>
                <a:ea typeface="Cambria" panose="02040503050406030204" pitchFamily="18" charset="0"/>
              </a:endParaRPr>
            </a:p>
          </p:txBody>
        </p:sp>
        <p:sp>
          <p:nvSpPr>
            <p:cNvPr id="50" name="ZoneTexte 36">
              <a:extLst>
                <a:ext uri="{FF2B5EF4-FFF2-40B4-BE49-F238E27FC236}">
                  <a16:creationId xmlns:a16="http://schemas.microsoft.com/office/drawing/2014/main" id="{4582C804-38F5-AE22-7AB0-1A34A6053D04}"/>
                </a:ext>
              </a:extLst>
            </p:cNvPr>
            <p:cNvSpPr txBox="1"/>
            <p:nvPr/>
          </p:nvSpPr>
          <p:spPr>
            <a:xfrm>
              <a:off x="7667960" y="3863046"/>
              <a:ext cx="2983944" cy="230832"/>
            </a:xfrm>
            <a:prstGeom prst="rect">
              <a:avLst/>
            </a:prstGeom>
            <a:noFill/>
          </p:spPr>
          <p:txBody>
            <a:bodyPr wrap="square" rtlCol="0">
              <a:spAutoFit/>
            </a:bodyPr>
            <a:lstStyle/>
            <a:p>
              <a:r>
                <a:rPr lang="fr-FR" sz="900" dirty="0">
                  <a:solidFill>
                    <a:srgbClr val="D788A4"/>
                  </a:solidFill>
                  <a:latin typeface="Arial Narrow" panose="020B0606020202030204" pitchFamily="34" charset="0"/>
                </a:rPr>
                <a:t>Connective tissue</a:t>
              </a:r>
              <a:endParaRPr lang="fr-FR" sz="900" i="1" dirty="0">
                <a:solidFill>
                  <a:srgbClr val="D788A4"/>
                </a:solidFill>
                <a:latin typeface="Cambria" panose="02040503050406030204" pitchFamily="18" charset="0"/>
                <a:ea typeface="Cambria" panose="02040503050406030204" pitchFamily="18" charset="0"/>
              </a:endParaRPr>
            </a:p>
          </p:txBody>
        </p:sp>
        <p:sp>
          <p:nvSpPr>
            <p:cNvPr id="51" name="ZoneTexte 37">
              <a:extLst>
                <a:ext uri="{FF2B5EF4-FFF2-40B4-BE49-F238E27FC236}">
                  <a16:creationId xmlns:a16="http://schemas.microsoft.com/office/drawing/2014/main" id="{066C6D5D-0936-26D1-1998-4C13B03052AE}"/>
                </a:ext>
              </a:extLst>
            </p:cNvPr>
            <p:cNvSpPr txBox="1"/>
            <p:nvPr/>
          </p:nvSpPr>
          <p:spPr>
            <a:xfrm>
              <a:off x="7220362" y="4127743"/>
              <a:ext cx="3656231" cy="407673"/>
            </a:xfrm>
            <a:prstGeom prst="rect">
              <a:avLst/>
            </a:prstGeom>
            <a:noFill/>
          </p:spPr>
          <p:txBody>
            <a:bodyPr wrap="square" rtlCol="0">
              <a:spAutoFit/>
            </a:bodyPr>
            <a:lstStyle/>
            <a:p>
              <a:r>
                <a:rPr lang="en-US" sz="900" dirty="0">
                  <a:solidFill>
                    <a:srgbClr val="FF0000"/>
                  </a:solidFill>
                  <a:latin typeface="Arial Narrow" panose="020B0606020202030204" pitchFamily="34" charset="0"/>
                </a:rPr>
                <a:t>Micro-vascular system = oxygen supply</a:t>
              </a:r>
              <a:endParaRPr lang="en-US" sz="900" i="1" dirty="0">
                <a:solidFill>
                  <a:srgbClr val="FF0000"/>
                </a:solidFill>
                <a:latin typeface="Cambria" panose="02040503050406030204" pitchFamily="18" charset="0"/>
                <a:ea typeface="Cambria" panose="02040503050406030204" pitchFamily="18" charset="0"/>
              </a:endParaRPr>
            </a:p>
          </p:txBody>
        </p:sp>
        <p:sp>
          <p:nvSpPr>
            <p:cNvPr id="52" name="Ellipse 39">
              <a:extLst>
                <a:ext uri="{FF2B5EF4-FFF2-40B4-BE49-F238E27FC236}">
                  <a16:creationId xmlns:a16="http://schemas.microsoft.com/office/drawing/2014/main" id="{568ECA16-249B-CFF4-5267-AA8F4D1F3A4B}"/>
                </a:ext>
              </a:extLst>
            </p:cNvPr>
            <p:cNvSpPr/>
            <p:nvPr/>
          </p:nvSpPr>
          <p:spPr>
            <a:xfrm rot="1488003">
              <a:off x="7642237" y="2878232"/>
              <a:ext cx="202149" cy="133470"/>
            </a:xfrm>
            <a:prstGeom prst="ellipse">
              <a:avLst/>
            </a:prstGeom>
            <a:no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40">
              <a:extLst>
                <a:ext uri="{FF2B5EF4-FFF2-40B4-BE49-F238E27FC236}">
                  <a16:creationId xmlns:a16="http://schemas.microsoft.com/office/drawing/2014/main" id="{5147EFA3-B13B-399F-6874-03B045AF870A}"/>
                </a:ext>
              </a:extLst>
            </p:cNvPr>
            <p:cNvSpPr/>
            <p:nvPr/>
          </p:nvSpPr>
          <p:spPr>
            <a:xfrm rot="20413282">
              <a:off x="7848857" y="2914657"/>
              <a:ext cx="202149" cy="111178"/>
            </a:xfrm>
            <a:prstGeom prst="ellipse">
              <a:avLst/>
            </a:prstGeom>
            <a:no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41">
              <a:extLst>
                <a:ext uri="{FF2B5EF4-FFF2-40B4-BE49-F238E27FC236}">
                  <a16:creationId xmlns:a16="http://schemas.microsoft.com/office/drawing/2014/main" id="{9C64961B-1587-7020-3887-127860DED757}"/>
                </a:ext>
              </a:extLst>
            </p:cNvPr>
            <p:cNvSpPr/>
            <p:nvPr/>
          </p:nvSpPr>
          <p:spPr>
            <a:xfrm rot="20413282">
              <a:off x="8052680" y="2857065"/>
              <a:ext cx="202149" cy="111178"/>
            </a:xfrm>
            <a:prstGeom prst="ellipse">
              <a:avLst/>
            </a:prstGeom>
            <a:no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42">
              <a:extLst>
                <a:ext uri="{FF2B5EF4-FFF2-40B4-BE49-F238E27FC236}">
                  <a16:creationId xmlns:a16="http://schemas.microsoft.com/office/drawing/2014/main" id="{DF92B08F-FD1B-3907-147A-A90C216E0E42}"/>
                </a:ext>
              </a:extLst>
            </p:cNvPr>
            <p:cNvSpPr/>
            <p:nvPr/>
          </p:nvSpPr>
          <p:spPr>
            <a:xfrm rot="17818649">
              <a:off x="8214283" y="2741772"/>
              <a:ext cx="202149" cy="111178"/>
            </a:xfrm>
            <a:prstGeom prst="ellipse">
              <a:avLst/>
            </a:prstGeom>
            <a:solidFill>
              <a:srgbClr val="B1656F"/>
            </a:solidFill>
            <a:ln w="19050">
              <a:solidFill>
                <a:srgbClr val="562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43">
              <a:extLst>
                <a:ext uri="{FF2B5EF4-FFF2-40B4-BE49-F238E27FC236}">
                  <a16:creationId xmlns:a16="http://schemas.microsoft.com/office/drawing/2014/main" id="{F283D944-2791-0107-EDCB-B5B303254BBC}"/>
                </a:ext>
              </a:extLst>
            </p:cNvPr>
            <p:cNvCxnSpPr>
              <a:cxnSpLocks/>
            </p:cNvCxnSpPr>
            <p:nvPr/>
          </p:nvCxnSpPr>
          <p:spPr>
            <a:xfrm>
              <a:off x="8384027" y="2826141"/>
              <a:ext cx="756690" cy="0"/>
            </a:xfrm>
            <a:prstGeom prst="line">
              <a:avLst/>
            </a:prstGeom>
            <a:ln>
              <a:solidFill>
                <a:schemeClr val="tx1"/>
              </a:solidFill>
              <a:headEnd type="oval" w="med" len="med"/>
              <a:tailEnd w="med" len="med"/>
            </a:ln>
          </p:spPr>
          <p:style>
            <a:lnRef idx="1">
              <a:schemeClr val="accent1"/>
            </a:lnRef>
            <a:fillRef idx="0">
              <a:schemeClr val="accent1"/>
            </a:fillRef>
            <a:effectRef idx="0">
              <a:schemeClr val="accent1"/>
            </a:effectRef>
            <a:fontRef idx="minor">
              <a:schemeClr val="tx1"/>
            </a:fontRef>
          </p:style>
        </p:cxnSp>
      </p:grpSp>
      <p:pic>
        <p:nvPicPr>
          <p:cNvPr id="57" name="Picture 56">
            <a:extLst>
              <a:ext uri="{FF2B5EF4-FFF2-40B4-BE49-F238E27FC236}">
                <a16:creationId xmlns:a16="http://schemas.microsoft.com/office/drawing/2014/main" id="{1357ACDE-B288-6324-8ACA-6174C25AF407}"/>
              </a:ext>
            </a:extLst>
          </p:cNvPr>
          <p:cNvPicPr>
            <a:picLocks noChangeAspect="1"/>
          </p:cNvPicPr>
          <p:nvPr/>
        </p:nvPicPr>
        <p:blipFill>
          <a:blip r:embed="rId11"/>
          <a:stretch>
            <a:fillRect/>
          </a:stretch>
        </p:blipFill>
        <p:spPr>
          <a:xfrm>
            <a:off x="4447482" y="2019201"/>
            <a:ext cx="2086266" cy="1924319"/>
          </a:xfrm>
          <a:prstGeom prst="rect">
            <a:avLst/>
          </a:prstGeom>
        </p:spPr>
      </p:pic>
      <p:sp>
        <p:nvSpPr>
          <p:cNvPr id="21" name="TextBox 20">
            <a:extLst>
              <a:ext uri="{FF2B5EF4-FFF2-40B4-BE49-F238E27FC236}">
                <a16:creationId xmlns:a16="http://schemas.microsoft.com/office/drawing/2014/main" id="{85ABCFAC-BC5F-E450-101F-D7578E804A81}"/>
              </a:ext>
            </a:extLst>
          </p:cNvPr>
          <p:cNvSpPr txBox="1"/>
          <p:nvPr/>
        </p:nvSpPr>
        <p:spPr>
          <a:xfrm>
            <a:off x="4586557" y="2912050"/>
            <a:ext cx="1764145" cy="784830"/>
          </a:xfrm>
          <a:prstGeom prst="rect">
            <a:avLst/>
          </a:prstGeom>
          <a:solidFill>
            <a:srgbClr val="F0F4F8"/>
          </a:solidFill>
        </p:spPr>
        <p:txBody>
          <a:bodyPr wrap="square" rtlCol="0">
            <a:spAutoFit/>
          </a:bodyPr>
          <a:lstStyle/>
          <a:p>
            <a:pPr algn="just"/>
            <a:r>
              <a:rPr lang="fr-FR" sz="900" dirty="0" err="1"/>
              <a:t>Fluid</a:t>
            </a:r>
            <a:r>
              <a:rPr lang="fr-FR" sz="900" dirty="0"/>
              <a:t> </a:t>
            </a:r>
            <a:r>
              <a:rPr lang="fr-FR" sz="900" dirty="0" err="1"/>
              <a:t>movement</a:t>
            </a:r>
            <a:r>
              <a:rPr lang="fr-FR" sz="900" dirty="0"/>
              <a:t> and compression </a:t>
            </a:r>
            <a:r>
              <a:rPr lang="fr-FR" sz="900" dirty="0" err="1"/>
              <a:t>disrupt</a:t>
            </a:r>
            <a:r>
              <a:rPr lang="fr-FR" sz="900" dirty="0"/>
              <a:t> the </a:t>
            </a:r>
            <a:r>
              <a:rPr lang="fr-FR" sz="900" dirty="0" err="1"/>
              <a:t>microvascular</a:t>
            </a:r>
            <a:r>
              <a:rPr lang="fr-FR" sz="900" dirty="0"/>
              <a:t> network, </a:t>
            </a:r>
            <a:r>
              <a:rPr lang="fr-FR" sz="900" dirty="0" err="1"/>
              <a:t>cutting</a:t>
            </a:r>
            <a:r>
              <a:rPr lang="fr-FR" sz="900" dirty="0"/>
              <a:t> off </a:t>
            </a:r>
            <a:r>
              <a:rPr lang="fr-FR" sz="900" dirty="0" err="1"/>
              <a:t>oxygen</a:t>
            </a:r>
            <a:r>
              <a:rPr lang="fr-FR" sz="900" dirty="0"/>
              <a:t> </a:t>
            </a:r>
            <a:r>
              <a:rPr lang="fr-FR" sz="900" dirty="0" err="1"/>
              <a:t>supply</a:t>
            </a:r>
            <a:r>
              <a:rPr lang="fr-FR" sz="900" dirty="0"/>
              <a:t> to the tissue, </a:t>
            </a:r>
            <a:r>
              <a:rPr lang="fr-FR" sz="900" dirty="0" err="1"/>
              <a:t>leading</a:t>
            </a:r>
            <a:r>
              <a:rPr lang="fr-FR" sz="900" dirty="0"/>
              <a:t> to damage.</a:t>
            </a:r>
            <a:endParaRPr lang="en-GB" sz="900" dirty="0"/>
          </a:p>
        </p:txBody>
      </p:sp>
      <p:sp>
        <p:nvSpPr>
          <p:cNvPr id="6" name="TextBox 5">
            <a:extLst>
              <a:ext uri="{FF2B5EF4-FFF2-40B4-BE49-F238E27FC236}">
                <a16:creationId xmlns:a16="http://schemas.microsoft.com/office/drawing/2014/main" id="{5031B4B3-98E6-0E00-9B0D-08CB8BE2EB45}"/>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
        <p:nvSpPr>
          <p:cNvPr id="19" name="TextBox 18">
            <a:extLst>
              <a:ext uri="{FF2B5EF4-FFF2-40B4-BE49-F238E27FC236}">
                <a16:creationId xmlns:a16="http://schemas.microsoft.com/office/drawing/2014/main" id="{CDC32D0F-4C34-BCB7-6F0F-25CEA045E003}"/>
              </a:ext>
            </a:extLst>
          </p:cNvPr>
          <p:cNvSpPr txBox="1"/>
          <p:nvPr/>
        </p:nvSpPr>
        <p:spPr>
          <a:xfrm>
            <a:off x="4586557" y="2629073"/>
            <a:ext cx="1764145" cy="246221"/>
          </a:xfrm>
          <a:prstGeom prst="rect">
            <a:avLst/>
          </a:prstGeom>
          <a:solidFill>
            <a:srgbClr val="F0F4F8"/>
          </a:solidFill>
        </p:spPr>
        <p:txBody>
          <a:bodyPr wrap="square" rtlCol="0">
            <a:spAutoFit/>
          </a:bodyPr>
          <a:lstStyle/>
          <a:p>
            <a:pPr algn="just"/>
            <a:r>
              <a:rPr lang="fr-FR" sz="1000" b="1" dirty="0" err="1">
                <a:solidFill>
                  <a:schemeClr val="accent1"/>
                </a:solidFill>
              </a:rPr>
              <a:t>Biology</a:t>
            </a:r>
            <a:endParaRPr lang="en-GB" sz="1000" b="1" dirty="0">
              <a:solidFill>
                <a:schemeClr val="accent1"/>
              </a:solidFill>
            </a:endParaRPr>
          </a:p>
        </p:txBody>
      </p:sp>
    </p:spTree>
    <p:extLst>
      <p:ext uri="{BB962C8B-B14F-4D97-AF65-F5344CB8AC3E}">
        <p14:creationId xmlns:p14="http://schemas.microsoft.com/office/powerpoint/2010/main" val="27329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32BC-2D13-194A-3DF4-109640287C05}"/>
              </a:ext>
            </a:extLst>
          </p:cNvPr>
          <p:cNvSpPr>
            <a:spLocks noGrp="1"/>
          </p:cNvSpPr>
          <p:nvPr>
            <p:ph type="title"/>
          </p:nvPr>
        </p:nvSpPr>
        <p:spPr/>
        <p:txBody>
          <a:bodyPr/>
          <a:lstStyle/>
          <a:p>
            <a:r>
              <a:rPr lang="fr-FR" dirty="0"/>
              <a:t>The </a:t>
            </a:r>
            <a:r>
              <a:rPr lang="fr-FR" dirty="0" err="1"/>
              <a:t>Porous</a:t>
            </a:r>
            <a:r>
              <a:rPr lang="fr-FR" dirty="0"/>
              <a:t> (bricks) Model</a:t>
            </a:r>
            <a:endParaRPr lang="en-GB" dirty="0"/>
          </a:p>
        </p:txBody>
      </p:sp>
      <p:sp>
        <p:nvSpPr>
          <p:cNvPr id="3" name="Date Placeholder 2">
            <a:extLst>
              <a:ext uri="{FF2B5EF4-FFF2-40B4-BE49-F238E27FC236}">
                <a16:creationId xmlns:a16="http://schemas.microsoft.com/office/drawing/2014/main" id="{0E931166-A291-BD5E-2663-9B7F9B64875F}"/>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05C61DB6-9299-79D9-E665-81B8A374734F}"/>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3F7EBA7F-AB8D-E008-F727-C9B9B0C4AF7F}"/>
              </a:ext>
            </a:extLst>
          </p:cNvPr>
          <p:cNvSpPr>
            <a:spLocks noGrp="1"/>
          </p:cNvSpPr>
          <p:nvPr>
            <p:ph type="sldNum" sz="quarter" idx="12"/>
          </p:nvPr>
        </p:nvSpPr>
        <p:spPr/>
        <p:txBody>
          <a:bodyPr/>
          <a:lstStyle/>
          <a:p>
            <a:fld id="{1C96B271-48F2-4EBC-90C1-CA6B138C6EC9}" type="slidenum">
              <a:rPr lang="fr-FR" smtClean="0"/>
              <a:pPr/>
              <a:t>13</a:t>
            </a:fld>
            <a:endParaRPr lang="fr-FR">
              <a:latin typeface="Bahnschrift Light" panose="020B0502040204020203" pitchFamily="34" charset="0"/>
            </a:endParaRPr>
          </a:p>
        </p:txBody>
      </p:sp>
      <p:pic>
        <p:nvPicPr>
          <p:cNvPr id="80" name="Picture Placeholder 79" descr="A close-up of a blood vessels&#10;&#10;AI-generated content may be incorrect.">
            <a:extLst>
              <a:ext uri="{FF2B5EF4-FFF2-40B4-BE49-F238E27FC236}">
                <a16:creationId xmlns:a16="http://schemas.microsoft.com/office/drawing/2014/main" id="{45B74DDC-11DB-7F14-C1F9-61A6B0FE493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sp>
        <p:nvSpPr>
          <p:cNvPr id="45" name="Rectangle: Rounded Corners 44">
            <a:extLst>
              <a:ext uri="{FF2B5EF4-FFF2-40B4-BE49-F238E27FC236}">
                <a16:creationId xmlns:a16="http://schemas.microsoft.com/office/drawing/2014/main" id="{8C420084-5FE5-2935-F86E-EBCE923451FA}"/>
              </a:ext>
            </a:extLst>
          </p:cNvPr>
          <p:cNvSpPr/>
          <p:nvPr/>
        </p:nvSpPr>
        <p:spPr>
          <a:xfrm>
            <a:off x="4247846" y="2423119"/>
            <a:ext cx="2307715" cy="59965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Solid</a:t>
            </a:r>
            <a:endParaRPr lang="en-GB" dirty="0">
              <a:solidFill>
                <a:schemeClr val="tx1"/>
              </a:solidFill>
            </a:endParaRPr>
          </a:p>
        </p:txBody>
      </p:sp>
      <p:sp>
        <p:nvSpPr>
          <p:cNvPr id="46" name="Rectangle: Rounded Corners 45">
            <a:extLst>
              <a:ext uri="{FF2B5EF4-FFF2-40B4-BE49-F238E27FC236}">
                <a16:creationId xmlns:a16="http://schemas.microsoft.com/office/drawing/2014/main" id="{0578436C-D689-D7B3-3600-8AF8731DA0DF}"/>
              </a:ext>
            </a:extLst>
          </p:cNvPr>
          <p:cNvSpPr/>
          <p:nvPr/>
        </p:nvSpPr>
        <p:spPr>
          <a:xfrm>
            <a:off x="4393703" y="2718600"/>
            <a:ext cx="2016000"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Stress-</a:t>
            </a:r>
            <a:r>
              <a:rPr lang="fr-FR" sz="1100" dirty="0" err="1">
                <a:solidFill>
                  <a:schemeClr val="tx1"/>
                </a:solidFill>
              </a:rPr>
              <a:t>Strain</a:t>
            </a:r>
            <a:r>
              <a:rPr lang="fr-FR" sz="1100" dirty="0">
                <a:solidFill>
                  <a:schemeClr val="tx1"/>
                </a:solidFill>
              </a:rPr>
              <a:t> </a:t>
            </a:r>
            <a:r>
              <a:rPr lang="fr-FR" sz="1100" dirty="0" err="1">
                <a:solidFill>
                  <a:schemeClr val="tx1"/>
                </a:solidFill>
              </a:rPr>
              <a:t>law</a:t>
            </a:r>
            <a:endParaRPr lang="en-GB" sz="1100" dirty="0">
              <a:solidFill>
                <a:schemeClr val="tx1"/>
              </a:solidFill>
            </a:endParaRPr>
          </a:p>
        </p:txBody>
      </p:sp>
      <p:sp>
        <p:nvSpPr>
          <p:cNvPr id="39" name="Rectangle: Rounded Corners 38">
            <a:extLst>
              <a:ext uri="{FF2B5EF4-FFF2-40B4-BE49-F238E27FC236}">
                <a16:creationId xmlns:a16="http://schemas.microsoft.com/office/drawing/2014/main" id="{21737C2D-A7EC-8704-9DEC-6E185A2C2F08}"/>
              </a:ext>
            </a:extLst>
          </p:cNvPr>
          <p:cNvSpPr/>
          <p:nvPr/>
        </p:nvSpPr>
        <p:spPr>
          <a:xfrm>
            <a:off x="1705483" y="3817795"/>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Force </a:t>
            </a:r>
            <a:r>
              <a:rPr lang="fr-FR" sz="1400" dirty="0" err="1">
                <a:solidFill>
                  <a:schemeClr val="tx1"/>
                </a:solidFill>
              </a:rPr>
              <a:t>Equilibrium</a:t>
            </a:r>
            <a:endParaRPr lang="en-GB" dirty="0">
              <a:solidFill>
                <a:schemeClr val="tx1"/>
              </a:solidFill>
            </a:endParaRPr>
          </a:p>
        </p:txBody>
      </p:sp>
      <p:sp>
        <p:nvSpPr>
          <p:cNvPr id="38" name="Rectangle: Rounded Corners 37">
            <a:extLst>
              <a:ext uri="{FF2B5EF4-FFF2-40B4-BE49-F238E27FC236}">
                <a16:creationId xmlns:a16="http://schemas.microsoft.com/office/drawing/2014/main" id="{060151C6-4037-88CB-6CB5-45D5828575DF}"/>
              </a:ext>
            </a:extLst>
          </p:cNvPr>
          <p:cNvSpPr/>
          <p:nvPr/>
        </p:nvSpPr>
        <p:spPr>
          <a:xfrm>
            <a:off x="1705483" y="2496652"/>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Mass Conservation</a:t>
            </a:r>
            <a:endParaRPr lang="en-GB" dirty="0">
              <a:solidFill>
                <a:schemeClr val="tx1"/>
              </a:solidFill>
            </a:endParaRPr>
          </a:p>
        </p:txBody>
      </p:sp>
      <p:sp>
        <p:nvSpPr>
          <p:cNvPr id="40" name="Rectangle: Rounded Corners 39">
            <a:extLst>
              <a:ext uri="{FF2B5EF4-FFF2-40B4-BE49-F238E27FC236}">
                <a16:creationId xmlns:a16="http://schemas.microsoft.com/office/drawing/2014/main" id="{31D08A25-A3BC-023B-29E4-30BFFA1F821D}"/>
              </a:ext>
            </a:extLst>
          </p:cNvPr>
          <p:cNvSpPr/>
          <p:nvPr/>
        </p:nvSpPr>
        <p:spPr>
          <a:xfrm>
            <a:off x="1783610" y="2890982"/>
            <a:ext cx="640401"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Solid</a:t>
            </a:r>
            <a:endParaRPr lang="en-GB" sz="1100" dirty="0">
              <a:solidFill>
                <a:schemeClr val="tx1"/>
              </a:solidFill>
            </a:endParaRPr>
          </a:p>
        </p:txBody>
      </p:sp>
      <p:sp>
        <p:nvSpPr>
          <p:cNvPr id="42" name="Rectangle: Rounded Corners 41">
            <a:extLst>
              <a:ext uri="{FF2B5EF4-FFF2-40B4-BE49-F238E27FC236}">
                <a16:creationId xmlns:a16="http://schemas.microsoft.com/office/drawing/2014/main" id="{490513FE-8689-6A48-00EB-690670C5A786}"/>
              </a:ext>
            </a:extLst>
          </p:cNvPr>
          <p:cNvSpPr/>
          <p:nvPr/>
        </p:nvSpPr>
        <p:spPr>
          <a:xfrm>
            <a:off x="1783609" y="3297134"/>
            <a:ext cx="640401"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IF</a:t>
            </a:r>
            <a:endParaRPr lang="en-GB" sz="1100" dirty="0">
              <a:solidFill>
                <a:schemeClr val="tx1"/>
              </a:solidFill>
            </a:endParaRPr>
          </a:p>
        </p:txBody>
      </p:sp>
      <p:sp>
        <p:nvSpPr>
          <p:cNvPr id="43" name="Rectangle: Rounded Corners 42">
            <a:extLst>
              <a:ext uri="{FF2B5EF4-FFF2-40B4-BE49-F238E27FC236}">
                <a16:creationId xmlns:a16="http://schemas.microsoft.com/office/drawing/2014/main" id="{6E74192D-4809-6890-2E8E-1AAE4D4435ED}"/>
              </a:ext>
            </a:extLst>
          </p:cNvPr>
          <p:cNvSpPr/>
          <p:nvPr/>
        </p:nvSpPr>
        <p:spPr>
          <a:xfrm>
            <a:off x="1801650" y="4240302"/>
            <a:ext cx="945794"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Total stress</a:t>
            </a:r>
            <a:endParaRPr lang="en-GB" sz="1100" dirty="0">
              <a:solidFill>
                <a:schemeClr val="tx1"/>
              </a:solidFill>
            </a:endParaRPr>
          </a:p>
        </p:txBody>
      </p:sp>
      <p:sp>
        <p:nvSpPr>
          <p:cNvPr id="44" name="Rectangle: Rounded Corners 43">
            <a:extLst>
              <a:ext uri="{FF2B5EF4-FFF2-40B4-BE49-F238E27FC236}">
                <a16:creationId xmlns:a16="http://schemas.microsoft.com/office/drawing/2014/main" id="{945A1F02-8AF7-73A9-2314-6C5B66338BC6}"/>
              </a:ext>
            </a:extLst>
          </p:cNvPr>
          <p:cNvSpPr/>
          <p:nvPr/>
        </p:nvSpPr>
        <p:spPr>
          <a:xfrm>
            <a:off x="1801650" y="4612008"/>
            <a:ext cx="782245"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Darcy IF</a:t>
            </a:r>
            <a:endParaRPr lang="en-GB" sz="1100" dirty="0">
              <a:solidFill>
                <a:schemeClr val="tx1"/>
              </a:solidFill>
            </a:endParaRPr>
          </a:p>
        </p:txBody>
      </p:sp>
      <p:pic>
        <p:nvPicPr>
          <p:cNvPr id="15" name="Picture Placeholder 11" descr="A black silhouette of a person sitting under a tree&#10;&#10;AI-generated content may be incorrect.">
            <a:extLst>
              <a:ext uri="{FF2B5EF4-FFF2-40B4-BE49-F238E27FC236}">
                <a16:creationId xmlns:a16="http://schemas.microsoft.com/office/drawing/2014/main" id="{4D4FA119-33B5-32BC-4E4D-A732447677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1" b="89844" l="7422" r="89844">
                        <a14:foregroundMark x1="47266" y1="49219" x2="47266" y2="49219"/>
                        <a14:foregroundMark x1="62305" y1="41797" x2="62305" y2="41797"/>
                        <a14:foregroundMark x1="9863" y1="35938" x2="9863" y2="35938"/>
                        <a14:foregroundMark x1="7422" y1="35156" x2="7422" y2="35156"/>
                        <a14:backgroundMark x1="24414" y1="41309" x2="24414" y2="41309"/>
                        <a14:backgroundMark x1="32324" y1="37891" x2="32324" y2="37891"/>
                        <a14:backgroundMark x1="49023" y1="55176" x2="49023" y2="55176"/>
                      </a14:backgroundRemoval>
                    </a14:imgEffect>
                  </a14:imgLayer>
                </a14:imgProps>
              </a:ext>
              <a:ext uri="{28A0092B-C50C-407E-A947-70E740481C1C}">
                <a14:useLocalDpi xmlns:a14="http://schemas.microsoft.com/office/drawing/2010/main" val="0"/>
              </a:ext>
            </a:extLst>
          </a:blip>
          <a:srcRect r="21534" b="25022"/>
          <a:stretch>
            <a:fillRect/>
          </a:stretch>
        </p:blipFill>
        <p:spPr>
          <a:xfrm flipH="1">
            <a:off x="1560945" y="4836189"/>
            <a:ext cx="1039092" cy="992906"/>
          </a:xfrm>
          <a:prstGeom prst="rect">
            <a:avLst/>
          </a:prstGeom>
        </p:spPr>
      </p:pic>
      <p:grpSp>
        <p:nvGrpSpPr>
          <p:cNvPr id="29" name="Group 28">
            <a:extLst>
              <a:ext uri="{FF2B5EF4-FFF2-40B4-BE49-F238E27FC236}">
                <a16:creationId xmlns:a16="http://schemas.microsoft.com/office/drawing/2014/main" id="{1F2D0411-CC9B-D959-115E-F739E282C015}"/>
              </a:ext>
            </a:extLst>
          </p:cNvPr>
          <p:cNvGrpSpPr>
            <a:grpSpLocks noChangeAspect="1"/>
          </p:cNvGrpSpPr>
          <p:nvPr/>
        </p:nvGrpSpPr>
        <p:grpSpPr>
          <a:xfrm flipH="1">
            <a:off x="1474" y="3054679"/>
            <a:ext cx="1185644" cy="478438"/>
            <a:chOff x="7689130" y="3679832"/>
            <a:chExt cx="2954895" cy="1192377"/>
          </a:xfrm>
        </p:grpSpPr>
        <p:pic>
          <p:nvPicPr>
            <p:cNvPr id="23" name="Picture 22">
              <a:extLst>
                <a:ext uri="{FF2B5EF4-FFF2-40B4-BE49-F238E27FC236}">
                  <a16:creationId xmlns:a16="http://schemas.microsoft.com/office/drawing/2014/main" id="{CC7303FD-E595-94C9-B1EA-F249D92BE77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78" b="91204" l="8929" r="96131">
                          <a14:foregroundMark x1="11905" y1="75926" x2="25298" y2="53704"/>
                          <a14:foregroundMark x1="25298" y1="53704" x2="85417" y2="31481"/>
                          <a14:foregroundMark x1="85417" y1="31481" x2="88393" y2="27315"/>
                          <a14:foregroundMark x1="22024" y1="86111" x2="40774" y2="54167"/>
                          <a14:foregroundMark x1="40774" y1="54167" x2="86607" y2="31944"/>
                          <a14:foregroundMark x1="86607" y1="31944" x2="75000" y2="10648"/>
                          <a14:foregroundMark x1="75000" y1="10648" x2="22024" y2="45370"/>
                          <a14:foregroundMark x1="22024" y1="45370" x2="10417" y2="60185"/>
                          <a14:foregroundMark x1="10417" y1="60185" x2="9226" y2="63889"/>
                          <a14:foregroundMark x1="12798" y1="79167" x2="23810" y2="57870"/>
                          <a14:foregroundMark x1="23810" y1="57870" x2="33929" y2="50463"/>
                          <a14:foregroundMark x1="42857" y1="87037" x2="58929" y2="67130"/>
                          <a14:foregroundMark x1="58929" y1="67130" x2="66964" y2="45833"/>
                          <a14:foregroundMark x1="66964" y1="45833" x2="50298" y2="63426"/>
                          <a14:foregroundMark x1="50298" y1="63426" x2="46726" y2="81019"/>
                          <a14:foregroundMark x1="42262" y1="91204" x2="42262" y2="91204"/>
                          <a14:foregroundMark x1="47321" y1="65741" x2="47321" y2="65741"/>
                          <a14:foregroundMark x1="45833" y1="64815" x2="45833" y2="64815"/>
                          <a14:foregroundMark x1="91369" y1="38889" x2="86012" y2="15278"/>
                          <a14:foregroundMark x1="86012" y1="15278" x2="81845" y2="11574"/>
                          <a14:foregroundMark x1="83631" y1="2778" x2="83631" y2="2778"/>
                          <a14:foregroundMark x1="92262" y1="21759" x2="88988" y2="37500"/>
                          <a14:foregroundMark x1="96131" y1="26389" x2="96131" y2="26389"/>
                        </a14:backgroundRemoval>
                      </a14:imgEffect>
                    </a14:imgLayer>
                  </a14:imgProps>
                </a:ext>
              </a:extLst>
            </a:blip>
            <a:stretch>
              <a:fillRect/>
            </a:stretch>
          </p:blipFill>
          <p:spPr>
            <a:xfrm>
              <a:off x="9188198" y="3846025"/>
              <a:ext cx="1455827" cy="898418"/>
            </a:xfrm>
            <a:prstGeom prst="rect">
              <a:avLst/>
            </a:prstGeom>
          </p:spPr>
        </p:pic>
        <p:pic>
          <p:nvPicPr>
            <p:cNvPr id="25" name="Image 91">
              <a:extLst>
                <a:ext uri="{FF2B5EF4-FFF2-40B4-BE49-F238E27FC236}">
                  <a16:creationId xmlns:a16="http://schemas.microsoft.com/office/drawing/2014/main" id="{EC9161FC-2A0D-7BC5-B9F4-5ACBFEB2A3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04" b="95911" l="2682" r="96169">
                          <a14:foregroundMark x1="8812" y1="69888" x2="8812" y2="69888"/>
                          <a14:foregroundMark x1="9195" y1="49814" x2="9195" y2="49814"/>
                          <a14:foregroundMark x1="3831" y1="56134" x2="3831" y2="56134"/>
                          <a14:foregroundMark x1="3065" y1="54647" x2="3065" y2="54647"/>
                          <a14:foregroundMark x1="92337" y1="40520" x2="92337" y2="40520"/>
                          <a14:foregroundMark x1="96169" y1="49814" x2="96169" y2="49814"/>
                          <a14:foregroundMark x1="92337" y1="71747" x2="92337" y2="71747"/>
                          <a14:foregroundMark x1="56705" y1="92565" x2="56705" y2="92565"/>
                          <a14:foregroundMark x1="51341" y1="95911" x2="51341" y2="95911"/>
                          <a14:foregroundMark x1="49425" y1="5204" x2="49425" y2="5204"/>
                        </a14:backgroundRemoval>
                      </a14:imgEffect>
                    </a14:imgLayer>
                  </a14:imgProps>
                </a:ext>
              </a:extLst>
            </a:blip>
            <a:stretch>
              <a:fillRect/>
            </a:stretch>
          </p:blipFill>
          <p:spPr>
            <a:xfrm>
              <a:off x="7689130" y="3679832"/>
              <a:ext cx="1156916" cy="1192377"/>
            </a:xfrm>
            <a:prstGeom prst="rect">
              <a:avLst/>
            </a:prstGeom>
          </p:spPr>
        </p:pic>
        <p:cxnSp>
          <p:nvCxnSpPr>
            <p:cNvPr id="26" name="Straight Connector 25">
              <a:extLst>
                <a:ext uri="{FF2B5EF4-FFF2-40B4-BE49-F238E27FC236}">
                  <a16:creationId xmlns:a16="http://schemas.microsoft.com/office/drawing/2014/main" id="{3C11AB99-E379-9331-2EB8-BC88309A10A3}"/>
                </a:ext>
              </a:extLst>
            </p:cNvPr>
            <p:cNvCxnSpPr>
              <a:cxnSpLocks/>
            </p:cNvCxnSpPr>
            <p:nvPr/>
          </p:nvCxnSpPr>
          <p:spPr>
            <a:xfrm>
              <a:off x="8405813" y="3748088"/>
              <a:ext cx="1462087" cy="527932"/>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79F57E-8B6A-647A-3013-915C54ABC2B8}"/>
                </a:ext>
              </a:extLst>
            </p:cNvPr>
            <p:cNvCxnSpPr>
              <a:cxnSpLocks/>
            </p:cNvCxnSpPr>
            <p:nvPr/>
          </p:nvCxnSpPr>
          <p:spPr>
            <a:xfrm flipV="1">
              <a:off x="8405813" y="4276020"/>
              <a:ext cx="1462087" cy="531169"/>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33AA41D8-0D44-C5B4-BB74-4338937706E8}"/>
                </a:ext>
              </a:extLst>
            </p:cNvPr>
            <p:cNvSpPr/>
            <p:nvPr/>
          </p:nvSpPr>
          <p:spPr>
            <a:xfrm>
              <a:off x="9844088" y="4249513"/>
              <a:ext cx="45719" cy="45719"/>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A597860D-E8D6-DB1B-8B42-69E932D08E29}"/>
              </a:ext>
            </a:extLst>
          </p:cNvPr>
          <p:cNvSpPr txBox="1"/>
          <p:nvPr/>
        </p:nvSpPr>
        <p:spPr>
          <a:xfrm>
            <a:off x="6926" y="3488930"/>
            <a:ext cx="1629641" cy="646331"/>
          </a:xfrm>
          <a:prstGeom prst="rect">
            <a:avLst/>
          </a:prstGeom>
          <a:noFill/>
        </p:spPr>
        <p:txBody>
          <a:bodyPr wrap="square" rtlCol="0">
            <a:spAutoFit/>
          </a:bodyPr>
          <a:lstStyle/>
          <a:p>
            <a:pPr algn="ctr"/>
            <a:r>
              <a:rPr lang="fr-FR" sz="3600" b="1" dirty="0">
                <a:latin typeface="Freestyle Script" panose="030804020302050B0404" pitchFamily="66" charset="0"/>
              </a:rPr>
              <a:t>F(</a:t>
            </a:r>
            <a:r>
              <a:rPr lang="fr-FR" sz="3600" b="1" u="sng" dirty="0">
                <a:latin typeface="Freestyle Script" panose="030804020302050B0404" pitchFamily="66" charset="0"/>
              </a:rPr>
              <a:t>x</a:t>
            </a:r>
            <a:r>
              <a:rPr lang="fr-FR" sz="3600" b="1" dirty="0">
                <a:latin typeface="Freestyle Script" panose="030804020302050B0404" pitchFamily="66" charset="0"/>
              </a:rPr>
              <a:t>, p</a:t>
            </a:r>
            <a:r>
              <a:rPr lang="el-GR" sz="3600" b="1" baseline="30000" dirty="0">
                <a:latin typeface="Times New Roman" panose="02020603050405020304" pitchFamily="18" charset="0"/>
                <a:cs typeface="Times New Roman" panose="02020603050405020304" pitchFamily="18" charset="0"/>
              </a:rPr>
              <a:t>α</a:t>
            </a:r>
            <a:r>
              <a:rPr lang="fr-FR" sz="3600" b="1" dirty="0">
                <a:latin typeface="Freestyle Script" panose="030804020302050B0404" pitchFamily="66" charset="0"/>
              </a:rPr>
              <a:t>) =</a:t>
            </a:r>
            <a:endParaRPr lang="en-GB" sz="3600" b="1" dirty="0">
              <a:latin typeface="Freestyle Script" panose="030804020302050B0404" pitchFamily="66" charset="0"/>
            </a:endParaRPr>
          </a:p>
        </p:txBody>
      </p:sp>
      <p:sp>
        <p:nvSpPr>
          <p:cNvPr id="33" name="Left Bracket 32">
            <a:extLst>
              <a:ext uri="{FF2B5EF4-FFF2-40B4-BE49-F238E27FC236}">
                <a16:creationId xmlns:a16="http://schemas.microsoft.com/office/drawing/2014/main" id="{74EFF3BC-AC43-629F-CC4C-3A417A7D9148}"/>
              </a:ext>
            </a:extLst>
          </p:cNvPr>
          <p:cNvSpPr/>
          <p:nvPr/>
        </p:nvSpPr>
        <p:spPr>
          <a:xfrm>
            <a:off x="1627253" y="20840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4" name="Left Bracket 33">
            <a:extLst>
              <a:ext uri="{FF2B5EF4-FFF2-40B4-BE49-F238E27FC236}">
                <a16:creationId xmlns:a16="http://schemas.microsoft.com/office/drawing/2014/main" id="{83E7459F-CB55-61FB-950F-3E5C541B370F}"/>
              </a:ext>
            </a:extLst>
          </p:cNvPr>
          <p:cNvSpPr/>
          <p:nvPr/>
        </p:nvSpPr>
        <p:spPr>
          <a:xfrm rot="10800000">
            <a:off x="6463398" y="20840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7C0B0038-60A6-4AD5-A4C7-AE1B8A337A72}"/>
              </a:ext>
            </a:extLst>
          </p:cNvPr>
          <p:cNvCxnSpPr>
            <a:cxnSpLocks/>
          </p:cNvCxnSpPr>
          <p:nvPr/>
        </p:nvCxnSpPr>
        <p:spPr>
          <a:xfrm>
            <a:off x="4158429" y="2318095"/>
            <a:ext cx="0" cy="2988000"/>
          </a:xfrm>
          <a:prstGeom prst="line">
            <a:avLst/>
          </a:prstGeom>
        </p:spPr>
        <p:style>
          <a:lnRef idx="2">
            <a:schemeClr val="dk1"/>
          </a:lnRef>
          <a:fillRef idx="0">
            <a:schemeClr val="dk1"/>
          </a:fillRef>
          <a:effectRef idx="1">
            <a:schemeClr val="dk1"/>
          </a:effectRef>
          <a:fontRef idx="minor">
            <a:schemeClr val="tx1"/>
          </a:fontRef>
        </p:style>
      </p:cxnSp>
      <p:pic>
        <p:nvPicPr>
          <p:cNvPr id="82" name="Picture 81" descr="A black and white image of a person standing next to a black board&#10;&#10;AI-generated content may be incorrect.">
            <a:extLst>
              <a:ext uri="{FF2B5EF4-FFF2-40B4-BE49-F238E27FC236}">
                <a16:creationId xmlns:a16="http://schemas.microsoft.com/office/drawing/2014/main" id="{3E55ACFA-AD05-944D-EBC4-3599E4EBC9A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2637" y1="27441" x2="52637" y2="27441"/>
                        <a14:foregroundMark x1="49707" y1="54102" x2="49707" y2="54102"/>
                        <a14:foregroundMark x1="52246" y1="49316" x2="52246" y2="49316"/>
                        <a14:foregroundMark x1="57422" y1="49219" x2="57422" y2="49219"/>
                        <a14:foregroundMark x1="63867" y1="50586" x2="63867" y2="50586"/>
                        <a14:foregroundMark x1="65137" y1="50684" x2="65137" y2="50684"/>
                        <a14:foregroundMark x1="64355" y1="44629" x2="64355" y2="44629"/>
                        <a14:foregroundMark x1="58496" y1="45313" x2="58496" y2="45313"/>
                        <a14:foregroundMark x1="55762" y1="42676" x2="55762" y2="42676"/>
                        <a14:foregroundMark x1="55762" y1="41113" x2="55762" y2="41113"/>
                        <a14:foregroundMark x1="58496" y1="39453" x2="58496" y2="39453"/>
                        <a14:foregroundMark x1="49609" y1="39355" x2="49609" y2="39355"/>
                        <a14:foregroundMark x1="52148" y1="32715" x2="52148" y2="32715"/>
                        <a14:foregroundMark x1="52441" y1="31738" x2="52441" y2="31738"/>
                        <a14:foregroundMark x1="52051" y1="30762" x2="52051" y2="30762"/>
                        <a14:backgroundMark x1="41699" y1="64063" x2="41699" y2="64063"/>
                        <a14:backgroundMark x1="58008" y1="49609" x2="58008" y2="49609"/>
                        <a14:backgroundMark x1="57813" y1="45801" x2="57813" y2="45801"/>
                        <a14:backgroundMark x1="54199" y1="40332" x2="54199" y2="40332"/>
                        <a14:backgroundMark x1="64258" y1="39453" x2="64258" y2="39453"/>
                        <a14:backgroundMark x1="52344" y1="31250" x2="52344" y2="31250"/>
                        <a14:backgroundMark x1="51660" y1="30371" x2="51660" y2="30371"/>
                        <a14:backgroundMark x1="51953" y1="30566" x2="51953" y2="30566"/>
                        <a14:backgroundMark x1="53125" y1="30469" x2="53125" y2="30469"/>
                      </a14:backgroundRemoval>
                    </a14:imgEffect>
                  </a14:imgLayer>
                </a14:imgProps>
              </a:ext>
              <a:ext uri="{28A0092B-C50C-407E-A947-70E740481C1C}">
                <a14:useLocalDpi xmlns:a14="http://schemas.microsoft.com/office/drawing/2010/main" val="0"/>
              </a:ext>
            </a:extLst>
          </a:blip>
          <a:srcRect l="29150" t="14447" r="26220" b="25580"/>
          <a:stretch>
            <a:fillRect/>
          </a:stretch>
        </p:blipFill>
        <p:spPr>
          <a:xfrm>
            <a:off x="5846695" y="4785095"/>
            <a:ext cx="776932" cy="1044000"/>
          </a:xfrm>
          <a:prstGeom prst="rect">
            <a:avLst/>
          </a:prstGeom>
        </p:spPr>
      </p:pic>
      <p:sp>
        <p:nvSpPr>
          <p:cNvPr id="65" name="TextBox 64">
            <a:extLst>
              <a:ext uri="{FF2B5EF4-FFF2-40B4-BE49-F238E27FC236}">
                <a16:creationId xmlns:a16="http://schemas.microsoft.com/office/drawing/2014/main" id="{30AA1FA8-6920-D75C-9A02-40E5BEF85550}"/>
              </a:ext>
            </a:extLst>
          </p:cNvPr>
          <p:cNvSpPr txBox="1"/>
          <p:nvPr/>
        </p:nvSpPr>
        <p:spPr>
          <a:xfrm>
            <a:off x="1825351" y="2053787"/>
            <a:ext cx="2187065" cy="369332"/>
          </a:xfrm>
          <a:prstGeom prst="rect">
            <a:avLst/>
          </a:prstGeom>
          <a:noFill/>
        </p:spPr>
        <p:txBody>
          <a:bodyPr wrap="square" rtlCol="0">
            <a:spAutoFit/>
          </a:bodyPr>
          <a:lstStyle/>
          <a:p>
            <a:r>
              <a:rPr lang="fr-FR" b="1" dirty="0"/>
              <a:t>Conservation Laws</a:t>
            </a:r>
            <a:endParaRPr lang="en-GB" b="1" dirty="0"/>
          </a:p>
        </p:txBody>
      </p:sp>
      <p:sp>
        <p:nvSpPr>
          <p:cNvPr id="66" name="TextBox 65">
            <a:extLst>
              <a:ext uri="{FF2B5EF4-FFF2-40B4-BE49-F238E27FC236}">
                <a16:creationId xmlns:a16="http://schemas.microsoft.com/office/drawing/2014/main" id="{6264BE15-61FE-FFC0-E820-41B962EE7C0C}"/>
              </a:ext>
            </a:extLst>
          </p:cNvPr>
          <p:cNvSpPr txBox="1"/>
          <p:nvPr/>
        </p:nvSpPr>
        <p:spPr>
          <a:xfrm>
            <a:off x="4308171" y="2053787"/>
            <a:ext cx="2187065" cy="369332"/>
          </a:xfrm>
          <a:prstGeom prst="rect">
            <a:avLst/>
          </a:prstGeom>
          <a:noFill/>
        </p:spPr>
        <p:txBody>
          <a:bodyPr wrap="square" rtlCol="0">
            <a:spAutoFit/>
          </a:bodyPr>
          <a:lstStyle/>
          <a:p>
            <a:r>
              <a:rPr lang="fr-FR" b="1" dirty="0"/>
              <a:t>Constitutive Laws</a:t>
            </a:r>
            <a:endParaRPr lang="en-GB" b="1" dirty="0"/>
          </a:p>
        </p:txBody>
      </p:sp>
      <p:sp>
        <p:nvSpPr>
          <p:cNvPr id="6" name="TextBox 5">
            <a:extLst>
              <a:ext uri="{FF2B5EF4-FFF2-40B4-BE49-F238E27FC236}">
                <a16:creationId xmlns:a16="http://schemas.microsoft.com/office/drawing/2014/main" id="{416B98A5-EFCB-FABC-E0A8-689E5A04E57C}"/>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pic>
        <p:nvPicPr>
          <p:cNvPr id="81" name="Espace réservé du contenu 42">
            <a:extLst>
              <a:ext uri="{FF2B5EF4-FFF2-40B4-BE49-F238E27FC236}">
                <a16:creationId xmlns:a16="http://schemas.microsoft.com/office/drawing/2014/main" id="{70470E64-1832-DB42-AD4C-AABF114A06D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86625" l="0" r="100000">
                        <a14:foregroundMark x1="27891" y1="65375" x2="75391" y2="69000"/>
                        <a14:foregroundMark x1="35859" y1="74250" x2="37656" y2="40250"/>
                        <a14:foregroundMark x1="40000" y1="72250" x2="77656" y2="41500"/>
                        <a14:foregroundMark x1="61719" y1="70000" x2="69766" y2="29625"/>
                        <a14:foregroundMark x1="59219" y1="56625" x2="70703" y2="32875"/>
                      </a14:backgroundRemoval>
                    </a14:imgEffect>
                  </a14:imgLayer>
                </a14:imgProps>
              </a:ext>
              <a:ext uri="{28A0092B-C50C-407E-A947-70E740481C1C}">
                <a14:useLocalDpi xmlns:a14="http://schemas.microsoft.com/office/drawing/2010/main" val="0"/>
              </a:ext>
            </a:extLst>
          </a:blip>
          <a:srcRect b="13244"/>
          <a:stretch/>
        </p:blipFill>
        <p:spPr>
          <a:xfrm>
            <a:off x="9804916" y="2139668"/>
            <a:ext cx="1926357" cy="1044516"/>
          </a:xfrm>
          <a:prstGeom prst="rect">
            <a:avLst/>
          </a:prstGeom>
        </p:spPr>
      </p:pic>
      <p:pic>
        <p:nvPicPr>
          <p:cNvPr id="83" name="Espace réservé du contenu 8">
            <a:extLst>
              <a:ext uri="{FF2B5EF4-FFF2-40B4-BE49-F238E27FC236}">
                <a16:creationId xmlns:a16="http://schemas.microsoft.com/office/drawing/2014/main" id="{BE72F480-E5FD-DFBC-EBC3-DACFBA951A9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0125" l="0" r="100000">
                        <a14:foregroundMark x1="76328" y1="44750" x2="54141" y2="24875"/>
                        <a14:foregroundMark x1="25781" y1="36250" x2="85625" y2="62875"/>
                        <a14:foregroundMark x1="65469" y1="70500" x2="24141" y2="60000"/>
                        <a14:foregroundMark x1="25234" y1="69625" x2="72969" y2="35125"/>
                        <a14:foregroundMark x1="33125" y1="50250" x2="73750" y2="71125"/>
                      </a14:backgroundRemoval>
                    </a14:imgEffect>
                  </a14:imgLayer>
                </a14:imgProps>
              </a:ext>
              <a:ext uri="{28A0092B-C50C-407E-A947-70E740481C1C}">
                <a14:useLocalDpi xmlns:a14="http://schemas.microsoft.com/office/drawing/2010/main" val="0"/>
              </a:ext>
            </a:extLst>
          </a:blip>
          <a:srcRect r="1534" b="11061"/>
          <a:stretch/>
        </p:blipFill>
        <p:spPr>
          <a:xfrm>
            <a:off x="7261857" y="2096706"/>
            <a:ext cx="1926357" cy="1087478"/>
          </a:xfrm>
          <a:prstGeom prst="rect">
            <a:avLst/>
          </a:prstGeom>
        </p:spPr>
      </p:pic>
      <p:sp>
        <p:nvSpPr>
          <p:cNvPr id="84" name="Arrow: Left 83">
            <a:extLst>
              <a:ext uri="{FF2B5EF4-FFF2-40B4-BE49-F238E27FC236}">
                <a16:creationId xmlns:a16="http://schemas.microsoft.com/office/drawing/2014/main" id="{5B4E44DA-F75A-A770-2B38-A2AE6844BFAB}"/>
              </a:ext>
            </a:extLst>
          </p:cNvPr>
          <p:cNvSpPr/>
          <p:nvPr/>
        </p:nvSpPr>
        <p:spPr>
          <a:xfrm>
            <a:off x="10020300" y="2705900"/>
            <a:ext cx="444500" cy="1723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95448DC4-2CDE-09D5-F2B9-C55876781358}"/>
              </a:ext>
            </a:extLst>
          </p:cNvPr>
          <p:cNvSpPr txBox="1"/>
          <p:nvPr/>
        </p:nvSpPr>
        <p:spPr>
          <a:xfrm>
            <a:off x="7169430" y="1790700"/>
            <a:ext cx="4561843" cy="369332"/>
          </a:xfrm>
          <a:prstGeom prst="rect">
            <a:avLst/>
          </a:prstGeom>
          <a:noFill/>
        </p:spPr>
        <p:txBody>
          <a:bodyPr wrap="square" rtlCol="0">
            <a:spAutoFit/>
          </a:bodyPr>
          <a:lstStyle/>
          <a:p>
            <a:r>
              <a:rPr lang="fr-FR" dirty="0"/>
              <a:t>Preliminary </a:t>
            </a:r>
            <a:r>
              <a:rPr lang="fr-FR" dirty="0" err="1"/>
              <a:t>study</a:t>
            </a:r>
            <a:r>
              <a:rPr lang="fr-FR" dirty="0"/>
              <a:t>: </a:t>
            </a:r>
            <a:endParaRPr lang="en-GB" dirty="0"/>
          </a:p>
        </p:txBody>
      </p:sp>
      <p:pic>
        <p:nvPicPr>
          <p:cNvPr id="88" name="Picture 87">
            <a:extLst>
              <a:ext uri="{FF2B5EF4-FFF2-40B4-BE49-F238E27FC236}">
                <a16:creationId xmlns:a16="http://schemas.microsoft.com/office/drawing/2014/main" id="{4A36437B-6F2E-8D1D-C635-4F5E597328D8}"/>
              </a:ext>
            </a:extLst>
          </p:cNvPr>
          <p:cNvPicPr>
            <a:picLocks noChangeAspect="1"/>
          </p:cNvPicPr>
          <p:nvPr/>
        </p:nvPicPr>
        <p:blipFill>
          <a:blip r:embed="rId16"/>
          <a:stretch>
            <a:fillRect/>
          </a:stretch>
        </p:blipFill>
        <p:spPr>
          <a:xfrm>
            <a:off x="8203114" y="3381964"/>
            <a:ext cx="2494473" cy="2017322"/>
          </a:xfrm>
          <a:prstGeom prst="rect">
            <a:avLst/>
          </a:prstGeom>
        </p:spPr>
      </p:pic>
      <p:sp>
        <p:nvSpPr>
          <p:cNvPr id="89" name="Oval 88">
            <a:extLst>
              <a:ext uri="{FF2B5EF4-FFF2-40B4-BE49-F238E27FC236}">
                <a16:creationId xmlns:a16="http://schemas.microsoft.com/office/drawing/2014/main" id="{C6D76859-2550-D734-F023-80624ADA237E}"/>
              </a:ext>
            </a:extLst>
          </p:cNvPr>
          <p:cNvSpPr>
            <a:spLocks noChangeAspect="1"/>
          </p:cNvSpPr>
          <p:nvPr/>
        </p:nvSpPr>
        <p:spPr>
          <a:xfrm>
            <a:off x="7326480" y="2963476"/>
            <a:ext cx="195308" cy="1953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E28399A8-BF14-3D30-9F44-1DB5EDEADA4C}"/>
              </a:ext>
            </a:extLst>
          </p:cNvPr>
          <p:cNvSpPr>
            <a:spLocks noChangeAspect="1"/>
          </p:cNvSpPr>
          <p:nvPr/>
        </p:nvSpPr>
        <p:spPr>
          <a:xfrm>
            <a:off x="11525836" y="2977218"/>
            <a:ext cx="195308" cy="19530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Connector: Curved 92">
            <a:extLst>
              <a:ext uri="{FF2B5EF4-FFF2-40B4-BE49-F238E27FC236}">
                <a16:creationId xmlns:a16="http://schemas.microsoft.com/office/drawing/2014/main" id="{7F02846B-FD82-E380-4731-949ADE91A413}"/>
              </a:ext>
            </a:extLst>
          </p:cNvPr>
          <p:cNvCxnSpPr>
            <a:cxnSpLocks/>
            <a:stCxn id="90" idx="4"/>
          </p:cNvCxnSpPr>
          <p:nvPr/>
        </p:nvCxnSpPr>
        <p:spPr>
          <a:xfrm rot="5400000">
            <a:off x="10578905" y="3002013"/>
            <a:ext cx="874073" cy="1215099"/>
          </a:xfrm>
          <a:prstGeom prst="curved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Connector: Curved 108">
            <a:extLst>
              <a:ext uri="{FF2B5EF4-FFF2-40B4-BE49-F238E27FC236}">
                <a16:creationId xmlns:a16="http://schemas.microsoft.com/office/drawing/2014/main" id="{45B78E5A-44D7-1BE4-F3E6-699119C81F54}"/>
              </a:ext>
            </a:extLst>
          </p:cNvPr>
          <p:cNvCxnSpPr>
            <a:cxnSpLocks/>
          </p:cNvCxnSpPr>
          <p:nvPr/>
        </p:nvCxnSpPr>
        <p:spPr>
          <a:xfrm rot="16200000" flipH="1">
            <a:off x="7522393" y="3749593"/>
            <a:ext cx="874073" cy="1215099"/>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CBD22476-A759-D806-B582-1EC17FCDC636}"/>
              </a:ext>
            </a:extLst>
          </p:cNvPr>
          <p:cNvCxnSpPr>
            <a:cxnSpLocks/>
            <a:stCxn id="89" idx="2"/>
          </p:cNvCxnSpPr>
          <p:nvPr/>
        </p:nvCxnSpPr>
        <p:spPr>
          <a:xfrm>
            <a:off x="7326480" y="3061130"/>
            <a:ext cx="25400" cy="858976"/>
          </a:xfrm>
          <a:prstGeom prst="line">
            <a:avLst/>
          </a:prstGeom>
        </p:spPr>
        <p:style>
          <a:lnRef idx="2">
            <a:schemeClr val="accent1"/>
          </a:lnRef>
          <a:fillRef idx="0">
            <a:schemeClr val="accent1"/>
          </a:fillRef>
          <a:effectRef idx="1">
            <a:schemeClr val="accent1"/>
          </a:effectRef>
          <a:fontRef idx="minor">
            <a:schemeClr val="tx1"/>
          </a:fontRef>
        </p:style>
      </p:cxnSp>
      <p:sp>
        <p:nvSpPr>
          <p:cNvPr id="114" name="Rectangle 113">
            <a:extLst>
              <a:ext uri="{FF2B5EF4-FFF2-40B4-BE49-F238E27FC236}">
                <a16:creationId xmlns:a16="http://schemas.microsoft.com/office/drawing/2014/main" id="{7BB77FF7-2259-F2E3-1A0A-060F2222B53A}"/>
              </a:ext>
            </a:extLst>
          </p:cNvPr>
          <p:cNvSpPr/>
          <p:nvPr/>
        </p:nvSpPr>
        <p:spPr>
          <a:xfrm>
            <a:off x="8682182" y="3478428"/>
            <a:ext cx="1882565" cy="1020492"/>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5ADDF6C7-C264-16C3-EB5F-8EA6E84C9170}"/>
              </a:ext>
            </a:extLst>
          </p:cNvPr>
          <p:cNvSpPr/>
          <p:nvPr/>
        </p:nvSpPr>
        <p:spPr>
          <a:xfrm>
            <a:off x="8688441" y="4515943"/>
            <a:ext cx="1882565" cy="560998"/>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 3">
            <a:extLst>
              <a:ext uri="{FF2B5EF4-FFF2-40B4-BE49-F238E27FC236}">
                <a16:creationId xmlns:a16="http://schemas.microsoft.com/office/drawing/2014/main" id="{BDCE58B7-700E-3B46-60C2-F95D78B3D0AC}"/>
              </a:ext>
            </a:extLst>
          </p:cNvPr>
          <p:cNvPicPr>
            <a:picLocks noChangeAspect="1"/>
          </p:cNvPicPr>
          <p:nvPr/>
        </p:nvPicPr>
        <p:blipFill>
          <a:blip r:embed="rId17"/>
          <a:stretch>
            <a:fillRect/>
          </a:stretch>
        </p:blipFill>
        <p:spPr>
          <a:xfrm>
            <a:off x="9749792" y="5474283"/>
            <a:ext cx="2436333" cy="620959"/>
          </a:xfrm>
          <a:prstGeom prst="rect">
            <a:avLst/>
          </a:prstGeom>
        </p:spPr>
      </p:pic>
      <p:pic>
        <p:nvPicPr>
          <p:cNvPr id="9" name="Picture 8">
            <a:extLst>
              <a:ext uri="{FF2B5EF4-FFF2-40B4-BE49-F238E27FC236}">
                <a16:creationId xmlns:a16="http://schemas.microsoft.com/office/drawing/2014/main" id="{087402FB-29D6-EE62-4E40-12BF50366D6B}"/>
              </a:ext>
            </a:extLst>
          </p:cNvPr>
          <p:cNvPicPr>
            <a:picLocks noChangeAspect="1"/>
          </p:cNvPicPr>
          <p:nvPr/>
        </p:nvPicPr>
        <p:blipFill>
          <a:blip r:embed="rId18"/>
          <a:stretch>
            <a:fillRect/>
          </a:stretch>
        </p:blipFill>
        <p:spPr>
          <a:xfrm>
            <a:off x="0" y="5474283"/>
            <a:ext cx="1145406" cy="551774"/>
          </a:xfrm>
          <a:prstGeom prst="rect">
            <a:avLst/>
          </a:prstGeom>
        </p:spPr>
      </p:pic>
    </p:spTree>
    <p:extLst>
      <p:ext uri="{BB962C8B-B14F-4D97-AF65-F5344CB8AC3E}">
        <p14:creationId xmlns:p14="http://schemas.microsoft.com/office/powerpoint/2010/main" val="85351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0" presetClass="entr" presetSubtype="0" fill="hold" nodeType="with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10" presetClass="entr" presetSubtype="0"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fade">
                                      <p:cBhvr>
                                        <p:cTn id="51" dur="500"/>
                                        <p:tgtEl>
                                          <p:spTgt spid="8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1"/>
                                        </p:tgtEl>
                                        <p:attrNameLst>
                                          <p:attrName>style.visibility</p:attrName>
                                        </p:attrNameLst>
                                      </p:cBhvr>
                                      <p:to>
                                        <p:strVal val="visible"/>
                                      </p:to>
                                    </p:set>
                                    <p:animEffect transition="in" filter="fade">
                                      <p:cBhvr>
                                        <p:cTn id="56" dur="500"/>
                                        <p:tgtEl>
                                          <p:spTgt spid="1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fade">
                                      <p:cBhvr>
                                        <p:cTn id="59" dur="500"/>
                                        <p:tgtEl>
                                          <p:spTgt spid="8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4"/>
                                        </p:tgtEl>
                                        <p:attrNameLst>
                                          <p:attrName>style.visibility</p:attrName>
                                        </p:attrNameLst>
                                      </p:cBhvr>
                                      <p:to>
                                        <p:strVal val="visible"/>
                                      </p:to>
                                    </p:set>
                                    <p:animEffect transition="in" filter="fade">
                                      <p:cBhvr>
                                        <p:cTn id="62" dur="500"/>
                                        <p:tgtEl>
                                          <p:spTgt spid="1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5"/>
                                        </p:tgtEl>
                                        <p:attrNameLst>
                                          <p:attrName>style.visibility</p:attrName>
                                        </p:attrNameLst>
                                      </p:cBhvr>
                                      <p:to>
                                        <p:strVal val="visible"/>
                                      </p:to>
                                    </p:set>
                                    <p:animEffect transition="in" filter="fade">
                                      <p:cBhvr>
                                        <p:cTn id="65" dur="500"/>
                                        <p:tgtEl>
                                          <p:spTgt spid="115"/>
                                        </p:tgtEl>
                                      </p:cBhvr>
                                    </p:animEffect>
                                  </p:childTnLst>
                                </p:cTn>
                              </p:par>
                              <p:par>
                                <p:cTn id="66" presetID="10" presetClass="entr" presetSubtype="0" fill="hold" nodeType="withEffect">
                                  <p:stCondLst>
                                    <p:cond delay="0"/>
                                  </p:stCondLst>
                                  <p:childTnLst>
                                    <p:set>
                                      <p:cBhvr>
                                        <p:cTn id="67" dur="1" fill="hold">
                                          <p:stCondLst>
                                            <p:cond delay="0"/>
                                          </p:stCondLst>
                                        </p:cTn>
                                        <p:tgtEl>
                                          <p:spTgt spid="88"/>
                                        </p:tgtEl>
                                        <p:attrNameLst>
                                          <p:attrName>style.visibility</p:attrName>
                                        </p:attrNameLst>
                                      </p:cBhvr>
                                      <p:to>
                                        <p:strVal val="visible"/>
                                      </p:to>
                                    </p:set>
                                    <p:animEffect transition="in" filter="fade">
                                      <p:cBhvr>
                                        <p:cTn id="68" dur="500"/>
                                        <p:tgtEl>
                                          <p:spTgt spid="88"/>
                                        </p:tgtEl>
                                      </p:cBhvr>
                                    </p:animEffect>
                                  </p:childTnLst>
                                </p:cTn>
                              </p:par>
                              <p:par>
                                <p:cTn id="69" presetID="10" presetClass="entr" presetSubtype="0" fill="hold" nodeType="with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fade">
                                      <p:cBhvr>
                                        <p:cTn id="71" dur="500"/>
                                        <p:tgtEl>
                                          <p:spTgt spid="9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fade">
                                      <p:cBhvr>
                                        <p:cTn id="74" dur="500"/>
                                        <p:tgtEl>
                                          <p:spTgt spid="90"/>
                                        </p:tgtEl>
                                      </p:cBhvr>
                                    </p:animEffect>
                                  </p:childTnLst>
                                </p:cTn>
                              </p:par>
                              <p:par>
                                <p:cTn id="75" presetID="1" presetClass="entr" presetSubtype="0" fill="hold" nodeType="withEffect">
                                  <p:stCondLst>
                                    <p:cond delay="0"/>
                                  </p:stCondLst>
                                  <p:childTnLst>
                                    <p:set>
                                      <p:cBhvr>
                                        <p:cTn id="7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39" grpId="0" animBg="1"/>
      <p:bldP spid="38" grpId="0" animBg="1"/>
      <p:bldP spid="40" grpId="0" animBg="1"/>
      <p:bldP spid="42" grpId="0" animBg="1"/>
      <p:bldP spid="43" grpId="0" animBg="1"/>
      <p:bldP spid="44" grpId="0" animBg="1"/>
      <p:bldP spid="84" grpId="0" animBg="1"/>
      <p:bldP spid="86" grpId="0"/>
      <p:bldP spid="89" grpId="0" animBg="1"/>
      <p:bldP spid="90" grpId="0" animBg="1"/>
      <p:bldP spid="114" grpId="0" animBg="1"/>
      <p:bldP spid="1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22D6A-D79F-20DB-7E59-178FF01BD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4E7C2-C3AC-063F-D979-0EFCC8402E8A}"/>
              </a:ext>
            </a:extLst>
          </p:cNvPr>
          <p:cNvSpPr>
            <a:spLocks noGrp="1"/>
          </p:cNvSpPr>
          <p:nvPr>
            <p:ph type="title"/>
          </p:nvPr>
        </p:nvSpPr>
        <p:spPr/>
        <p:txBody>
          <a:bodyPr/>
          <a:lstStyle/>
          <a:p>
            <a:r>
              <a:rPr lang="fr-FR" dirty="0"/>
              <a:t>The </a:t>
            </a:r>
            <a:r>
              <a:rPr lang="fr-FR" dirty="0" err="1"/>
              <a:t>Porous</a:t>
            </a:r>
            <a:r>
              <a:rPr lang="fr-FR" dirty="0"/>
              <a:t> (bricks) Model</a:t>
            </a:r>
            <a:endParaRPr lang="en-GB" dirty="0"/>
          </a:p>
        </p:txBody>
      </p:sp>
      <p:sp>
        <p:nvSpPr>
          <p:cNvPr id="3" name="Date Placeholder 2">
            <a:extLst>
              <a:ext uri="{FF2B5EF4-FFF2-40B4-BE49-F238E27FC236}">
                <a16:creationId xmlns:a16="http://schemas.microsoft.com/office/drawing/2014/main" id="{C07E3A0A-2C30-6227-233F-14FF78A791F1}"/>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374C7FA1-90B8-A79B-B17A-D85A343D1006}"/>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0AFD666F-A29F-DB7E-48B0-D7BA135D8E5A}"/>
              </a:ext>
            </a:extLst>
          </p:cNvPr>
          <p:cNvSpPr>
            <a:spLocks noGrp="1"/>
          </p:cNvSpPr>
          <p:nvPr>
            <p:ph type="sldNum" sz="quarter" idx="12"/>
          </p:nvPr>
        </p:nvSpPr>
        <p:spPr/>
        <p:txBody>
          <a:bodyPr/>
          <a:lstStyle/>
          <a:p>
            <a:fld id="{1C96B271-48F2-4EBC-90C1-CA6B138C6EC9}" type="slidenum">
              <a:rPr lang="fr-FR" smtClean="0"/>
              <a:pPr/>
              <a:t>14</a:t>
            </a:fld>
            <a:endParaRPr lang="fr-FR">
              <a:latin typeface="Bahnschrift Light" panose="020B0502040204020203" pitchFamily="34" charset="0"/>
            </a:endParaRPr>
          </a:p>
        </p:txBody>
      </p:sp>
      <p:pic>
        <p:nvPicPr>
          <p:cNvPr id="80" name="Picture Placeholder 79" descr="A close-up of a blood vessels&#10;&#10;AI-generated content may be incorrect.">
            <a:extLst>
              <a:ext uri="{FF2B5EF4-FFF2-40B4-BE49-F238E27FC236}">
                <a16:creationId xmlns:a16="http://schemas.microsoft.com/office/drawing/2014/main" id="{A25C4B7D-3DF2-403D-2310-591C516621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grpSp>
        <p:nvGrpSpPr>
          <p:cNvPr id="78" name="Group 77">
            <a:extLst>
              <a:ext uri="{FF2B5EF4-FFF2-40B4-BE49-F238E27FC236}">
                <a16:creationId xmlns:a16="http://schemas.microsoft.com/office/drawing/2014/main" id="{8DA359ED-62E1-CC98-2055-AE28FA1FCCF2}"/>
              </a:ext>
            </a:extLst>
          </p:cNvPr>
          <p:cNvGrpSpPr/>
          <p:nvPr/>
        </p:nvGrpSpPr>
        <p:grpSpPr>
          <a:xfrm>
            <a:off x="1474" y="2053787"/>
            <a:ext cx="6643681" cy="3775308"/>
            <a:chOff x="1474" y="2371287"/>
            <a:chExt cx="6643681" cy="3775308"/>
          </a:xfrm>
        </p:grpSpPr>
        <p:grpSp>
          <p:nvGrpSpPr>
            <p:cNvPr id="74" name="Group 73">
              <a:extLst>
                <a:ext uri="{FF2B5EF4-FFF2-40B4-BE49-F238E27FC236}">
                  <a16:creationId xmlns:a16="http://schemas.microsoft.com/office/drawing/2014/main" id="{49F3C400-31DB-59E2-FA0C-49B295E7E86C}"/>
                </a:ext>
              </a:extLst>
            </p:cNvPr>
            <p:cNvGrpSpPr/>
            <p:nvPr/>
          </p:nvGrpSpPr>
          <p:grpSpPr>
            <a:xfrm>
              <a:off x="4247846" y="2740619"/>
              <a:ext cx="2307715" cy="599651"/>
              <a:chOff x="4247846" y="2362283"/>
              <a:chExt cx="2307715" cy="599651"/>
            </a:xfrm>
          </p:grpSpPr>
          <p:sp>
            <p:nvSpPr>
              <p:cNvPr id="45" name="Rectangle: Rounded Corners 44">
                <a:extLst>
                  <a:ext uri="{FF2B5EF4-FFF2-40B4-BE49-F238E27FC236}">
                    <a16:creationId xmlns:a16="http://schemas.microsoft.com/office/drawing/2014/main" id="{59085CFE-B5C2-1299-1A2C-6A2934B5A9DD}"/>
                  </a:ext>
                </a:extLst>
              </p:cNvPr>
              <p:cNvSpPr/>
              <p:nvPr/>
            </p:nvSpPr>
            <p:spPr>
              <a:xfrm>
                <a:off x="4247846" y="2362283"/>
                <a:ext cx="2307715" cy="59965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Solid</a:t>
                </a:r>
                <a:endParaRPr lang="en-GB" dirty="0">
                  <a:solidFill>
                    <a:schemeClr val="tx1"/>
                  </a:solidFill>
                </a:endParaRPr>
              </a:p>
            </p:txBody>
          </p:sp>
          <p:sp>
            <p:nvSpPr>
              <p:cNvPr id="46" name="Rectangle: Rounded Corners 45">
                <a:extLst>
                  <a:ext uri="{FF2B5EF4-FFF2-40B4-BE49-F238E27FC236}">
                    <a16:creationId xmlns:a16="http://schemas.microsoft.com/office/drawing/2014/main" id="{DD4F9A46-5691-3DD4-5E3D-C190D22159EF}"/>
                  </a:ext>
                </a:extLst>
              </p:cNvPr>
              <p:cNvSpPr/>
              <p:nvPr/>
            </p:nvSpPr>
            <p:spPr>
              <a:xfrm>
                <a:off x="4393703" y="2657764"/>
                <a:ext cx="2016000"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Stress-</a:t>
                </a:r>
                <a:r>
                  <a:rPr lang="fr-FR" sz="1100" dirty="0" err="1">
                    <a:solidFill>
                      <a:schemeClr val="tx1"/>
                    </a:solidFill>
                  </a:rPr>
                  <a:t>Strain</a:t>
                </a:r>
                <a:r>
                  <a:rPr lang="fr-FR" sz="1100" dirty="0">
                    <a:solidFill>
                      <a:schemeClr val="tx1"/>
                    </a:solidFill>
                  </a:rPr>
                  <a:t> </a:t>
                </a:r>
                <a:r>
                  <a:rPr lang="fr-FR" sz="1100" dirty="0" err="1">
                    <a:solidFill>
                      <a:schemeClr val="tx1"/>
                    </a:solidFill>
                  </a:rPr>
                  <a:t>law</a:t>
                </a:r>
                <a:endParaRPr lang="en-GB" sz="1100" dirty="0">
                  <a:solidFill>
                    <a:schemeClr val="tx1"/>
                  </a:solidFill>
                </a:endParaRPr>
              </a:p>
            </p:txBody>
          </p:sp>
        </p:grpSp>
        <p:grpSp>
          <p:nvGrpSpPr>
            <p:cNvPr id="77" name="Group 76">
              <a:extLst>
                <a:ext uri="{FF2B5EF4-FFF2-40B4-BE49-F238E27FC236}">
                  <a16:creationId xmlns:a16="http://schemas.microsoft.com/office/drawing/2014/main" id="{D042D8A7-02D5-3DAE-D351-2E2A29E4EBBE}"/>
                </a:ext>
              </a:extLst>
            </p:cNvPr>
            <p:cNvGrpSpPr/>
            <p:nvPr/>
          </p:nvGrpSpPr>
          <p:grpSpPr>
            <a:xfrm>
              <a:off x="1705483" y="2814152"/>
              <a:ext cx="2376000" cy="2571526"/>
              <a:chOff x="1730883" y="2699852"/>
              <a:chExt cx="2376000" cy="2571526"/>
            </a:xfrm>
          </p:grpSpPr>
          <p:sp>
            <p:nvSpPr>
              <p:cNvPr id="39" name="Rectangle: Rounded Corners 38">
                <a:extLst>
                  <a:ext uri="{FF2B5EF4-FFF2-40B4-BE49-F238E27FC236}">
                    <a16:creationId xmlns:a16="http://schemas.microsoft.com/office/drawing/2014/main" id="{03810EBB-DF77-F2A4-38F7-8A0034B75DBF}"/>
                  </a:ext>
                </a:extLst>
              </p:cNvPr>
              <p:cNvSpPr/>
              <p:nvPr/>
            </p:nvSpPr>
            <p:spPr>
              <a:xfrm>
                <a:off x="1730883" y="4020995"/>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Force </a:t>
                </a:r>
                <a:r>
                  <a:rPr lang="fr-FR" sz="1400" dirty="0" err="1">
                    <a:solidFill>
                      <a:schemeClr val="tx1"/>
                    </a:solidFill>
                  </a:rPr>
                  <a:t>Equilibrium</a:t>
                </a:r>
                <a:endParaRPr lang="en-GB" dirty="0">
                  <a:solidFill>
                    <a:schemeClr val="tx1"/>
                  </a:solidFill>
                </a:endParaRPr>
              </a:p>
            </p:txBody>
          </p:sp>
          <p:sp>
            <p:nvSpPr>
              <p:cNvPr id="38" name="Rectangle: Rounded Corners 37">
                <a:extLst>
                  <a:ext uri="{FF2B5EF4-FFF2-40B4-BE49-F238E27FC236}">
                    <a16:creationId xmlns:a16="http://schemas.microsoft.com/office/drawing/2014/main" id="{0EDBA6B0-F0BB-12B8-9F32-DB988328538F}"/>
                  </a:ext>
                </a:extLst>
              </p:cNvPr>
              <p:cNvSpPr/>
              <p:nvPr/>
            </p:nvSpPr>
            <p:spPr>
              <a:xfrm>
                <a:off x="1730883" y="2699852"/>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Mass Conservation</a:t>
                </a:r>
                <a:endParaRPr lang="en-GB" dirty="0">
                  <a:solidFill>
                    <a:schemeClr val="tx1"/>
                  </a:solidFill>
                </a:endParaRPr>
              </a:p>
            </p:txBody>
          </p:sp>
          <p:sp>
            <p:nvSpPr>
              <p:cNvPr id="40" name="Rectangle: Rounded Corners 39">
                <a:extLst>
                  <a:ext uri="{FF2B5EF4-FFF2-40B4-BE49-F238E27FC236}">
                    <a16:creationId xmlns:a16="http://schemas.microsoft.com/office/drawing/2014/main" id="{BF252F37-DC83-507B-09AE-9D59229AEE70}"/>
                  </a:ext>
                </a:extLst>
              </p:cNvPr>
              <p:cNvSpPr/>
              <p:nvPr/>
            </p:nvSpPr>
            <p:spPr>
              <a:xfrm>
                <a:off x="1809010" y="3094182"/>
                <a:ext cx="640401"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Solid</a:t>
                </a:r>
                <a:endParaRPr lang="en-GB" sz="1100" dirty="0">
                  <a:solidFill>
                    <a:schemeClr val="tx1"/>
                  </a:solidFill>
                </a:endParaRPr>
              </a:p>
            </p:txBody>
          </p:sp>
          <p:sp>
            <p:nvSpPr>
              <p:cNvPr id="42" name="Rectangle: Rounded Corners 41">
                <a:extLst>
                  <a:ext uri="{FF2B5EF4-FFF2-40B4-BE49-F238E27FC236}">
                    <a16:creationId xmlns:a16="http://schemas.microsoft.com/office/drawing/2014/main" id="{27380B98-6FDA-F868-A2F0-12191EE4E8BC}"/>
                  </a:ext>
                </a:extLst>
              </p:cNvPr>
              <p:cNvSpPr/>
              <p:nvPr/>
            </p:nvSpPr>
            <p:spPr>
              <a:xfrm>
                <a:off x="1809009" y="3500334"/>
                <a:ext cx="640401"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IF</a:t>
                </a:r>
                <a:endParaRPr lang="en-GB" sz="1100" dirty="0">
                  <a:solidFill>
                    <a:schemeClr val="tx1"/>
                  </a:solidFill>
                </a:endParaRPr>
              </a:p>
            </p:txBody>
          </p:sp>
          <p:sp>
            <p:nvSpPr>
              <p:cNvPr id="43" name="Rectangle: Rounded Corners 42">
                <a:extLst>
                  <a:ext uri="{FF2B5EF4-FFF2-40B4-BE49-F238E27FC236}">
                    <a16:creationId xmlns:a16="http://schemas.microsoft.com/office/drawing/2014/main" id="{76BB10AB-4072-10BD-FE22-0AF5AE34AD2C}"/>
                  </a:ext>
                </a:extLst>
              </p:cNvPr>
              <p:cNvSpPr/>
              <p:nvPr/>
            </p:nvSpPr>
            <p:spPr>
              <a:xfrm>
                <a:off x="1827050" y="4443502"/>
                <a:ext cx="945794"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Total stress</a:t>
                </a:r>
                <a:endParaRPr lang="en-GB" sz="1100" dirty="0">
                  <a:solidFill>
                    <a:schemeClr val="tx1"/>
                  </a:solidFill>
                </a:endParaRPr>
              </a:p>
            </p:txBody>
          </p:sp>
          <p:sp>
            <p:nvSpPr>
              <p:cNvPr id="44" name="Rectangle: Rounded Corners 43">
                <a:extLst>
                  <a:ext uri="{FF2B5EF4-FFF2-40B4-BE49-F238E27FC236}">
                    <a16:creationId xmlns:a16="http://schemas.microsoft.com/office/drawing/2014/main" id="{9F79FC69-1454-EEEB-6890-B2495D0A0E62}"/>
                  </a:ext>
                </a:extLst>
              </p:cNvPr>
              <p:cNvSpPr/>
              <p:nvPr/>
            </p:nvSpPr>
            <p:spPr>
              <a:xfrm>
                <a:off x="1827050" y="4815208"/>
                <a:ext cx="782245"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Darcy IF</a:t>
                </a:r>
                <a:endParaRPr lang="en-GB" sz="1100" dirty="0">
                  <a:solidFill>
                    <a:schemeClr val="tx1"/>
                  </a:solidFill>
                </a:endParaRPr>
              </a:p>
            </p:txBody>
          </p:sp>
        </p:grpSp>
        <p:pic>
          <p:nvPicPr>
            <p:cNvPr id="15" name="Picture Placeholder 11" descr="A black silhouette of a person sitting under a tree&#10;&#10;AI-generated content may be incorrect.">
              <a:extLst>
                <a:ext uri="{FF2B5EF4-FFF2-40B4-BE49-F238E27FC236}">
                  <a16:creationId xmlns:a16="http://schemas.microsoft.com/office/drawing/2014/main" id="{4087C34A-54F0-3536-89A1-DC8651E2FC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1" b="89844" l="7422" r="89844">
                          <a14:foregroundMark x1="47266" y1="49219" x2="47266" y2="49219"/>
                          <a14:foregroundMark x1="62305" y1="41797" x2="62305" y2="41797"/>
                          <a14:foregroundMark x1="9863" y1="35938" x2="9863" y2="35938"/>
                          <a14:foregroundMark x1="7422" y1="35156" x2="7422" y2="35156"/>
                          <a14:backgroundMark x1="24414" y1="41309" x2="24414" y2="41309"/>
                          <a14:backgroundMark x1="32324" y1="37891" x2="32324" y2="37891"/>
                          <a14:backgroundMark x1="49023" y1="55176" x2="49023" y2="55176"/>
                        </a14:backgroundRemoval>
                      </a14:imgEffect>
                    </a14:imgLayer>
                  </a14:imgProps>
                </a:ext>
                <a:ext uri="{28A0092B-C50C-407E-A947-70E740481C1C}">
                  <a14:useLocalDpi xmlns:a14="http://schemas.microsoft.com/office/drawing/2010/main" val="0"/>
                </a:ext>
              </a:extLst>
            </a:blip>
            <a:srcRect r="21534" b="25022"/>
            <a:stretch>
              <a:fillRect/>
            </a:stretch>
          </p:blipFill>
          <p:spPr>
            <a:xfrm flipH="1">
              <a:off x="1560945" y="5153689"/>
              <a:ext cx="1039092" cy="992906"/>
            </a:xfrm>
            <a:prstGeom prst="rect">
              <a:avLst/>
            </a:prstGeom>
          </p:spPr>
        </p:pic>
        <p:grpSp>
          <p:nvGrpSpPr>
            <p:cNvPr id="29" name="Group 28">
              <a:extLst>
                <a:ext uri="{FF2B5EF4-FFF2-40B4-BE49-F238E27FC236}">
                  <a16:creationId xmlns:a16="http://schemas.microsoft.com/office/drawing/2014/main" id="{C7112830-E2B0-7EDB-EF15-9818CE4729DB}"/>
                </a:ext>
              </a:extLst>
            </p:cNvPr>
            <p:cNvGrpSpPr>
              <a:grpSpLocks noChangeAspect="1"/>
            </p:cNvGrpSpPr>
            <p:nvPr/>
          </p:nvGrpSpPr>
          <p:grpSpPr>
            <a:xfrm flipH="1">
              <a:off x="1474" y="3372179"/>
              <a:ext cx="1185644" cy="478438"/>
              <a:chOff x="7689130" y="3679832"/>
              <a:chExt cx="2954895" cy="1192377"/>
            </a:xfrm>
          </p:grpSpPr>
          <p:pic>
            <p:nvPicPr>
              <p:cNvPr id="23" name="Picture 22">
                <a:extLst>
                  <a:ext uri="{FF2B5EF4-FFF2-40B4-BE49-F238E27FC236}">
                    <a16:creationId xmlns:a16="http://schemas.microsoft.com/office/drawing/2014/main" id="{F616336A-9F85-88D6-43D7-7FB2E53306A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78" b="91204" l="8929" r="96131">
                            <a14:foregroundMark x1="11905" y1="75926" x2="25298" y2="53704"/>
                            <a14:foregroundMark x1="25298" y1="53704" x2="85417" y2="31481"/>
                            <a14:foregroundMark x1="85417" y1="31481" x2="88393" y2="27315"/>
                            <a14:foregroundMark x1="22024" y1="86111" x2="40774" y2="54167"/>
                            <a14:foregroundMark x1="40774" y1="54167" x2="86607" y2="31944"/>
                            <a14:foregroundMark x1="86607" y1="31944" x2="75000" y2="10648"/>
                            <a14:foregroundMark x1="75000" y1="10648" x2="22024" y2="45370"/>
                            <a14:foregroundMark x1="22024" y1="45370" x2="10417" y2="60185"/>
                            <a14:foregroundMark x1="10417" y1="60185" x2="9226" y2="63889"/>
                            <a14:foregroundMark x1="12798" y1="79167" x2="23810" y2="57870"/>
                            <a14:foregroundMark x1="23810" y1="57870" x2="33929" y2="50463"/>
                            <a14:foregroundMark x1="42857" y1="87037" x2="58929" y2="67130"/>
                            <a14:foregroundMark x1="58929" y1="67130" x2="66964" y2="45833"/>
                            <a14:foregroundMark x1="66964" y1="45833" x2="50298" y2="63426"/>
                            <a14:foregroundMark x1="50298" y1="63426" x2="46726" y2="81019"/>
                            <a14:foregroundMark x1="42262" y1="91204" x2="42262" y2="91204"/>
                            <a14:foregroundMark x1="47321" y1="65741" x2="47321" y2="65741"/>
                            <a14:foregroundMark x1="45833" y1="64815" x2="45833" y2="64815"/>
                            <a14:foregroundMark x1="91369" y1="38889" x2="86012" y2="15278"/>
                            <a14:foregroundMark x1="86012" y1="15278" x2="81845" y2="11574"/>
                            <a14:foregroundMark x1="83631" y1="2778" x2="83631" y2="2778"/>
                            <a14:foregroundMark x1="92262" y1="21759" x2="88988" y2="37500"/>
                            <a14:foregroundMark x1="96131" y1="26389" x2="96131" y2="26389"/>
                          </a14:backgroundRemoval>
                        </a14:imgEffect>
                      </a14:imgLayer>
                    </a14:imgProps>
                  </a:ext>
                </a:extLst>
              </a:blip>
              <a:stretch>
                <a:fillRect/>
              </a:stretch>
            </p:blipFill>
            <p:spPr>
              <a:xfrm>
                <a:off x="9188198" y="3846025"/>
                <a:ext cx="1455827" cy="898418"/>
              </a:xfrm>
              <a:prstGeom prst="rect">
                <a:avLst/>
              </a:prstGeom>
            </p:spPr>
          </p:pic>
          <p:pic>
            <p:nvPicPr>
              <p:cNvPr id="25" name="Image 91">
                <a:extLst>
                  <a:ext uri="{FF2B5EF4-FFF2-40B4-BE49-F238E27FC236}">
                    <a16:creationId xmlns:a16="http://schemas.microsoft.com/office/drawing/2014/main" id="{0E25DA01-338F-CF6E-94AC-59847F195EA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04" b="95911" l="2682" r="96169">
                            <a14:foregroundMark x1="8812" y1="69888" x2="8812" y2="69888"/>
                            <a14:foregroundMark x1="9195" y1="49814" x2="9195" y2="49814"/>
                            <a14:foregroundMark x1="3831" y1="56134" x2="3831" y2="56134"/>
                            <a14:foregroundMark x1="3065" y1="54647" x2="3065" y2="54647"/>
                            <a14:foregroundMark x1="92337" y1="40520" x2="92337" y2="40520"/>
                            <a14:foregroundMark x1="96169" y1="49814" x2="96169" y2="49814"/>
                            <a14:foregroundMark x1="92337" y1="71747" x2="92337" y2="71747"/>
                            <a14:foregroundMark x1="56705" y1="92565" x2="56705" y2="92565"/>
                            <a14:foregroundMark x1="51341" y1="95911" x2="51341" y2="95911"/>
                            <a14:foregroundMark x1="49425" y1="5204" x2="49425" y2="5204"/>
                          </a14:backgroundRemoval>
                        </a14:imgEffect>
                      </a14:imgLayer>
                    </a14:imgProps>
                  </a:ext>
                </a:extLst>
              </a:blip>
              <a:stretch>
                <a:fillRect/>
              </a:stretch>
            </p:blipFill>
            <p:spPr>
              <a:xfrm>
                <a:off x="7689130" y="3679832"/>
                <a:ext cx="1156916" cy="1192377"/>
              </a:xfrm>
              <a:prstGeom prst="rect">
                <a:avLst/>
              </a:prstGeom>
            </p:spPr>
          </p:pic>
          <p:cxnSp>
            <p:nvCxnSpPr>
              <p:cNvPr id="26" name="Straight Connector 25">
                <a:extLst>
                  <a:ext uri="{FF2B5EF4-FFF2-40B4-BE49-F238E27FC236}">
                    <a16:creationId xmlns:a16="http://schemas.microsoft.com/office/drawing/2014/main" id="{B012E7C8-47A4-172F-B82A-24C9853573AC}"/>
                  </a:ext>
                </a:extLst>
              </p:cNvPr>
              <p:cNvCxnSpPr>
                <a:cxnSpLocks/>
              </p:cNvCxnSpPr>
              <p:nvPr/>
            </p:nvCxnSpPr>
            <p:spPr>
              <a:xfrm>
                <a:off x="8405813" y="3748088"/>
                <a:ext cx="1462087" cy="527932"/>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C041894-9734-578E-2462-391C628CCD03}"/>
                  </a:ext>
                </a:extLst>
              </p:cNvPr>
              <p:cNvCxnSpPr>
                <a:cxnSpLocks/>
              </p:cNvCxnSpPr>
              <p:nvPr/>
            </p:nvCxnSpPr>
            <p:spPr>
              <a:xfrm flipV="1">
                <a:off x="8405813" y="4276020"/>
                <a:ext cx="1462087" cy="531169"/>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E9B24F31-97CE-1E32-6908-1BB1A3933B2B}"/>
                  </a:ext>
                </a:extLst>
              </p:cNvPr>
              <p:cNvSpPr/>
              <p:nvPr/>
            </p:nvSpPr>
            <p:spPr>
              <a:xfrm>
                <a:off x="9844088" y="4249513"/>
                <a:ext cx="45719" cy="45719"/>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F4CDF4C1-C3C9-1637-3043-358C50601F77}"/>
                </a:ext>
              </a:extLst>
            </p:cNvPr>
            <p:cNvSpPr txBox="1"/>
            <p:nvPr/>
          </p:nvSpPr>
          <p:spPr>
            <a:xfrm>
              <a:off x="6926" y="3806430"/>
              <a:ext cx="1629641" cy="646331"/>
            </a:xfrm>
            <a:prstGeom prst="rect">
              <a:avLst/>
            </a:prstGeom>
            <a:noFill/>
          </p:spPr>
          <p:txBody>
            <a:bodyPr wrap="square" rtlCol="0">
              <a:spAutoFit/>
            </a:bodyPr>
            <a:lstStyle/>
            <a:p>
              <a:pPr algn="ctr"/>
              <a:r>
                <a:rPr lang="fr-FR" sz="3600" b="1" dirty="0">
                  <a:latin typeface="Freestyle Script" panose="030804020302050B0404" pitchFamily="66" charset="0"/>
                </a:rPr>
                <a:t>F(</a:t>
              </a:r>
              <a:r>
                <a:rPr lang="fr-FR" sz="3600" b="1" u="sng" dirty="0">
                  <a:latin typeface="Freestyle Script" panose="030804020302050B0404" pitchFamily="66" charset="0"/>
                </a:rPr>
                <a:t>x</a:t>
              </a:r>
              <a:r>
                <a:rPr lang="fr-FR" sz="3600" b="1" dirty="0">
                  <a:latin typeface="Freestyle Script" panose="030804020302050B0404" pitchFamily="66" charset="0"/>
                </a:rPr>
                <a:t>, p</a:t>
              </a:r>
              <a:r>
                <a:rPr lang="el-GR" sz="3600" b="1" baseline="30000" dirty="0">
                  <a:latin typeface="Times New Roman" panose="02020603050405020304" pitchFamily="18" charset="0"/>
                  <a:cs typeface="Times New Roman" panose="02020603050405020304" pitchFamily="18" charset="0"/>
                </a:rPr>
                <a:t>α</a:t>
              </a:r>
              <a:r>
                <a:rPr lang="fr-FR" sz="3600" b="1" dirty="0">
                  <a:latin typeface="Freestyle Script" panose="030804020302050B0404" pitchFamily="66" charset="0"/>
                </a:rPr>
                <a:t>) =</a:t>
              </a:r>
              <a:endParaRPr lang="en-GB" sz="3600" b="1" dirty="0">
                <a:latin typeface="Freestyle Script" panose="030804020302050B0404" pitchFamily="66" charset="0"/>
              </a:endParaRPr>
            </a:p>
          </p:txBody>
        </p:sp>
        <p:sp>
          <p:nvSpPr>
            <p:cNvPr id="33" name="Left Bracket 32">
              <a:extLst>
                <a:ext uri="{FF2B5EF4-FFF2-40B4-BE49-F238E27FC236}">
                  <a16:creationId xmlns:a16="http://schemas.microsoft.com/office/drawing/2014/main" id="{1E694E73-5D92-EB56-78FE-ED79B8A9B042}"/>
                </a:ext>
              </a:extLst>
            </p:cNvPr>
            <p:cNvSpPr/>
            <p:nvPr/>
          </p:nvSpPr>
          <p:spPr>
            <a:xfrm>
              <a:off x="1627253" y="24015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4" name="Left Bracket 33">
              <a:extLst>
                <a:ext uri="{FF2B5EF4-FFF2-40B4-BE49-F238E27FC236}">
                  <a16:creationId xmlns:a16="http://schemas.microsoft.com/office/drawing/2014/main" id="{70497A77-9E16-BD9B-19C1-94329BEAD348}"/>
                </a:ext>
              </a:extLst>
            </p:cNvPr>
            <p:cNvSpPr/>
            <p:nvPr/>
          </p:nvSpPr>
          <p:spPr>
            <a:xfrm rot="10800000">
              <a:off x="6463398" y="24015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01E8E06D-A8E4-653E-E75E-513684F05312}"/>
                </a:ext>
              </a:extLst>
            </p:cNvPr>
            <p:cNvCxnSpPr>
              <a:cxnSpLocks/>
            </p:cNvCxnSpPr>
            <p:nvPr/>
          </p:nvCxnSpPr>
          <p:spPr>
            <a:xfrm>
              <a:off x="4158429" y="2635595"/>
              <a:ext cx="0" cy="2988000"/>
            </a:xfrm>
            <a:prstGeom prst="line">
              <a:avLst/>
            </a:prstGeom>
          </p:spPr>
          <p:style>
            <a:lnRef idx="2">
              <a:schemeClr val="dk1"/>
            </a:lnRef>
            <a:fillRef idx="0">
              <a:schemeClr val="dk1"/>
            </a:fillRef>
            <a:effectRef idx="1">
              <a:schemeClr val="dk1"/>
            </a:effectRef>
            <a:fontRef idx="minor">
              <a:schemeClr val="tx1"/>
            </a:fontRef>
          </p:style>
        </p:cxnSp>
        <p:pic>
          <p:nvPicPr>
            <p:cNvPr id="82" name="Picture 81" descr="A black and white image of a person standing next to a black board&#10;&#10;AI-generated content may be incorrect.">
              <a:extLst>
                <a:ext uri="{FF2B5EF4-FFF2-40B4-BE49-F238E27FC236}">
                  <a16:creationId xmlns:a16="http://schemas.microsoft.com/office/drawing/2014/main" id="{376EA17B-5A48-3730-3837-3C128BB08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2637" y1="27441" x2="52637" y2="27441"/>
                          <a14:foregroundMark x1="49707" y1="54102" x2="49707" y2="54102"/>
                          <a14:foregroundMark x1="52246" y1="49316" x2="52246" y2="49316"/>
                          <a14:foregroundMark x1="57422" y1="49219" x2="57422" y2="49219"/>
                          <a14:foregroundMark x1="63867" y1="50586" x2="63867" y2="50586"/>
                          <a14:foregroundMark x1="65137" y1="50684" x2="65137" y2="50684"/>
                          <a14:foregroundMark x1="64355" y1="44629" x2="64355" y2="44629"/>
                          <a14:foregroundMark x1="58496" y1="45313" x2="58496" y2="45313"/>
                          <a14:foregroundMark x1="55762" y1="42676" x2="55762" y2="42676"/>
                          <a14:foregroundMark x1="55762" y1="41113" x2="55762" y2="41113"/>
                          <a14:foregroundMark x1="58496" y1="39453" x2="58496" y2="39453"/>
                          <a14:foregroundMark x1="49609" y1="39355" x2="49609" y2="39355"/>
                          <a14:foregroundMark x1="52148" y1="32715" x2="52148" y2="32715"/>
                          <a14:foregroundMark x1="52441" y1="31738" x2="52441" y2="31738"/>
                          <a14:foregroundMark x1="52051" y1="30762" x2="52051" y2="30762"/>
                          <a14:backgroundMark x1="41699" y1="64063" x2="41699" y2="64063"/>
                          <a14:backgroundMark x1="58008" y1="49609" x2="58008" y2="49609"/>
                          <a14:backgroundMark x1="57813" y1="45801" x2="57813" y2="45801"/>
                          <a14:backgroundMark x1="54199" y1="40332" x2="54199" y2="40332"/>
                          <a14:backgroundMark x1="64258" y1="39453" x2="64258" y2="39453"/>
                          <a14:backgroundMark x1="52344" y1="31250" x2="52344" y2="31250"/>
                          <a14:backgroundMark x1="51660" y1="30371" x2="51660" y2="30371"/>
                          <a14:backgroundMark x1="51953" y1="30566" x2="51953" y2="30566"/>
                          <a14:backgroundMark x1="53125" y1="30469" x2="53125" y2="30469"/>
                        </a14:backgroundRemoval>
                      </a14:imgEffect>
                    </a14:imgLayer>
                  </a14:imgProps>
                </a:ext>
                <a:ext uri="{28A0092B-C50C-407E-A947-70E740481C1C}">
                  <a14:useLocalDpi xmlns:a14="http://schemas.microsoft.com/office/drawing/2010/main" val="0"/>
                </a:ext>
              </a:extLst>
            </a:blip>
            <a:srcRect l="29150" t="14447" r="26220" b="25580"/>
            <a:stretch>
              <a:fillRect/>
            </a:stretch>
          </p:blipFill>
          <p:spPr>
            <a:xfrm>
              <a:off x="5846695" y="5102595"/>
              <a:ext cx="776932" cy="1044000"/>
            </a:xfrm>
            <a:prstGeom prst="rect">
              <a:avLst/>
            </a:prstGeom>
          </p:spPr>
        </p:pic>
        <p:sp>
          <p:nvSpPr>
            <p:cNvPr id="65" name="TextBox 64">
              <a:extLst>
                <a:ext uri="{FF2B5EF4-FFF2-40B4-BE49-F238E27FC236}">
                  <a16:creationId xmlns:a16="http://schemas.microsoft.com/office/drawing/2014/main" id="{E8019110-9039-DA42-02C7-69A8997AE0F9}"/>
                </a:ext>
              </a:extLst>
            </p:cNvPr>
            <p:cNvSpPr txBox="1"/>
            <p:nvPr/>
          </p:nvSpPr>
          <p:spPr>
            <a:xfrm>
              <a:off x="1825351" y="2371287"/>
              <a:ext cx="2187065" cy="369332"/>
            </a:xfrm>
            <a:prstGeom prst="rect">
              <a:avLst/>
            </a:prstGeom>
            <a:noFill/>
          </p:spPr>
          <p:txBody>
            <a:bodyPr wrap="square" rtlCol="0">
              <a:spAutoFit/>
            </a:bodyPr>
            <a:lstStyle/>
            <a:p>
              <a:r>
                <a:rPr lang="fr-FR" b="1" dirty="0"/>
                <a:t>Conservation Laws</a:t>
              </a:r>
              <a:endParaRPr lang="en-GB" b="1" dirty="0"/>
            </a:p>
          </p:txBody>
        </p:sp>
        <p:sp>
          <p:nvSpPr>
            <p:cNvPr id="66" name="TextBox 65">
              <a:extLst>
                <a:ext uri="{FF2B5EF4-FFF2-40B4-BE49-F238E27FC236}">
                  <a16:creationId xmlns:a16="http://schemas.microsoft.com/office/drawing/2014/main" id="{F0A616D5-628E-C6B2-37EE-54E15535C1EC}"/>
                </a:ext>
              </a:extLst>
            </p:cNvPr>
            <p:cNvSpPr txBox="1"/>
            <p:nvPr/>
          </p:nvSpPr>
          <p:spPr>
            <a:xfrm>
              <a:off x="4308171" y="2371287"/>
              <a:ext cx="2187065" cy="369332"/>
            </a:xfrm>
            <a:prstGeom prst="rect">
              <a:avLst/>
            </a:prstGeom>
            <a:noFill/>
          </p:spPr>
          <p:txBody>
            <a:bodyPr wrap="square" rtlCol="0">
              <a:spAutoFit/>
            </a:bodyPr>
            <a:lstStyle/>
            <a:p>
              <a:r>
                <a:rPr lang="fr-FR" b="1" dirty="0"/>
                <a:t>Constitutive Laws</a:t>
              </a:r>
              <a:endParaRPr lang="en-GB" b="1" dirty="0"/>
            </a:p>
          </p:txBody>
        </p:sp>
      </p:grpSp>
      <p:pic>
        <p:nvPicPr>
          <p:cNvPr id="81" name="Espace réservé du contenu 42">
            <a:extLst>
              <a:ext uri="{FF2B5EF4-FFF2-40B4-BE49-F238E27FC236}">
                <a16:creationId xmlns:a16="http://schemas.microsoft.com/office/drawing/2014/main" id="{F42D37C2-6A1D-81E9-CED1-1ECEAB5E729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86625" l="0" r="100000">
                        <a14:foregroundMark x1="27891" y1="65375" x2="75391" y2="69000"/>
                        <a14:foregroundMark x1="35859" y1="74250" x2="37656" y2="40250"/>
                        <a14:foregroundMark x1="40000" y1="72250" x2="77656" y2="41500"/>
                        <a14:foregroundMark x1="61719" y1="70000" x2="69766" y2="29625"/>
                        <a14:foregroundMark x1="59219" y1="56625" x2="70703" y2="32875"/>
                      </a14:backgroundRemoval>
                    </a14:imgEffect>
                  </a14:imgLayer>
                </a14:imgProps>
              </a:ext>
              <a:ext uri="{28A0092B-C50C-407E-A947-70E740481C1C}">
                <a14:useLocalDpi xmlns:a14="http://schemas.microsoft.com/office/drawing/2010/main" val="0"/>
              </a:ext>
            </a:extLst>
          </a:blip>
          <a:srcRect b="13244"/>
          <a:stretch/>
        </p:blipFill>
        <p:spPr>
          <a:xfrm>
            <a:off x="9804916" y="2139668"/>
            <a:ext cx="1926357" cy="1044516"/>
          </a:xfrm>
          <a:prstGeom prst="rect">
            <a:avLst/>
          </a:prstGeom>
        </p:spPr>
      </p:pic>
      <p:pic>
        <p:nvPicPr>
          <p:cNvPr id="83" name="Espace réservé du contenu 8">
            <a:extLst>
              <a:ext uri="{FF2B5EF4-FFF2-40B4-BE49-F238E27FC236}">
                <a16:creationId xmlns:a16="http://schemas.microsoft.com/office/drawing/2014/main" id="{EF9EF46E-825D-93BB-B12D-2D738C99918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0125" l="0" r="100000">
                        <a14:foregroundMark x1="76328" y1="44750" x2="54141" y2="24875"/>
                        <a14:foregroundMark x1="25781" y1="36250" x2="85625" y2="62875"/>
                        <a14:foregroundMark x1="65469" y1="70500" x2="24141" y2="60000"/>
                        <a14:foregroundMark x1="25234" y1="69625" x2="72969" y2="35125"/>
                        <a14:foregroundMark x1="33125" y1="50250" x2="73750" y2="71125"/>
                      </a14:backgroundRemoval>
                    </a14:imgEffect>
                  </a14:imgLayer>
                </a14:imgProps>
              </a:ext>
              <a:ext uri="{28A0092B-C50C-407E-A947-70E740481C1C}">
                <a14:useLocalDpi xmlns:a14="http://schemas.microsoft.com/office/drawing/2010/main" val="0"/>
              </a:ext>
            </a:extLst>
          </a:blip>
          <a:srcRect r="1534" b="11061"/>
          <a:stretch/>
        </p:blipFill>
        <p:spPr>
          <a:xfrm>
            <a:off x="7261857" y="2096706"/>
            <a:ext cx="1926357" cy="1087478"/>
          </a:xfrm>
          <a:prstGeom prst="rect">
            <a:avLst/>
          </a:prstGeom>
        </p:spPr>
      </p:pic>
      <p:sp>
        <p:nvSpPr>
          <p:cNvPr id="84" name="Arrow: Left 83">
            <a:extLst>
              <a:ext uri="{FF2B5EF4-FFF2-40B4-BE49-F238E27FC236}">
                <a16:creationId xmlns:a16="http://schemas.microsoft.com/office/drawing/2014/main" id="{05F813C3-B010-3AA5-66A9-D42F34059297}"/>
              </a:ext>
            </a:extLst>
          </p:cNvPr>
          <p:cNvSpPr/>
          <p:nvPr/>
        </p:nvSpPr>
        <p:spPr>
          <a:xfrm>
            <a:off x="10020300" y="2705900"/>
            <a:ext cx="444500" cy="1723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Image 3">
            <a:extLst>
              <a:ext uri="{FF2B5EF4-FFF2-40B4-BE49-F238E27FC236}">
                <a16:creationId xmlns:a16="http://schemas.microsoft.com/office/drawing/2014/main" id="{3BE81977-B802-C1EB-0783-32E4041C36FC}"/>
              </a:ext>
            </a:extLst>
          </p:cNvPr>
          <p:cNvPicPr>
            <a:picLocks noChangeAspect="1"/>
          </p:cNvPicPr>
          <p:nvPr/>
        </p:nvPicPr>
        <p:blipFill>
          <a:blip r:embed="rId16"/>
          <a:stretch>
            <a:fillRect/>
          </a:stretch>
        </p:blipFill>
        <p:spPr>
          <a:xfrm>
            <a:off x="9749792" y="5474283"/>
            <a:ext cx="2436333" cy="620959"/>
          </a:xfrm>
          <a:prstGeom prst="rect">
            <a:avLst/>
          </a:prstGeom>
        </p:spPr>
      </p:pic>
      <p:sp>
        <p:nvSpPr>
          <p:cNvPr id="86" name="TextBox 85">
            <a:extLst>
              <a:ext uri="{FF2B5EF4-FFF2-40B4-BE49-F238E27FC236}">
                <a16:creationId xmlns:a16="http://schemas.microsoft.com/office/drawing/2014/main" id="{EEA913B6-A99F-6A6D-4ED8-E8B184FC697D}"/>
              </a:ext>
            </a:extLst>
          </p:cNvPr>
          <p:cNvSpPr txBox="1"/>
          <p:nvPr/>
        </p:nvSpPr>
        <p:spPr>
          <a:xfrm>
            <a:off x="7169430" y="1790700"/>
            <a:ext cx="4561843" cy="369332"/>
          </a:xfrm>
          <a:prstGeom prst="rect">
            <a:avLst/>
          </a:prstGeom>
          <a:noFill/>
        </p:spPr>
        <p:txBody>
          <a:bodyPr wrap="square" rtlCol="0">
            <a:spAutoFit/>
          </a:bodyPr>
          <a:lstStyle/>
          <a:p>
            <a:r>
              <a:rPr lang="fr-FR" dirty="0"/>
              <a:t>Preliminary </a:t>
            </a:r>
            <a:r>
              <a:rPr lang="fr-FR" dirty="0" err="1"/>
              <a:t>study</a:t>
            </a:r>
            <a:r>
              <a:rPr lang="fr-FR" dirty="0"/>
              <a:t>: </a:t>
            </a:r>
            <a:endParaRPr lang="en-GB" dirty="0"/>
          </a:p>
        </p:txBody>
      </p:sp>
      <p:pic>
        <p:nvPicPr>
          <p:cNvPr id="8" name="Picture 7">
            <a:extLst>
              <a:ext uri="{FF2B5EF4-FFF2-40B4-BE49-F238E27FC236}">
                <a16:creationId xmlns:a16="http://schemas.microsoft.com/office/drawing/2014/main" id="{D571A322-FC98-0ACA-E2FF-8F2B7C74E26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8222920" y="3381964"/>
            <a:ext cx="2454860" cy="2017322"/>
          </a:xfrm>
          <a:prstGeom prst="rect">
            <a:avLst/>
          </a:prstGeom>
        </p:spPr>
      </p:pic>
      <p:sp>
        <p:nvSpPr>
          <p:cNvPr id="6" name="TextBox 5">
            <a:extLst>
              <a:ext uri="{FF2B5EF4-FFF2-40B4-BE49-F238E27FC236}">
                <a16:creationId xmlns:a16="http://schemas.microsoft.com/office/drawing/2014/main" id="{E1F4A549-D6CE-5A94-2CE9-1FB797E21E39}"/>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pic>
        <p:nvPicPr>
          <p:cNvPr id="7" name="Picture 6">
            <a:extLst>
              <a:ext uri="{FF2B5EF4-FFF2-40B4-BE49-F238E27FC236}">
                <a16:creationId xmlns:a16="http://schemas.microsoft.com/office/drawing/2014/main" id="{D7A9EE13-23F1-B5AB-25EF-88F34655C0CB}"/>
              </a:ext>
            </a:extLst>
          </p:cNvPr>
          <p:cNvPicPr>
            <a:picLocks noChangeAspect="1"/>
          </p:cNvPicPr>
          <p:nvPr/>
        </p:nvPicPr>
        <p:blipFill>
          <a:blip r:embed="rId18"/>
          <a:stretch>
            <a:fillRect/>
          </a:stretch>
        </p:blipFill>
        <p:spPr>
          <a:xfrm>
            <a:off x="0" y="5474283"/>
            <a:ext cx="1145406" cy="551774"/>
          </a:xfrm>
          <a:prstGeom prst="rect">
            <a:avLst/>
          </a:prstGeom>
        </p:spPr>
      </p:pic>
    </p:spTree>
    <p:extLst>
      <p:ext uri="{BB962C8B-B14F-4D97-AF65-F5344CB8AC3E}">
        <p14:creationId xmlns:p14="http://schemas.microsoft.com/office/powerpoint/2010/main" val="28569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3DE3-88BD-D407-E1FF-A34FB01F2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B0DBE-487F-670F-D191-790A54C4AD5B}"/>
              </a:ext>
            </a:extLst>
          </p:cNvPr>
          <p:cNvSpPr>
            <a:spLocks noGrp="1"/>
          </p:cNvSpPr>
          <p:nvPr>
            <p:ph type="title"/>
          </p:nvPr>
        </p:nvSpPr>
        <p:spPr/>
        <p:txBody>
          <a:bodyPr/>
          <a:lstStyle/>
          <a:p>
            <a:r>
              <a:rPr lang="fr-FR" dirty="0"/>
              <a:t>The </a:t>
            </a:r>
            <a:r>
              <a:rPr lang="fr-FR" dirty="0" err="1"/>
              <a:t>Porous</a:t>
            </a:r>
            <a:r>
              <a:rPr lang="fr-FR" dirty="0"/>
              <a:t> (bricks) Model</a:t>
            </a:r>
            <a:endParaRPr lang="en-GB" dirty="0"/>
          </a:p>
        </p:txBody>
      </p:sp>
      <p:sp>
        <p:nvSpPr>
          <p:cNvPr id="3" name="Date Placeholder 2">
            <a:extLst>
              <a:ext uri="{FF2B5EF4-FFF2-40B4-BE49-F238E27FC236}">
                <a16:creationId xmlns:a16="http://schemas.microsoft.com/office/drawing/2014/main" id="{D45AAAE6-41CA-21DA-16F9-3D4887B3E7F3}"/>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8254A9BA-3A5F-0111-E4F5-DED6061854F3}"/>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D47806C8-B209-63ED-1EE4-85394EB05E4D}"/>
              </a:ext>
            </a:extLst>
          </p:cNvPr>
          <p:cNvSpPr>
            <a:spLocks noGrp="1"/>
          </p:cNvSpPr>
          <p:nvPr>
            <p:ph type="sldNum" sz="quarter" idx="12"/>
          </p:nvPr>
        </p:nvSpPr>
        <p:spPr/>
        <p:txBody>
          <a:bodyPr/>
          <a:lstStyle/>
          <a:p>
            <a:fld id="{1C96B271-48F2-4EBC-90C1-CA6B138C6EC9}" type="slidenum">
              <a:rPr lang="fr-FR" smtClean="0"/>
              <a:pPr/>
              <a:t>15</a:t>
            </a:fld>
            <a:endParaRPr lang="fr-FR">
              <a:latin typeface="Bahnschrift Light" panose="020B0502040204020203" pitchFamily="34" charset="0"/>
            </a:endParaRPr>
          </a:p>
        </p:txBody>
      </p:sp>
      <p:pic>
        <p:nvPicPr>
          <p:cNvPr id="80" name="Picture Placeholder 79" descr="A close-up of a blood vessels&#10;&#10;AI-generated content may be incorrect.">
            <a:extLst>
              <a:ext uri="{FF2B5EF4-FFF2-40B4-BE49-F238E27FC236}">
                <a16:creationId xmlns:a16="http://schemas.microsoft.com/office/drawing/2014/main" id="{52EB406C-F1EA-E181-7AE0-712839D539F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sp>
        <p:nvSpPr>
          <p:cNvPr id="45" name="Rectangle: Rounded Corners 44">
            <a:extLst>
              <a:ext uri="{FF2B5EF4-FFF2-40B4-BE49-F238E27FC236}">
                <a16:creationId xmlns:a16="http://schemas.microsoft.com/office/drawing/2014/main" id="{AC4E7A3F-2CA1-DD0D-C6C6-C4D0137E58F6}"/>
              </a:ext>
            </a:extLst>
          </p:cNvPr>
          <p:cNvSpPr/>
          <p:nvPr/>
        </p:nvSpPr>
        <p:spPr>
          <a:xfrm>
            <a:off x="4247846" y="2423119"/>
            <a:ext cx="2307715" cy="59965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Solid</a:t>
            </a:r>
            <a:endParaRPr lang="en-GB" dirty="0">
              <a:solidFill>
                <a:schemeClr val="tx1"/>
              </a:solidFill>
            </a:endParaRPr>
          </a:p>
        </p:txBody>
      </p:sp>
      <p:sp>
        <p:nvSpPr>
          <p:cNvPr id="46" name="Rectangle: Rounded Corners 45">
            <a:extLst>
              <a:ext uri="{FF2B5EF4-FFF2-40B4-BE49-F238E27FC236}">
                <a16:creationId xmlns:a16="http://schemas.microsoft.com/office/drawing/2014/main" id="{CAEB1943-4DD1-AC30-5C7B-AF7411E94FCA}"/>
              </a:ext>
            </a:extLst>
          </p:cNvPr>
          <p:cNvSpPr/>
          <p:nvPr/>
        </p:nvSpPr>
        <p:spPr>
          <a:xfrm>
            <a:off x="4393703" y="2718600"/>
            <a:ext cx="2016000"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Stress-</a:t>
            </a:r>
            <a:r>
              <a:rPr lang="fr-FR" sz="1100" dirty="0" err="1">
                <a:solidFill>
                  <a:schemeClr val="tx1"/>
                </a:solidFill>
              </a:rPr>
              <a:t>Strain</a:t>
            </a:r>
            <a:r>
              <a:rPr lang="fr-FR" sz="1100" dirty="0">
                <a:solidFill>
                  <a:schemeClr val="tx1"/>
                </a:solidFill>
              </a:rPr>
              <a:t> </a:t>
            </a:r>
            <a:r>
              <a:rPr lang="fr-FR" sz="1100" dirty="0" err="1">
                <a:solidFill>
                  <a:schemeClr val="tx1"/>
                </a:solidFill>
              </a:rPr>
              <a:t>law</a:t>
            </a:r>
            <a:endParaRPr lang="en-GB" sz="1100" dirty="0">
              <a:solidFill>
                <a:schemeClr val="tx1"/>
              </a:solidFill>
            </a:endParaRPr>
          </a:p>
        </p:txBody>
      </p:sp>
      <p:sp>
        <p:nvSpPr>
          <p:cNvPr id="47" name="Rectangle: Rounded Corners 46">
            <a:extLst>
              <a:ext uri="{FF2B5EF4-FFF2-40B4-BE49-F238E27FC236}">
                <a16:creationId xmlns:a16="http://schemas.microsoft.com/office/drawing/2014/main" id="{06CDCDD5-435E-2231-A310-7A8BD4BB7E3F}"/>
              </a:ext>
            </a:extLst>
          </p:cNvPr>
          <p:cNvSpPr/>
          <p:nvPr/>
        </p:nvSpPr>
        <p:spPr>
          <a:xfrm>
            <a:off x="4247846" y="3084727"/>
            <a:ext cx="2307715" cy="592572"/>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Interstitium</a:t>
            </a:r>
            <a:endParaRPr lang="en-GB" dirty="0">
              <a:solidFill>
                <a:schemeClr val="tx1"/>
              </a:solidFill>
            </a:endParaRPr>
          </a:p>
        </p:txBody>
      </p:sp>
      <p:sp>
        <p:nvSpPr>
          <p:cNvPr id="48" name="Rectangle: Rounded Corners 47">
            <a:extLst>
              <a:ext uri="{FF2B5EF4-FFF2-40B4-BE49-F238E27FC236}">
                <a16:creationId xmlns:a16="http://schemas.microsoft.com/office/drawing/2014/main" id="{FE5B5E80-6BCF-AB1B-7CEC-AC6FBA190507}"/>
              </a:ext>
            </a:extLst>
          </p:cNvPr>
          <p:cNvSpPr/>
          <p:nvPr/>
        </p:nvSpPr>
        <p:spPr>
          <a:xfrm>
            <a:off x="4393703" y="3383606"/>
            <a:ext cx="2016000"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IF pressure / </a:t>
            </a:r>
            <a:r>
              <a:rPr lang="fr-FR" sz="1100" dirty="0" err="1">
                <a:solidFill>
                  <a:schemeClr val="tx1"/>
                </a:solidFill>
              </a:rPr>
              <a:t>Cell</a:t>
            </a:r>
            <a:r>
              <a:rPr lang="fr-FR" sz="1100" dirty="0">
                <a:solidFill>
                  <a:schemeClr val="tx1"/>
                </a:solidFill>
              </a:rPr>
              <a:t> Saturation</a:t>
            </a:r>
            <a:endParaRPr lang="en-GB" sz="1100" dirty="0">
              <a:solidFill>
                <a:schemeClr val="tx1"/>
              </a:solidFill>
            </a:endParaRPr>
          </a:p>
        </p:txBody>
      </p:sp>
      <p:sp>
        <p:nvSpPr>
          <p:cNvPr id="49" name="Rectangle: Rounded Corners 48">
            <a:extLst>
              <a:ext uri="{FF2B5EF4-FFF2-40B4-BE49-F238E27FC236}">
                <a16:creationId xmlns:a16="http://schemas.microsoft.com/office/drawing/2014/main" id="{7C39831D-05BB-A97E-28E0-1D73FC3BBE54}"/>
              </a:ext>
            </a:extLst>
          </p:cNvPr>
          <p:cNvSpPr/>
          <p:nvPr/>
        </p:nvSpPr>
        <p:spPr>
          <a:xfrm>
            <a:off x="4247846" y="3739256"/>
            <a:ext cx="2307715" cy="6197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err="1">
                <a:solidFill>
                  <a:schemeClr val="tx1"/>
                </a:solidFill>
              </a:rPr>
              <a:t>Vascular</a:t>
            </a:r>
            <a:r>
              <a:rPr lang="fr-FR" sz="1400" dirty="0">
                <a:solidFill>
                  <a:schemeClr val="tx1"/>
                </a:solidFill>
              </a:rPr>
              <a:t> phase</a:t>
            </a:r>
            <a:endParaRPr lang="en-GB" dirty="0">
              <a:solidFill>
                <a:schemeClr val="tx1"/>
              </a:solidFill>
            </a:endParaRPr>
          </a:p>
        </p:txBody>
      </p:sp>
      <p:sp>
        <p:nvSpPr>
          <p:cNvPr id="51" name="Rectangle: Rounded Corners 50">
            <a:extLst>
              <a:ext uri="{FF2B5EF4-FFF2-40B4-BE49-F238E27FC236}">
                <a16:creationId xmlns:a16="http://schemas.microsoft.com/office/drawing/2014/main" id="{16A20885-1A33-97AF-6384-A8CCB9FB0C74}"/>
              </a:ext>
            </a:extLst>
          </p:cNvPr>
          <p:cNvSpPr/>
          <p:nvPr/>
        </p:nvSpPr>
        <p:spPr>
          <a:xfrm>
            <a:off x="4247846" y="4420997"/>
            <a:ext cx="2307715" cy="64718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err="1">
                <a:solidFill>
                  <a:schemeClr val="tx1"/>
                </a:solidFill>
              </a:rPr>
              <a:t>Oxygen</a:t>
            </a:r>
            <a:endParaRPr lang="en-GB" dirty="0">
              <a:solidFill>
                <a:schemeClr val="tx1"/>
              </a:solidFill>
            </a:endParaRPr>
          </a:p>
        </p:txBody>
      </p:sp>
      <p:sp>
        <p:nvSpPr>
          <p:cNvPr id="58" name="Rectangle: Rounded Corners 57">
            <a:extLst>
              <a:ext uri="{FF2B5EF4-FFF2-40B4-BE49-F238E27FC236}">
                <a16:creationId xmlns:a16="http://schemas.microsoft.com/office/drawing/2014/main" id="{CBFC2100-C154-EBCC-EFEF-818AB196E8ED}"/>
              </a:ext>
            </a:extLst>
          </p:cNvPr>
          <p:cNvSpPr/>
          <p:nvPr/>
        </p:nvSpPr>
        <p:spPr>
          <a:xfrm>
            <a:off x="4327052" y="4749397"/>
            <a:ext cx="1008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Diff. </a:t>
            </a:r>
            <a:r>
              <a:rPr lang="fr-FR" sz="1100" dirty="0" err="1">
                <a:solidFill>
                  <a:schemeClr val="tx1"/>
                </a:solidFill>
              </a:rPr>
              <a:t>Oxygen</a:t>
            </a:r>
            <a:endParaRPr lang="en-GB" sz="1100" dirty="0">
              <a:solidFill>
                <a:schemeClr val="tx1"/>
              </a:solidFill>
            </a:endParaRPr>
          </a:p>
        </p:txBody>
      </p:sp>
      <p:sp>
        <p:nvSpPr>
          <p:cNvPr id="59" name="Rectangle: Rounded Corners 58">
            <a:extLst>
              <a:ext uri="{FF2B5EF4-FFF2-40B4-BE49-F238E27FC236}">
                <a16:creationId xmlns:a16="http://schemas.microsoft.com/office/drawing/2014/main" id="{49F5BC60-F0D1-E9CC-9139-2AECECF38E7F}"/>
              </a:ext>
            </a:extLst>
          </p:cNvPr>
          <p:cNvSpPr/>
          <p:nvPr/>
        </p:nvSpPr>
        <p:spPr>
          <a:xfrm>
            <a:off x="5492204" y="4749397"/>
            <a:ext cx="1008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Abs. </a:t>
            </a:r>
            <a:r>
              <a:rPr lang="fr-FR" sz="1100" dirty="0" err="1">
                <a:solidFill>
                  <a:schemeClr val="tx1"/>
                </a:solidFill>
              </a:rPr>
              <a:t>Oxygen</a:t>
            </a:r>
            <a:endParaRPr lang="en-GB" sz="1100" dirty="0">
              <a:solidFill>
                <a:schemeClr val="tx1"/>
              </a:solidFill>
            </a:endParaRPr>
          </a:p>
        </p:txBody>
      </p:sp>
      <p:sp>
        <p:nvSpPr>
          <p:cNvPr id="62" name="Rectangle: Rounded Corners 61">
            <a:extLst>
              <a:ext uri="{FF2B5EF4-FFF2-40B4-BE49-F238E27FC236}">
                <a16:creationId xmlns:a16="http://schemas.microsoft.com/office/drawing/2014/main" id="{EF8E1ABF-15B9-9C0C-7DFB-61576D771561}"/>
              </a:ext>
            </a:extLst>
          </p:cNvPr>
          <p:cNvSpPr/>
          <p:nvPr/>
        </p:nvSpPr>
        <p:spPr>
          <a:xfrm>
            <a:off x="4360849" y="4061559"/>
            <a:ext cx="720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Porosity</a:t>
            </a:r>
            <a:endParaRPr lang="en-GB" sz="1100" dirty="0">
              <a:solidFill>
                <a:schemeClr val="tx1"/>
              </a:solidFill>
            </a:endParaRPr>
          </a:p>
        </p:txBody>
      </p:sp>
      <p:sp>
        <p:nvSpPr>
          <p:cNvPr id="63" name="Rectangle: Rounded Corners 62">
            <a:extLst>
              <a:ext uri="{FF2B5EF4-FFF2-40B4-BE49-F238E27FC236}">
                <a16:creationId xmlns:a16="http://schemas.microsoft.com/office/drawing/2014/main" id="{81D3E893-F127-4C03-74A0-98EFAF178718}"/>
              </a:ext>
            </a:extLst>
          </p:cNvPr>
          <p:cNvSpPr/>
          <p:nvPr/>
        </p:nvSpPr>
        <p:spPr>
          <a:xfrm>
            <a:off x="5522934" y="4061559"/>
            <a:ext cx="972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Permeability</a:t>
            </a:r>
            <a:endParaRPr lang="en-GB" sz="1100" dirty="0">
              <a:solidFill>
                <a:schemeClr val="tx1"/>
              </a:solidFill>
            </a:endParaRPr>
          </a:p>
        </p:txBody>
      </p:sp>
      <p:sp>
        <p:nvSpPr>
          <p:cNvPr id="39" name="Rectangle: Rounded Corners 38">
            <a:extLst>
              <a:ext uri="{FF2B5EF4-FFF2-40B4-BE49-F238E27FC236}">
                <a16:creationId xmlns:a16="http://schemas.microsoft.com/office/drawing/2014/main" id="{8BF39F01-D3E5-28EF-5F04-B3800AE62760}"/>
              </a:ext>
            </a:extLst>
          </p:cNvPr>
          <p:cNvSpPr/>
          <p:nvPr/>
        </p:nvSpPr>
        <p:spPr>
          <a:xfrm>
            <a:off x="1705483" y="3817795"/>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Force </a:t>
            </a:r>
            <a:r>
              <a:rPr lang="fr-FR" sz="1400" dirty="0" err="1">
                <a:solidFill>
                  <a:schemeClr val="tx1"/>
                </a:solidFill>
              </a:rPr>
              <a:t>Equilibrium</a:t>
            </a:r>
            <a:endParaRPr lang="en-GB" dirty="0">
              <a:solidFill>
                <a:schemeClr val="tx1"/>
              </a:solidFill>
            </a:endParaRPr>
          </a:p>
        </p:txBody>
      </p:sp>
      <p:sp>
        <p:nvSpPr>
          <p:cNvPr id="38" name="Rectangle: Rounded Corners 37">
            <a:extLst>
              <a:ext uri="{FF2B5EF4-FFF2-40B4-BE49-F238E27FC236}">
                <a16:creationId xmlns:a16="http://schemas.microsoft.com/office/drawing/2014/main" id="{E065D4DE-47A9-4076-F509-3ED9B4C9959B}"/>
              </a:ext>
            </a:extLst>
          </p:cNvPr>
          <p:cNvSpPr/>
          <p:nvPr/>
        </p:nvSpPr>
        <p:spPr>
          <a:xfrm>
            <a:off x="1705483" y="2496652"/>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400" dirty="0">
                <a:solidFill>
                  <a:schemeClr val="tx1"/>
                </a:solidFill>
              </a:rPr>
              <a:t>Mass Conservation</a:t>
            </a:r>
            <a:endParaRPr lang="en-GB" dirty="0">
              <a:solidFill>
                <a:schemeClr val="tx1"/>
              </a:solidFill>
            </a:endParaRPr>
          </a:p>
        </p:txBody>
      </p:sp>
      <p:sp>
        <p:nvSpPr>
          <p:cNvPr id="40" name="Rectangle: Rounded Corners 39">
            <a:extLst>
              <a:ext uri="{FF2B5EF4-FFF2-40B4-BE49-F238E27FC236}">
                <a16:creationId xmlns:a16="http://schemas.microsoft.com/office/drawing/2014/main" id="{8657436E-6C60-3D07-9340-EA48283202F1}"/>
              </a:ext>
            </a:extLst>
          </p:cNvPr>
          <p:cNvSpPr/>
          <p:nvPr/>
        </p:nvSpPr>
        <p:spPr>
          <a:xfrm>
            <a:off x="1783610" y="2890982"/>
            <a:ext cx="640401"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Solid</a:t>
            </a:r>
            <a:endParaRPr lang="en-GB" sz="1100" dirty="0">
              <a:solidFill>
                <a:schemeClr val="tx1"/>
              </a:solidFill>
            </a:endParaRPr>
          </a:p>
        </p:txBody>
      </p:sp>
      <p:sp>
        <p:nvSpPr>
          <p:cNvPr id="42" name="Rectangle: Rounded Corners 41">
            <a:extLst>
              <a:ext uri="{FF2B5EF4-FFF2-40B4-BE49-F238E27FC236}">
                <a16:creationId xmlns:a16="http://schemas.microsoft.com/office/drawing/2014/main" id="{5EB2C363-4AE5-886D-4427-E6A513F13CD3}"/>
              </a:ext>
            </a:extLst>
          </p:cNvPr>
          <p:cNvSpPr/>
          <p:nvPr/>
        </p:nvSpPr>
        <p:spPr>
          <a:xfrm>
            <a:off x="1783609" y="3297134"/>
            <a:ext cx="640401"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IF</a:t>
            </a:r>
            <a:endParaRPr lang="en-GB" sz="1100" dirty="0">
              <a:solidFill>
                <a:schemeClr val="tx1"/>
              </a:solidFill>
            </a:endParaRPr>
          </a:p>
        </p:txBody>
      </p:sp>
      <p:sp>
        <p:nvSpPr>
          <p:cNvPr id="43" name="Rectangle: Rounded Corners 42">
            <a:extLst>
              <a:ext uri="{FF2B5EF4-FFF2-40B4-BE49-F238E27FC236}">
                <a16:creationId xmlns:a16="http://schemas.microsoft.com/office/drawing/2014/main" id="{8FF9EF67-4696-5118-5F02-45D413EF85A4}"/>
              </a:ext>
            </a:extLst>
          </p:cNvPr>
          <p:cNvSpPr/>
          <p:nvPr/>
        </p:nvSpPr>
        <p:spPr>
          <a:xfrm>
            <a:off x="1801650" y="4240302"/>
            <a:ext cx="945794"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Total stress</a:t>
            </a:r>
            <a:endParaRPr lang="en-GB" sz="1100" dirty="0">
              <a:solidFill>
                <a:schemeClr val="tx1"/>
              </a:solidFill>
            </a:endParaRPr>
          </a:p>
        </p:txBody>
      </p:sp>
      <p:sp>
        <p:nvSpPr>
          <p:cNvPr id="44" name="Rectangle: Rounded Corners 43">
            <a:extLst>
              <a:ext uri="{FF2B5EF4-FFF2-40B4-BE49-F238E27FC236}">
                <a16:creationId xmlns:a16="http://schemas.microsoft.com/office/drawing/2014/main" id="{5FA08C53-9B7A-5A66-BC96-5238A162EF92}"/>
              </a:ext>
            </a:extLst>
          </p:cNvPr>
          <p:cNvSpPr/>
          <p:nvPr/>
        </p:nvSpPr>
        <p:spPr>
          <a:xfrm>
            <a:off x="1801650" y="4612008"/>
            <a:ext cx="782245"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Darcy IF</a:t>
            </a:r>
            <a:endParaRPr lang="en-GB" sz="1100" dirty="0">
              <a:solidFill>
                <a:schemeClr val="tx1"/>
              </a:solidFill>
            </a:endParaRPr>
          </a:p>
        </p:txBody>
      </p:sp>
      <p:sp>
        <p:nvSpPr>
          <p:cNvPr id="53" name="Rectangle: Rounded Corners 52">
            <a:extLst>
              <a:ext uri="{FF2B5EF4-FFF2-40B4-BE49-F238E27FC236}">
                <a16:creationId xmlns:a16="http://schemas.microsoft.com/office/drawing/2014/main" id="{01D8F1E2-4EFA-1176-0D22-121BE07E7EB5}"/>
              </a:ext>
            </a:extLst>
          </p:cNvPr>
          <p:cNvSpPr/>
          <p:nvPr/>
        </p:nvSpPr>
        <p:spPr>
          <a:xfrm>
            <a:off x="2547439" y="2890982"/>
            <a:ext cx="640401"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Cells</a:t>
            </a:r>
            <a:endParaRPr lang="en-GB" sz="1100" dirty="0">
              <a:solidFill>
                <a:schemeClr val="tx1"/>
              </a:solidFill>
            </a:endParaRPr>
          </a:p>
        </p:txBody>
      </p:sp>
      <p:sp>
        <p:nvSpPr>
          <p:cNvPr id="54" name="Rectangle: Rounded Corners 53">
            <a:extLst>
              <a:ext uri="{FF2B5EF4-FFF2-40B4-BE49-F238E27FC236}">
                <a16:creationId xmlns:a16="http://schemas.microsoft.com/office/drawing/2014/main" id="{E8EEB565-30FC-B8C3-5953-68413C51174A}"/>
              </a:ext>
            </a:extLst>
          </p:cNvPr>
          <p:cNvSpPr/>
          <p:nvPr/>
        </p:nvSpPr>
        <p:spPr>
          <a:xfrm>
            <a:off x="2559376" y="3297134"/>
            <a:ext cx="640401"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Blood</a:t>
            </a:r>
            <a:endParaRPr lang="en-GB" sz="1100" dirty="0">
              <a:solidFill>
                <a:schemeClr val="tx1"/>
              </a:solidFill>
            </a:endParaRPr>
          </a:p>
        </p:txBody>
      </p:sp>
      <p:sp>
        <p:nvSpPr>
          <p:cNvPr id="55" name="Rectangle: Rounded Corners 54">
            <a:extLst>
              <a:ext uri="{FF2B5EF4-FFF2-40B4-BE49-F238E27FC236}">
                <a16:creationId xmlns:a16="http://schemas.microsoft.com/office/drawing/2014/main" id="{A6C89853-1DB7-34B2-2CA1-EFEB05358848}"/>
              </a:ext>
            </a:extLst>
          </p:cNvPr>
          <p:cNvSpPr/>
          <p:nvPr/>
        </p:nvSpPr>
        <p:spPr>
          <a:xfrm>
            <a:off x="3278517" y="3060700"/>
            <a:ext cx="684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Oxygen</a:t>
            </a:r>
            <a:endParaRPr lang="en-GB" sz="1100" dirty="0">
              <a:solidFill>
                <a:schemeClr val="tx1"/>
              </a:solidFill>
            </a:endParaRPr>
          </a:p>
        </p:txBody>
      </p:sp>
      <p:sp>
        <p:nvSpPr>
          <p:cNvPr id="56" name="Rectangle: Rounded Corners 55">
            <a:extLst>
              <a:ext uri="{FF2B5EF4-FFF2-40B4-BE49-F238E27FC236}">
                <a16:creationId xmlns:a16="http://schemas.microsoft.com/office/drawing/2014/main" id="{1EBF74D9-9871-E5A0-CAAD-0E1138D8ACCA}"/>
              </a:ext>
            </a:extLst>
          </p:cNvPr>
          <p:cNvSpPr/>
          <p:nvPr/>
        </p:nvSpPr>
        <p:spPr>
          <a:xfrm>
            <a:off x="2829967" y="4618507"/>
            <a:ext cx="936000"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Darcy </a:t>
            </a:r>
            <a:r>
              <a:rPr lang="fr-FR" sz="1100" dirty="0" err="1">
                <a:solidFill>
                  <a:schemeClr val="tx1"/>
                </a:solidFill>
              </a:rPr>
              <a:t>Cells</a:t>
            </a:r>
            <a:endParaRPr lang="en-GB" sz="1100" dirty="0">
              <a:solidFill>
                <a:schemeClr val="tx1"/>
              </a:solidFill>
            </a:endParaRPr>
          </a:p>
        </p:txBody>
      </p:sp>
      <p:sp>
        <p:nvSpPr>
          <p:cNvPr id="57" name="Rectangle: Rounded Corners 56">
            <a:extLst>
              <a:ext uri="{FF2B5EF4-FFF2-40B4-BE49-F238E27FC236}">
                <a16:creationId xmlns:a16="http://schemas.microsoft.com/office/drawing/2014/main" id="{6E3E7170-433E-A236-0E26-A9C9BEE6A1D9}"/>
              </a:ext>
            </a:extLst>
          </p:cNvPr>
          <p:cNvSpPr/>
          <p:nvPr/>
        </p:nvSpPr>
        <p:spPr>
          <a:xfrm>
            <a:off x="2793967" y="4235916"/>
            <a:ext cx="972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Darcy Blood</a:t>
            </a:r>
            <a:endParaRPr lang="en-GB" sz="1100" dirty="0">
              <a:solidFill>
                <a:schemeClr val="tx1"/>
              </a:solidFill>
            </a:endParaRPr>
          </a:p>
        </p:txBody>
      </p:sp>
      <p:pic>
        <p:nvPicPr>
          <p:cNvPr id="15" name="Picture Placeholder 11" descr="A black silhouette of a person sitting under a tree&#10;&#10;AI-generated content may be incorrect.">
            <a:extLst>
              <a:ext uri="{FF2B5EF4-FFF2-40B4-BE49-F238E27FC236}">
                <a16:creationId xmlns:a16="http://schemas.microsoft.com/office/drawing/2014/main" id="{5B6C56BD-B5ED-D3EA-FF56-5F7CAA0E00C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1" b="89844" l="7422" r="89844">
                        <a14:foregroundMark x1="47266" y1="49219" x2="47266" y2="49219"/>
                        <a14:foregroundMark x1="62305" y1="41797" x2="62305" y2="41797"/>
                        <a14:foregroundMark x1="9863" y1="35938" x2="9863" y2="35938"/>
                        <a14:foregroundMark x1="7422" y1="35156" x2="7422" y2="35156"/>
                        <a14:backgroundMark x1="24414" y1="41309" x2="24414" y2="41309"/>
                        <a14:backgroundMark x1="32324" y1="37891" x2="32324" y2="37891"/>
                        <a14:backgroundMark x1="49023" y1="55176" x2="49023" y2="55176"/>
                      </a14:backgroundRemoval>
                    </a14:imgEffect>
                  </a14:imgLayer>
                </a14:imgProps>
              </a:ext>
              <a:ext uri="{28A0092B-C50C-407E-A947-70E740481C1C}">
                <a14:useLocalDpi xmlns:a14="http://schemas.microsoft.com/office/drawing/2010/main" val="0"/>
              </a:ext>
            </a:extLst>
          </a:blip>
          <a:srcRect r="21534" b="25022"/>
          <a:stretch>
            <a:fillRect/>
          </a:stretch>
        </p:blipFill>
        <p:spPr>
          <a:xfrm flipH="1">
            <a:off x="1560945" y="4836189"/>
            <a:ext cx="1039092" cy="992906"/>
          </a:xfrm>
          <a:prstGeom prst="rect">
            <a:avLst/>
          </a:prstGeom>
        </p:spPr>
      </p:pic>
      <p:pic>
        <p:nvPicPr>
          <p:cNvPr id="23" name="Picture 22">
            <a:extLst>
              <a:ext uri="{FF2B5EF4-FFF2-40B4-BE49-F238E27FC236}">
                <a16:creationId xmlns:a16="http://schemas.microsoft.com/office/drawing/2014/main" id="{F45EB887-5623-0B2F-F855-3206C5E34D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78" b="91204" l="8929" r="96131">
                        <a14:foregroundMark x1="11905" y1="75926" x2="25298" y2="53704"/>
                        <a14:foregroundMark x1="25298" y1="53704" x2="85417" y2="31481"/>
                        <a14:foregroundMark x1="85417" y1="31481" x2="88393" y2="27315"/>
                        <a14:foregroundMark x1="22024" y1="86111" x2="40774" y2="54167"/>
                        <a14:foregroundMark x1="40774" y1="54167" x2="86607" y2="31944"/>
                        <a14:foregroundMark x1="86607" y1="31944" x2="75000" y2="10648"/>
                        <a14:foregroundMark x1="75000" y1="10648" x2="22024" y2="45370"/>
                        <a14:foregroundMark x1="22024" y1="45370" x2="10417" y2="60185"/>
                        <a14:foregroundMark x1="10417" y1="60185" x2="9226" y2="63889"/>
                        <a14:foregroundMark x1="12798" y1="79167" x2="23810" y2="57870"/>
                        <a14:foregroundMark x1="23810" y1="57870" x2="33929" y2="50463"/>
                        <a14:foregroundMark x1="42857" y1="87037" x2="58929" y2="67130"/>
                        <a14:foregroundMark x1="58929" y1="67130" x2="66964" y2="45833"/>
                        <a14:foregroundMark x1="66964" y1="45833" x2="50298" y2="63426"/>
                        <a14:foregroundMark x1="50298" y1="63426" x2="46726" y2="81019"/>
                        <a14:foregroundMark x1="42262" y1="91204" x2="42262" y2="91204"/>
                        <a14:foregroundMark x1="47321" y1="65741" x2="47321" y2="65741"/>
                        <a14:foregroundMark x1="45833" y1="64815" x2="45833" y2="64815"/>
                        <a14:foregroundMark x1="91369" y1="38889" x2="86012" y2="15278"/>
                        <a14:foregroundMark x1="86012" y1="15278" x2="81845" y2="11574"/>
                        <a14:foregroundMark x1="83631" y1="2778" x2="83631" y2="2778"/>
                        <a14:foregroundMark x1="92262" y1="21759" x2="88988" y2="37500"/>
                        <a14:foregroundMark x1="96131" y1="26389" x2="96131" y2="26389"/>
                      </a14:backgroundRemoval>
                    </a14:imgEffect>
                  </a14:imgLayer>
                </a14:imgProps>
              </a:ext>
            </a:extLst>
          </a:blip>
          <a:stretch>
            <a:fillRect/>
          </a:stretch>
        </p:blipFill>
        <p:spPr>
          <a:xfrm flipH="1">
            <a:off x="1474" y="3121363"/>
            <a:ext cx="584147" cy="360488"/>
          </a:xfrm>
          <a:prstGeom prst="rect">
            <a:avLst/>
          </a:prstGeom>
        </p:spPr>
      </p:pic>
      <p:pic>
        <p:nvPicPr>
          <p:cNvPr id="25" name="Image 91">
            <a:extLst>
              <a:ext uri="{FF2B5EF4-FFF2-40B4-BE49-F238E27FC236}">
                <a16:creationId xmlns:a16="http://schemas.microsoft.com/office/drawing/2014/main" id="{9FF44F21-7CC8-F677-7AB4-283D34E820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04" b="95911" l="2682" r="96169">
                        <a14:foregroundMark x1="8812" y1="69888" x2="8812" y2="69888"/>
                        <a14:foregroundMark x1="9195" y1="49814" x2="9195" y2="49814"/>
                        <a14:foregroundMark x1="3831" y1="56134" x2="3831" y2="56134"/>
                        <a14:foregroundMark x1="3065" y1="54647" x2="3065" y2="54647"/>
                        <a14:foregroundMark x1="92337" y1="40520" x2="92337" y2="40520"/>
                        <a14:foregroundMark x1="96169" y1="49814" x2="96169" y2="49814"/>
                        <a14:foregroundMark x1="92337" y1="71747" x2="92337" y2="71747"/>
                        <a14:foregroundMark x1="56705" y1="92565" x2="56705" y2="92565"/>
                        <a14:foregroundMark x1="51341" y1="95911" x2="51341" y2="95911"/>
                        <a14:foregroundMark x1="49425" y1="5204" x2="49425" y2="5204"/>
                      </a14:backgroundRemoval>
                    </a14:imgEffect>
                  </a14:imgLayer>
                </a14:imgProps>
              </a:ext>
            </a:extLst>
          </a:blip>
          <a:stretch>
            <a:fillRect/>
          </a:stretch>
        </p:blipFill>
        <p:spPr>
          <a:xfrm flipH="1">
            <a:off x="722908" y="3054679"/>
            <a:ext cx="464210" cy="478438"/>
          </a:xfrm>
          <a:prstGeom prst="rect">
            <a:avLst/>
          </a:prstGeom>
        </p:spPr>
      </p:pic>
      <p:cxnSp>
        <p:nvCxnSpPr>
          <p:cNvPr id="26" name="Straight Connector 25">
            <a:extLst>
              <a:ext uri="{FF2B5EF4-FFF2-40B4-BE49-F238E27FC236}">
                <a16:creationId xmlns:a16="http://schemas.microsoft.com/office/drawing/2014/main" id="{B1C8F4BB-DECE-1B0F-06C7-D346870F75C0}"/>
              </a:ext>
            </a:extLst>
          </p:cNvPr>
          <p:cNvCxnSpPr>
            <a:cxnSpLocks/>
          </p:cNvCxnSpPr>
          <p:nvPr/>
        </p:nvCxnSpPr>
        <p:spPr>
          <a:xfrm flipH="1">
            <a:off x="312892" y="3082067"/>
            <a:ext cx="586659" cy="211831"/>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198C6AC-A548-CDD3-70B6-188A861073BA}"/>
              </a:ext>
            </a:extLst>
          </p:cNvPr>
          <p:cNvCxnSpPr>
            <a:cxnSpLocks/>
          </p:cNvCxnSpPr>
          <p:nvPr/>
        </p:nvCxnSpPr>
        <p:spPr>
          <a:xfrm flipH="1" flipV="1">
            <a:off x="312892" y="3293898"/>
            <a:ext cx="586659" cy="213130"/>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8B0652E9-F504-B36E-A01C-309053265B33}"/>
              </a:ext>
            </a:extLst>
          </p:cNvPr>
          <p:cNvSpPr/>
          <p:nvPr/>
        </p:nvSpPr>
        <p:spPr>
          <a:xfrm flipH="1">
            <a:off x="304102" y="3283262"/>
            <a:ext cx="18345" cy="18345"/>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DDCC28D-E323-E17A-41DF-90D3F061B659}"/>
              </a:ext>
            </a:extLst>
          </p:cNvPr>
          <p:cNvSpPr txBox="1"/>
          <p:nvPr/>
        </p:nvSpPr>
        <p:spPr>
          <a:xfrm>
            <a:off x="6926" y="3488930"/>
            <a:ext cx="1629641" cy="646331"/>
          </a:xfrm>
          <a:prstGeom prst="rect">
            <a:avLst/>
          </a:prstGeom>
          <a:noFill/>
        </p:spPr>
        <p:txBody>
          <a:bodyPr wrap="square" rtlCol="0">
            <a:spAutoFit/>
          </a:bodyPr>
          <a:lstStyle/>
          <a:p>
            <a:pPr algn="ctr"/>
            <a:r>
              <a:rPr lang="fr-FR" sz="3600" b="1" dirty="0">
                <a:latin typeface="Freestyle Script" panose="030804020302050B0404" pitchFamily="66" charset="0"/>
              </a:rPr>
              <a:t>F(</a:t>
            </a:r>
            <a:r>
              <a:rPr lang="fr-FR" sz="3600" b="1" u="sng" dirty="0">
                <a:latin typeface="Freestyle Script" panose="030804020302050B0404" pitchFamily="66" charset="0"/>
              </a:rPr>
              <a:t>x</a:t>
            </a:r>
            <a:r>
              <a:rPr lang="fr-FR" sz="3600" b="1" dirty="0">
                <a:latin typeface="Freestyle Script" panose="030804020302050B0404" pitchFamily="66" charset="0"/>
              </a:rPr>
              <a:t>, p</a:t>
            </a:r>
            <a:r>
              <a:rPr lang="el-GR" sz="3600" b="1" baseline="30000" dirty="0">
                <a:latin typeface="Times New Roman" panose="02020603050405020304" pitchFamily="18" charset="0"/>
                <a:cs typeface="Times New Roman" panose="02020603050405020304" pitchFamily="18" charset="0"/>
              </a:rPr>
              <a:t>α</a:t>
            </a:r>
            <a:r>
              <a:rPr lang="fr-FR" sz="3600" b="1" dirty="0">
                <a:latin typeface="Freestyle Script" panose="030804020302050B0404" pitchFamily="66" charset="0"/>
              </a:rPr>
              <a:t>) =</a:t>
            </a:r>
            <a:endParaRPr lang="en-GB" sz="3600" b="1" dirty="0">
              <a:latin typeface="Freestyle Script" panose="030804020302050B0404" pitchFamily="66" charset="0"/>
            </a:endParaRPr>
          </a:p>
        </p:txBody>
      </p:sp>
      <p:sp>
        <p:nvSpPr>
          <p:cNvPr id="33" name="Left Bracket 32">
            <a:extLst>
              <a:ext uri="{FF2B5EF4-FFF2-40B4-BE49-F238E27FC236}">
                <a16:creationId xmlns:a16="http://schemas.microsoft.com/office/drawing/2014/main" id="{BB96342A-8122-D9B1-9AD4-9C9B267E96E1}"/>
              </a:ext>
            </a:extLst>
          </p:cNvPr>
          <p:cNvSpPr/>
          <p:nvPr/>
        </p:nvSpPr>
        <p:spPr>
          <a:xfrm>
            <a:off x="1627253" y="20840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4" name="Left Bracket 33">
            <a:extLst>
              <a:ext uri="{FF2B5EF4-FFF2-40B4-BE49-F238E27FC236}">
                <a16:creationId xmlns:a16="http://schemas.microsoft.com/office/drawing/2014/main" id="{DD72839A-46E4-C87E-8220-241190E07AA2}"/>
              </a:ext>
            </a:extLst>
          </p:cNvPr>
          <p:cNvSpPr/>
          <p:nvPr/>
        </p:nvSpPr>
        <p:spPr>
          <a:xfrm rot="10800000">
            <a:off x="6463398" y="20840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10DDF6A9-ADA4-464A-8B0D-E7A8038EF6F9}"/>
              </a:ext>
            </a:extLst>
          </p:cNvPr>
          <p:cNvCxnSpPr>
            <a:cxnSpLocks/>
          </p:cNvCxnSpPr>
          <p:nvPr/>
        </p:nvCxnSpPr>
        <p:spPr>
          <a:xfrm>
            <a:off x="4158429" y="2318095"/>
            <a:ext cx="0" cy="2988000"/>
          </a:xfrm>
          <a:prstGeom prst="line">
            <a:avLst/>
          </a:prstGeom>
        </p:spPr>
        <p:style>
          <a:lnRef idx="2">
            <a:schemeClr val="dk1"/>
          </a:lnRef>
          <a:fillRef idx="0">
            <a:schemeClr val="dk1"/>
          </a:fillRef>
          <a:effectRef idx="1">
            <a:schemeClr val="dk1"/>
          </a:effectRef>
          <a:fontRef idx="minor">
            <a:schemeClr val="tx1"/>
          </a:fontRef>
        </p:style>
      </p:cxnSp>
      <p:pic>
        <p:nvPicPr>
          <p:cNvPr id="82" name="Picture 81" descr="A black and white image of a person standing next to a black board&#10;&#10;AI-generated content may be incorrect.">
            <a:extLst>
              <a:ext uri="{FF2B5EF4-FFF2-40B4-BE49-F238E27FC236}">
                <a16:creationId xmlns:a16="http://schemas.microsoft.com/office/drawing/2014/main" id="{E2DE3EBC-CEB0-536B-94BB-3CF1B6839CA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2637" y1="27441" x2="52637" y2="27441"/>
                        <a14:foregroundMark x1="49707" y1="54102" x2="49707" y2="54102"/>
                        <a14:foregroundMark x1="52246" y1="49316" x2="52246" y2="49316"/>
                        <a14:foregroundMark x1="57422" y1="49219" x2="57422" y2="49219"/>
                        <a14:foregroundMark x1="63867" y1="50586" x2="63867" y2="50586"/>
                        <a14:foregroundMark x1="65137" y1="50684" x2="65137" y2="50684"/>
                        <a14:foregroundMark x1="64355" y1="44629" x2="64355" y2="44629"/>
                        <a14:foregroundMark x1="58496" y1="45313" x2="58496" y2="45313"/>
                        <a14:foregroundMark x1="55762" y1="42676" x2="55762" y2="42676"/>
                        <a14:foregroundMark x1="55762" y1="41113" x2="55762" y2="41113"/>
                        <a14:foregroundMark x1="58496" y1="39453" x2="58496" y2="39453"/>
                        <a14:foregroundMark x1="49609" y1="39355" x2="49609" y2="39355"/>
                        <a14:foregroundMark x1="52148" y1="32715" x2="52148" y2="32715"/>
                        <a14:foregroundMark x1="52441" y1="31738" x2="52441" y2="31738"/>
                        <a14:foregroundMark x1="52051" y1="30762" x2="52051" y2="30762"/>
                        <a14:backgroundMark x1="41699" y1="64063" x2="41699" y2="64063"/>
                        <a14:backgroundMark x1="58008" y1="49609" x2="58008" y2="49609"/>
                        <a14:backgroundMark x1="57813" y1="45801" x2="57813" y2="45801"/>
                        <a14:backgroundMark x1="54199" y1="40332" x2="54199" y2="40332"/>
                        <a14:backgroundMark x1="64258" y1="39453" x2="64258" y2="39453"/>
                        <a14:backgroundMark x1="52344" y1="31250" x2="52344" y2="31250"/>
                        <a14:backgroundMark x1="51660" y1="30371" x2="51660" y2="30371"/>
                        <a14:backgroundMark x1="51953" y1="30566" x2="51953" y2="30566"/>
                        <a14:backgroundMark x1="53125" y1="30469" x2="53125" y2="30469"/>
                      </a14:backgroundRemoval>
                    </a14:imgEffect>
                  </a14:imgLayer>
                </a14:imgProps>
              </a:ext>
              <a:ext uri="{28A0092B-C50C-407E-A947-70E740481C1C}">
                <a14:useLocalDpi xmlns:a14="http://schemas.microsoft.com/office/drawing/2010/main" val="0"/>
              </a:ext>
            </a:extLst>
          </a:blip>
          <a:srcRect l="29150" t="14447" r="26220" b="25580"/>
          <a:stretch>
            <a:fillRect/>
          </a:stretch>
        </p:blipFill>
        <p:spPr>
          <a:xfrm>
            <a:off x="5846695" y="4785095"/>
            <a:ext cx="776932" cy="1044000"/>
          </a:xfrm>
          <a:prstGeom prst="rect">
            <a:avLst/>
          </a:prstGeom>
        </p:spPr>
      </p:pic>
      <p:sp>
        <p:nvSpPr>
          <p:cNvPr id="65" name="TextBox 64">
            <a:extLst>
              <a:ext uri="{FF2B5EF4-FFF2-40B4-BE49-F238E27FC236}">
                <a16:creationId xmlns:a16="http://schemas.microsoft.com/office/drawing/2014/main" id="{F83E79AB-4189-D492-AC97-15EE5627FB4B}"/>
              </a:ext>
            </a:extLst>
          </p:cNvPr>
          <p:cNvSpPr txBox="1"/>
          <p:nvPr/>
        </p:nvSpPr>
        <p:spPr>
          <a:xfrm>
            <a:off x="1825351" y="2053787"/>
            <a:ext cx="2187065" cy="369332"/>
          </a:xfrm>
          <a:prstGeom prst="rect">
            <a:avLst/>
          </a:prstGeom>
          <a:noFill/>
        </p:spPr>
        <p:txBody>
          <a:bodyPr wrap="square" rtlCol="0">
            <a:spAutoFit/>
          </a:bodyPr>
          <a:lstStyle/>
          <a:p>
            <a:r>
              <a:rPr lang="fr-FR" b="1" dirty="0"/>
              <a:t>Conservation Laws</a:t>
            </a:r>
            <a:endParaRPr lang="en-GB" b="1" dirty="0"/>
          </a:p>
        </p:txBody>
      </p:sp>
      <p:sp>
        <p:nvSpPr>
          <p:cNvPr id="66" name="TextBox 65">
            <a:extLst>
              <a:ext uri="{FF2B5EF4-FFF2-40B4-BE49-F238E27FC236}">
                <a16:creationId xmlns:a16="http://schemas.microsoft.com/office/drawing/2014/main" id="{061BFBD0-5A18-FD0E-DA7F-F91D26EBBA45}"/>
              </a:ext>
            </a:extLst>
          </p:cNvPr>
          <p:cNvSpPr txBox="1"/>
          <p:nvPr/>
        </p:nvSpPr>
        <p:spPr>
          <a:xfrm>
            <a:off x="4308171" y="2053787"/>
            <a:ext cx="2187065" cy="369332"/>
          </a:xfrm>
          <a:prstGeom prst="rect">
            <a:avLst/>
          </a:prstGeom>
          <a:noFill/>
        </p:spPr>
        <p:txBody>
          <a:bodyPr wrap="square" rtlCol="0">
            <a:spAutoFit/>
          </a:bodyPr>
          <a:lstStyle/>
          <a:p>
            <a:r>
              <a:rPr lang="fr-FR" b="1" dirty="0"/>
              <a:t>Constitutive Laws</a:t>
            </a:r>
            <a:endParaRPr lang="en-GB" b="1" dirty="0"/>
          </a:p>
        </p:txBody>
      </p:sp>
      <p:grpSp>
        <p:nvGrpSpPr>
          <p:cNvPr id="11" name="Group 10">
            <a:extLst>
              <a:ext uri="{FF2B5EF4-FFF2-40B4-BE49-F238E27FC236}">
                <a16:creationId xmlns:a16="http://schemas.microsoft.com/office/drawing/2014/main" id="{2FCC71DB-9D26-91E2-9B89-A2F453BDA77B}"/>
              </a:ext>
            </a:extLst>
          </p:cNvPr>
          <p:cNvGrpSpPr/>
          <p:nvPr/>
        </p:nvGrpSpPr>
        <p:grpSpPr>
          <a:xfrm>
            <a:off x="7613144" y="2823862"/>
            <a:ext cx="3721100" cy="2235158"/>
            <a:chOff x="7613144" y="3004354"/>
            <a:chExt cx="3721100" cy="2235158"/>
          </a:xfrm>
        </p:grpSpPr>
        <p:sp>
          <p:nvSpPr>
            <p:cNvPr id="6" name="Rectangle: Rounded Corners 5">
              <a:extLst>
                <a:ext uri="{FF2B5EF4-FFF2-40B4-BE49-F238E27FC236}">
                  <a16:creationId xmlns:a16="http://schemas.microsoft.com/office/drawing/2014/main" id="{60B5D1E6-716F-AF25-EC8A-EA35644D6A5A}"/>
                </a:ext>
              </a:extLst>
            </p:cNvPr>
            <p:cNvSpPr/>
            <p:nvPr/>
          </p:nvSpPr>
          <p:spPr>
            <a:xfrm>
              <a:off x="7613144" y="3004354"/>
              <a:ext cx="3721100" cy="2235158"/>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rgbClr val="485C6A"/>
                  </a:solidFill>
                </a:rPr>
                <a:t>How </a:t>
              </a:r>
              <a:r>
                <a:rPr lang="fr-FR" b="1" dirty="0" err="1">
                  <a:solidFill>
                    <a:srgbClr val="485C6A"/>
                  </a:solidFill>
                </a:rPr>
                <a:t>does</a:t>
              </a:r>
              <a:r>
                <a:rPr lang="fr-FR" b="1" dirty="0">
                  <a:solidFill>
                    <a:srgbClr val="485C6A"/>
                  </a:solidFill>
                </a:rPr>
                <a:t> </a:t>
              </a:r>
              <a:r>
                <a:rPr lang="fr-FR" b="1" dirty="0" err="1">
                  <a:solidFill>
                    <a:srgbClr val="485C6A"/>
                  </a:solidFill>
                </a:rPr>
                <a:t>it</a:t>
              </a:r>
              <a:r>
                <a:rPr lang="fr-FR" b="1" dirty="0">
                  <a:solidFill>
                    <a:srgbClr val="485C6A"/>
                  </a:solidFill>
                </a:rPr>
                <a:t> </a:t>
              </a:r>
              <a:r>
                <a:rPr lang="fr-FR" b="1" dirty="0" err="1">
                  <a:solidFill>
                    <a:srgbClr val="485C6A"/>
                  </a:solidFill>
                </a:rPr>
                <a:t>work</a:t>
              </a:r>
              <a:r>
                <a:rPr lang="fr-FR" b="1" dirty="0">
                  <a:solidFill>
                    <a:srgbClr val="485C6A"/>
                  </a:solidFill>
                </a:rPr>
                <a:t>?</a:t>
              </a:r>
            </a:p>
            <a:p>
              <a:pPr algn="ctr"/>
              <a:endParaRPr lang="fr-FR" dirty="0">
                <a:solidFill>
                  <a:srgbClr val="485C6A"/>
                </a:solidFill>
              </a:endParaRPr>
            </a:p>
            <a:p>
              <a:pPr algn="ctr"/>
              <a:r>
                <a:rPr lang="en-GB" dirty="0">
                  <a:solidFill>
                    <a:srgbClr val="485C6A"/>
                  </a:solidFill>
                </a:rPr>
                <a:t>Increasing force on the</a:t>
              </a:r>
              <a:r>
                <a:rPr lang="en-GB" b="1" dirty="0">
                  <a:solidFill>
                    <a:srgbClr val="485C6A"/>
                  </a:solidFill>
                </a:rPr>
                <a:t> </a:t>
              </a:r>
              <a:r>
                <a:rPr lang="en-GB" b="1" dirty="0">
                  <a:solidFill>
                    <a:srgbClr val="D889A5"/>
                  </a:solidFill>
                </a:rPr>
                <a:t>solid</a:t>
              </a:r>
            </a:p>
            <a:p>
              <a:pPr algn="ctr"/>
              <a:endParaRPr lang="en-GB" b="1" dirty="0">
                <a:solidFill>
                  <a:srgbClr val="D889A5"/>
                </a:solidFill>
              </a:endParaRPr>
            </a:p>
            <a:p>
              <a:pPr algn="ctr"/>
              <a:r>
                <a:rPr lang="en-GB" dirty="0">
                  <a:solidFill>
                    <a:srgbClr val="485C6A"/>
                  </a:solidFill>
                </a:rPr>
                <a:t>Increased pressure in the pores</a:t>
              </a:r>
            </a:p>
            <a:p>
              <a:pPr algn="ctr"/>
              <a:endParaRPr lang="en-GB" dirty="0">
                <a:solidFill>
                  <a:srgbClr val="485C6A"/>
                </a:solidFill>
              </a:endParaRPr>
            </a:p>
            <a:p>
              <a:pPr algn="ctr"/>
              <a:r>
                <a:rPr lang="en-GB" b="1" dirty="0">
                  <a:solidFill>
                    <a:srgbClr val="D889A5"/>
                  </a:solidFill>
                </a:rPr>
                <a:t> </a:t>
              </a:r>
              <a:r>
                <a:rPr lang="en-GB" dirty="0">
                  <a:solidFill>
                    <a:srgbClr val="485C6A"/>
                  </a:solidFill>
                </a:rPr>
                <a:t>Squeezed </a:t>
              </a:r>
              <a:r>
                <a:rPr lang="en-GB" dirty="0">
                  <a:solidFill>
                    <a:srgbClr val="FF0000"/>
                  </a:solidFill>
                </a:rPr>
                <a:t>blood vessels</a:t>
              </a:r>
              <a:endParaRPr lang="fr-FR" dirty="0">
                <a:solidFill>
                  <a:srgbClr val="485C6A"/>
                </a:solidFill>
              </a:endParaRPr>
            </a:p>
          </p:txBody>
        </p:sp>
        <p:sp>
          <p:nvSpPr>
            <p:cNvPr id="7" name="Arrow: Down 6">
              <a:extLst>
                <a:ext uri="{FF2B5EF4-FFF2-40B4-BE49-F238E27FC236}">
                  <a16:creationId xmlns:a16="http://schemas.microsoft.com/office/drawing/2014/main" id="{3E4DB014-AC6D-6625-085A-41A5E7DAF492}"/>
                </a:ext>
              </a:extLst>
            </p:cNvPr>
            <p:cNvSpPr/>
            <p:nvPr/>
          </p:nvSpPr>
          <p:spPr>
            <a:xfrm>
              <a:off x="9390424" y="3481151"/>
              <a:ext cx="181758" cy="258105"/>
            </a:xfrm>
            <a:prstGeom prst="downArrow">
              <a:avLst/>
            </a:prstGeom>
            <a:solidFill>
              <a:srgbClr val="D889A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253CD41D-A3B5-5A19-D6FD-BEA61A3B8D81}"/>
                </a:ext>
              </a:extLst>
            </p:cNvPr>
            <p:cNvSpPr/>
            <p:nvPr/>
          </p:nvSpPr>
          <p:spPr>
            <a:xfrm>
              <a:off x="9390424" y="4028854"/>
              <a:ext cx="181758" cy="258105"/>
            </a:xfrm>
            <a:prstGeom prst="downArrow">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8">
              <a:extLst>
                <a:ext uri="{FF2B5EF4-FFF2-40B4-BE49-F238E27FC236}">
                  <a16:creationId xmlns:a16="http://schemas.microsoft.com/office/drawing/2014/main" id="{5E4DA72F-E8F6-51AC-29F7-2B02435E760D}"/>
                </a:ext>
              </a:extLst>
            </p:cNvPr>
            <p:cNvSpPr/>
            <p:nvPr/>
          </p:nvSpPr>
          <p:spPr>
            <a:xfrm>
              <a:off x="9390424" y="4559796"/>
              <a:ext cx="181758" cy="258105"/>
            </a:xfrm>
            <a:prstGeom prst="downArrow">
              <a:avLst/>
            </a:prstGeom>
            <a:solidFill>
              <a:srgbClr val="FF000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8" descr="An overview of the FEniCS Project — FEniCSx tutorial">
            <a:extLst>
              <a:ext uri="{FF2B5EF4-FFF2-40B4-BE49-F238E27FC236}">
                <a16:creationId xmlns:a16="http://schemas.microsoft.com/office/drawing/2014/main" id="{C0F8EA49-7B6E-7A00-5130-4925A2E025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71" y="3347259"/>
            <a:ext cx="226427" cy="3109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C56FC6-211F-2972-4625-4FDF645982D5}"/>
              </a:ext>
            </a:extLst>
          </p:cNvPr>
          <p:cNvPicPr>
            <a:picLocks noChangeAspect="1"/>
          </p:cNvPicPr>
          <p:nvPr/>
        </p:nvPicPr>
        <p:blipFill>
          <a:blip r:embed="rId13"/>
          <a:stretch>
            <a:fillRect/>
          </a:stretch>
        </p:blipFill>
        <p:spPr>
          <a:xfrm>
            <a:off x="0" y="5474283"/>
            <a:ext cx="1145406" cy="551774"/>
          </a:xfrm>
          <a:prstGeom prst="rect">
            <a:avLst/>
          </a:prstGeom>
        </p:spPr>
      </p:pic>
    </p:spTree>
    <p:extLst>
      <p:ext uri="{BB962C8B-B14F-4D97-AF65-F5344CB8AC3E}">
        <p14:creationId xmlns:p14="http://schemas.microsoft.com/office/powerpoint/2010/main" val="24268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animBg="1"/>
      <p:bldP spid="58" grpId="0" animBg="1"/>
      <p:bldP spid="59" grpId="0" animBg="1"/>
      <p:bldP spid="62" grpId="0" animBg="1"/>
      <p:bldP spid="63" grpId="0" animBg="1"/>
      <p:bldP spid="53" grpId="0" animBg="1"/>
      <p:bldP spid="54" grpId="0" animBg="1"/>
      <p:bldP spid="55" grpId="0" animBg="1"/>
      <p:bldP spid="56"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9502-6926-077A-6757-1C0E51FB7109}"/>
              </a:ext>
            </a:extLst>
          </p:cNvPr>
          <p:cNvSpPr>
            <a:spLocks noGrp="1"/>
          </p:cNvSpPr>
          <p:nvPr>
            <p:ph type="title"/>
          </p:nvPr>
        </p:nvSpPr>
        <p:spPr/>
        <p:txBody>
          <a:bodyPr/>
          <a:lstStyle/>
          <a:p>
            <a:r>
              <a:rPr lang="fr-FR" dirty="0"/>
              <a:t>Evaluation </a:t>
            </a:r>
            <a:r>
              <a:rPr lang="fr-FR" dirty="0" err="1"/>
              <a:t>with</a:t>
            </a:r>
            <a:r>
              <a:rPr lang="fr-FR" dirty="0"/>
              <a:t> patient data</a:t>
            </a:r>
            <a:endParaRPr lang="en-GB" dirty="0"/>
          </a:p>
        </p:txBody>
      </p:sp>
      <p:sp>
        <p:nvSpPr>
          <p:cNvPr id="3" name="Date Placeholder 2">
            <a:extLst>
              <a:ext uri="{FF2B5EF4-FFF2-40B4-BE49-F238E27FC236}">
                <a16:creationId xmlns:a16="http://schemas.microsoft.com/office/drawing/2014/main" id="{E6FBBAB7-9F80-0879-D33B-1A133B7654A3}"/>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E84D76F5-8F23-48F3-3D7B-5D2024ACAB1E}"/>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5628F667-C10B-C2DE-9A04-BD7A8AF6AB84}"/>
              </a:ext>
            </a:extLst>
          </p:cNvPr>
          <p:cNvSpPr>
            <a:spLocks noGrp="1"/>
          </p:cNvSpPr>
          <p:nvPr>
            <p:ph type="sldNum" sz="quarter" idx="12"/>
          </p:nvPr>
        </p:nvSpPr>
        <p:spPr/>
        <p:txBody>
          <a:bodyPr/>
          <a:lstStyle/>
          <a:p>
            <a:fld id="{1C96B271-48F2-4EBC-90C1-CA6B138C6EC9}" type="slidenum">
              <a:rPr lang="fr-FR" smtClean="0"/>
              <a:pPr/>
              <a:t>16</a:t>
            </a:fld>
            <a:endParaRPr lang="fr-FR">
              <a:latin typeface="Bahnschrift Light" panose="020B0502040204020203" pitchFamily="34" charset="0"/>
            </a:endParaRPr>
          </a:p>
        </p:txBody>
      </p:sp>
      <p:pic>
        <p:nvPicPr>
          <p:cNvPr id="8" name="Picture Placeholder 7" descr="A diagram of a human hand&#10;&#10;AI-generated content may be incorrect.">
            <a:extLst>
              <a:ext uri="{FF2B5EF4-FFF2-40B4-BE49-F238E27FC236}">
                <a16:creationId xmlns:a16="http://schemas.microsoft.com/office/drawing/2014/main" id="{2939DAFF-35D0-6AA1-890C-3BD1E34694A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258" b="2258"/>
          <a:stretch>
            <a:fillRect/>
          </a:stretch>
        </p:blipFill>
        <p:spPr/>
      </p:pic>
      <p:pic>
        <p:nvPicPr>
          <p:cNvPr id="13" name="Image 3">
            <a:extLst>
              <a:ext uri="{FF2B5EF4-FFF2-40B4-BE49-F238E27FC236}">
                <a16:creationId xmlns:a16="http://schemas.microsoft.com/office/drawing/2014/main" id="{38F59529-E939-4A70-9E2A-0C04EE067599}"/>
              </a:ext>
            </a:extLst>
          </p:cNvPr>
          <p:cNvPicPr>
            <a:picLocks noChangeAspect="1"/>
          </p:cNvPicPr>
          <p:nvPr/>
        </p:nvPicPr>
        <p:blipFill>
          <a:blip r:embed="rId4"/>
          <a:stretch>
            <a:fillRect/>
          </a:stretch>
        </p:blipFill>
        <p:spPr>
          <a:xfrm>
            <a:off x="10463753" y="5476887"/>
            <a:ext cx="1724676" cy="622800"/>
          </a:xfrm>
          <a:prstGeom prst="rect">
            <a:avLst/>
          </a:prstGeom>
        </p:spPr>
      </p:pic>
      <p:sp>
        <p:nvSpPr>
          <p:cNvPr id="18" name="Rectangle 17">
            <a:extLst>
              <a:ext uri="{FF2B5EF4-FFF2-40B4-BE49-F238E27FC236}">
                <a16:creationId xmlns:a16="http://schemas.microsoft.com/office/drawing/2014/main" id="{0E92087E-0CC9-41EB-C431-AFA8DC20BB86}"/>
              </a:ext>
            </a:extLst>
          </p:cNvPr>
          <p:cNvSpPr/>
          <p:nvPr/>
        </p:nvSpPr>
        <p:spPr>
          <a:xfrm>
            <a:off x="7353009" y="5585047"/>
            <a:ext cx="696642" cy="595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 4">
            <a:extLst>
              <a:ext uri="{FF2B5EF4-FFF2-40B4-BE49-F238E27FC236}">
                <a16:creationId xmlns:a16="http://schemas.microsoft.com/office/drawing/2014/main" id="{ED357AA3-1F5D-4463-B7E6-6D63059FD33A}"/>
              </a:ext>
            </a:extLst>
          </p:cNvPr>
          <p:cNvPicPr>
            <a:picLocks noChangeAspect="1"/>
          </p:cNvPicPr>
          <p:nvPr/>
        </p:nvPicPr>
        <p:blipFill>
          <a:blip r:embed="rId5"/>
          <a:stretch>
            <a:fillRect/>
          </a:stretch>
        </p:blipFill>
        <p:spPr>
          <a:xfrm>
            <a:off x="101598" y="2265037"/>
            <a:ext cx="6345773" cy="2135955"/>
          </a:xfrm>
          <a:prstGeom prst="rect">
            <a:avLst/>
          </a:prstGeom>
        </p:spPr>
      </p:pic>
      <p:sp>
        <p:nvSpPr>
          <p:cNvPr id="16" name="Freeform: Shape 15">
            <a:extLst>
              <a:ext uri="{FF2B5EF4-FFF2-40B4-BE49-F238E27FC236}">
                <a16:creationId xmlns:a16="http://schemas.microsoft.com/office/drawing/2014/main" id="{FA02DAAD-40DC-4F15-ACAA-5F779791AE9B}"/>
              </a:ext>
            </a:extLst>
          </p:cNvPr>
          <p:cNvSpPr/>
          <p:nvPr/>
        </p:nvSpPr>
        <p:spPr>
          <a:xfrm>
            <a:off x="5872213" y="3558049"/>
            <a:ext cx="1717963" cy="1782618"/>
          </a:xfrm>
          <a:custGeom>
            <a:avLst/>
            <a:gdLst>
              <a:gd name="connsiteX0" fmla="*/ 0 w 1717963"/>
              <a:gd name="connsiteY0" fmla="*/ 0 h 1782618"/>
              <a:gd name="connsiteX1" fmla="*/ 794327 w 1717963"/>
              <a:gd name="connsiteY1" fmla="*/ 1782618 h 1782618"/>
              <a:gd name="connsiteX2" fmla="*/ 1717963 w 1717963"/>
              <a:gd name="connsiteY2" fmla="*/ 618836 h 1782618"/>
              <a:gd name="connsiteX3" fmla="*/ 0 w 1717963"/>
              <a:gd name="connsiteY3" fmla="*/ 0 h 1782618"/>
            </a:gdLst>
            <a:ahLst/>
            <a:cxnLst>
              <a:cxn ang="0">
                <a:pos x="connsiteX0" y="connsiteY0"/>
              </a:cxn>
              <a:cxn ang="0">
                <a:pos x="connsiteX1" y="connsiteY1"/>
              </a:cxn>
              <a:cxn ang="0">
                <a:pos x="connsiteX2" y="connsiteY2"/>
              </a:cxn>
              <a:cxn ang="0">
                <a:pos x="connsiteX3" y="connsiteY3"/>
              </a:cxn>
            </a:cxnLst>
            <a:rect l="l" t="t" r="r" b="b"/>
            <a:pathLst>
              <a:path w="1717963" h="1782618">
                <a:moveTo>
                  <a:pt x="0" y="0"/>
                </a:moveTo>
                <a:lnTo>
                  <a:pt x="794327" y="1782618"/>
                </a:lnTo>
                <a:lnTo>
                  <a:pt x="1717963" y="618836"/>
                </a:lnTo>
                <a:lnTo>
                  <a:pt x="0" y="0"/>
                </a:lnTo>
                <a:close/>
              </a:path>
            </a:pathLst>
          </a:custGeom>
          <a:solidFill>
            <a:schemeClr val="bg1">
              <a:lumMod val="85000"/>
              <a:alpha val="80000"/>
            </a:schemeClr>
          </a:solidFill>
          <a:ln>
            <a:solidFill>
              <a:schemeClr val="bg1">
                <a:lumMod val="75000"/>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5">
            <a:extLst>
              <a:ext uri="{FF2B5EF4-FFF2-40B4-BE49-F238E27FC236}">
                <a16:creationId xmlns:a16="http://schemas.microsoft.com/office/drawing/2014/main" id="{8CCA3583-E069-487F-B62C-7440580DE16C}"/>
              </a:ext>
            </a:extLst>
          </p:cNvPr>
          <p:cNvPicPr>
            <a:picLocks noChangeAspect="1"/>
          </p:cNvPicPr>
          <p:nvPr/>
        </p:nvPicPr>
        <p:blipFill>
          <a:blip r:embed="rId6"/>
          <a:srcRect b="17792"/>
          <a:stretch>
            <a:fillRect/>
          </a:stretch>
        </p:blipFill>
        <p:spPr>
          <a:xfrm>
            <a:off x="7876427" y="2556821"/>
            <a:ext cx="4073509" cy="1844171"/>
          </a:xfrm>
          <a:prstGeom prst="rect">
            <a:avLst/>
          </a:prstGeom>
        </p:spPr>
      </p:pic>
      <p:sp>
        <p:nvSpPr>
          <p:cNvPr id="17" name="Freeform: Shape 16">
            <a:extLst>
              <a:ext uri="{FF2B5EF4-FFF2-40B4-BE49-F238E27FC236}">
                <a16:creationId xmlns:a16="http://schemas.microsoft.com/office/drawing/2014/main" id="{CE3D884B-6056-1F3C-28EC-4609578DF70C}"/>
              </a:ext>
            </a:extLst>
          </p:cNvPr>
          <p:cNvSpPr/>
          <p:nvPr/>
        </p:nvSpPr>
        <p:spPr>
          <a:xfrm rot="6256357">
            <a:off x="6845265" y="3581580"/>
            <a:ext cx="2075060" cy="1798332"/>
          </a:xfrm>
          <a:custGeom>
            <a:avLst/>
            <a:gdLst>
              <a:gd name="connsiteX0" fmla="*/ 0 w 1717963"/>
              <a:gd name="connsiteY0" fmla="*/ 0 h 1782618"/>
              <a:gd name="connsiteX1" fmla="*/ 794327 w 1717963"/>
              <a:gd name="connsiteY1" fmla="*/ 1782618 h 1782618"/>
              <a:gd name="connsiteX2" fmla="*/ 1717963 w 1717963"/>
              <a:gd name="connsiteY2" fmla="*/ 618836 h 1782618"/>
              <a:gd name="connsiteX3" fmla="*/ 0 w 1717963"/>
              <a:gd name="connsiteY3" fmla="*/ 0 h 1782618"/>
            </a:gdLst>
            <a:ahLst/>
            <a:cxnLst>
              <a:cxn ang="0">
                <a:pos x="connsiteX0" y="connsiteY0"/>
              </a:cxn>
              <a:cxn ang="0">
                <a:pos x="connsiteX1" y="connsiteY1"/>
              </a:cxn>
              <a:cxn ang="0">
                <a:pos x="connsiteX2" y="connsiteY2"/>
              </a:cxn>
              <a:cxn ang="0">
                <a:pos x="connsiteX3" y="connsiteY3"/>
              </a:cxn>
            </a:cxnLst>
            <a:rect l="l" t="t" r="r" b="b"/>
            <a:pathLst>
              <a:path w="1717963" h="1782618">
                <a:moveTo>
                  <a:pt x="0" y="0"/>
                </a:moveTo>
                <a:lnTo>
                  <a:pt x="794327" y="1782618"/>
                </a:lnTo>
                <a:lnTo>
                  <a:pt x="1717963" y="618836"/>
                </a:lnTo>
                <a:lnTo>
                  <a:pt x="0" y="0"/>
                </a:lnTo>
                <a:close/>
              </a:path>
            </a:pathLst>
          </a:custGeom>
          <a:solidFill>
            <a:srgbClr val="FF0000">
              <a:alpha val="20000"/>
            </a:srgbClr>
          </a:solidFill>
          <a:ln>
            <a:solidFill>
              <a:schemeClr val="bg1">
                <a:lumMod val="75000"/>
                <a:alpha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Cartoon of a car with a cartoon character in it&#10;&#10;AI-generated content may be incorrect.">
            <a:extLst>
              <a:ext uri="{FF2B5EF4-FFF2-40B4-BE49-F238E27FC236}">
                <a16:creationId xmlns:a16="http://schemas.microsoft.com/office/drawing/2014/main" id="{39B16039-92E7-8D79-E603-F507295CAB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293" y="4139941"/>
            <a:ext cx="1608538" cy="1608538"/>
          </a:xfrm>
          <a:prstGeom prst="ellipse">
            <a:avLst/>
          </a:prstGeom>
          <a:ln w="76200" cap="rnd">
            <a:solidFill>
              <a:srgbClr val="C8C6BD"/>
            </a:solidFill>
            <a:prstDash val="solid"/>
            <a:miter lim="800000"/>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Graphic 5" descr="Man with solid fill">
            <a:extLst>
              <a:ext uri="{FF2B5EF4-FFF2-40B4-BE49-F238E27FC236}">
                <a16:creationId xmlns:a16="http://schemas.microsoft.com/office/drawing/2014/main" id="{5368547A-9C42-6276-08D3-0173100A1493}"/>
              </a:ext>
            </a:extLst>
          </p:cNvPr>
          <p:cNvPicPr>
            <a:picLocks noChangeAspect="1"/>
          </p:cNvPicPr>
          <p:nvPr/>
        </p:nvPicPr>
        <p:blipFill>
          <a:blip r:embed="rId8">
            <a:extLst>
              <a:ext uri="{96DAC541-7B7A-43D3-8B79-37D633B846F1}">
                <asvg:svgBlip xmlns:asvg="http://schemas.microsoft.com/office/drawing/2016/SVG/main" r:embed="rId9"/>
              </a:ext>
            </a:extLst>
          </a:blip>
          <a:srcRect l="26052" r="19783"/>
          <a:stretch>
            <a:fillRect/>
          </a:stretch>
        </p:blipFill>
        <p:spPr>
          <a:xfrm>
            <a:off x="290285" y="4476110"/>
            <a:ext cx="350986" cy="648000"/>
          </a:xfrm>
          <a:prstGeom prst="rect">
            <a:avLst/>
          </a:prstGeom>
        </p:spPr>
      </p:pic>
      <p:pic>
        <p:nvPicPr>
          <p:cNvPr id="7" name="Graphic 6" descr="Woman with solid fill">
            <a:extLst>
              <a:ext uri="{FF2B5EF4-FFF2-40B4-BE49-F238E27FC236}">
                <a16:creationId xmlns:a16="http://schemas.microsoft.com/office/drawing/2014/main" id="{2CADE93A-4692-4344-B38F-64C3D0CC4ACE}"/>
              </a:ext>
            </a:extLst>
          </p:cNvPr>
          <p:cNvPicPr>
            <a:picLocks noChangeAspect="1"/>
          </p:cNvPicPr>
          <p:nvPr/>
        </p:nvPicPr>
        <p:blipFill>
          <a:blip r:embed="rId10">
            <a:extLst>
              <a:ext uri="{96DAC541-7B7A-43D3-8B79-37D633B846F1}">
                <asvg:svgBlip xmlns:asvg="http://schemas.microsoft.com/office/drawing/2016/SVG/main" r:embed="rId11"/>
              </a:ext>
            </a:extLst>
          </a:blip>
          <a:srcRect l="26052" r="26052"/>
          <a:stretch>
            <a:fillRect/>
          </a:stretch>
        </p:blipFill>
        <p:spPr>
          <a:xfrm>
            <a:off x="639618" y="4476110"/>
            <a:ext cx="310371" cy="648000"/>
          </a:xfrm>
          <a:prstGeom prst="rect">
            <a:avLst/>
          </a:prstGeom>
        </p:spPr>
      </p:pic>
      <p:sp>
        <p:nvSpPr>
          <p:cNvPr id="9" name="TextBox 8">
            <a:extLst>
              <a:ext uri="{FF2B5EF4-FFF2-40B4-BE49-F238E27FC236}">
                <a16:creationId xmlns:a16="http://schemas.microsoft.com/office/drawing/2014/main" id="{77D3E9A8-2956-8023-3C9F-73EABBD91210}"/>
              </a:ext>
            </a:extLst>
          </p:cNvPr>
          <p:cNvSpPr txBox="1"/>
          <p:nvPr/>
        </p:nvSpPr>
        <p:spPr>
          <a:xfrm>
            <a:off x="1015267" y="4518904"/>
            <a:ext cx="909185" cy="646331"/>
          </a:xfrm>
          <a:prstGeom prst="rect">
            <a:avLst/>
          </a:prstGeom>
          <a:noFill/>
        </p:spPr>
        <p:txBody>
          <a:bodyPr wrap="square" rtlCol="0">
            <a:spAutoFit/>
          </a:bodyPr>
          <a:lstStyle/>
          <a:p>
            <a:r>
              <a:rPr lang="fr-FR" dirty="0">
                <a:solidFill>
                  <a:schemeClr val="accent2"/>
                </a:solidFill>
              </a:rPr>
              <a:t>N= 11</a:t>
            </a:r>
            <a:br>
              <a:rPr lang="fr-FR" dirty="0">
                <a:solidFill>
                  <a:schemeClr val="accent2"/>
                </a:solidFill>
              </a:rPr>
            </a:br>
            <a:r>
              <a:rPr lang="fr-FR" dirty="0">
                <a:solidFill>
                  <a:srgbClr val="336B85"/>
                </a:solidFill>
              </a:rPr>
              <a:t>N= 10</a:t>
            </a:r>
            <a:endParaRPr lang="en-GB" dirty="0">
              <a:solidFill>
                <a:srgbClr val="336B85"/>
              </a:solidFill>
            </a:endParaRPr>
          </a:p>
        </p:txBody>
      </p:sp>
      <p:sp>
        <p:nvSpPr>
          <p:cNvPr id="10" name="TextBox 9">
            <a:extLst>
              <a:ext uri="{FF2B5EF4-FFF2-40B4-BE49-F238E27FC236}">
                <a16:creationId xmlns:a16="http://schemas.microsoft.com/office/drawing/2014/main" id="{7350EFD3-EC82-3098-1124-0E8202072F76}"/>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
        <p:nvSpPr>
          <p:cNvPr id="20" name="TextBox 19">
            <a:extLst>
              <a:ext uri="{FF2B5EF4-FFF2-40B4-BE49-F238E27FC236}">
                <a16:creationId xmlns:a16="http://schemas.microsoft.com/office/drawing/2014/main" id="{A21F479A-F878-8FA1-B573-83CFC86D3EA6}"/>
              </a:ext>
            </a:extLst>
          </p:cNvPr>
          <p:cNvSpPr txBox="1"/>
          <p:nvPr/>
        </p:nvSpPr>
        <p:spPr>
          <a:xfrm>
            <a:off x="10628131" y="4272763"/>
            <a:ext cx="1395919" cy="215444"/>
          </a:xfrm>
          <a:prstGeom prst="rect">
            <a:avLst/>
          </a:prstGeom>
          <a:noFill/>
        </p:spPr>
        <p:txBody>
          <a:bodyPr wrap="square">
            <a:spAutoFit/>
          </a:bodyPr>
          <a:lstStyle/>
          <a:p>
            <a:r>
              <a:rPr lang="en-GB" sz="800" b="0" i="0" u="none" strike="noStrike" baseline="0" dirty="0">
                <a:solidFill>
                  <a:srgbClr val="38637C"/>
                </a:solidFill>
                <a:latin typeface="LMSans8-Regular"/>
              </a:rPr>
              <a:t>[Fredriksson et al., 2009]</a:t>
            </a:r>
            <a:endParaRPr lang="en-GB" dirty="0"/>
          </a:p>
        </p:txBody>
      </p:sp>
    </p:spTree>
    <p:extLst>
      <p:ext uri="{BB962C8B-B14F-4D97-AF65-F5344CB8AC3E}">
        <p14:creationId xmlns:p14="http://schemas.microsoft.com/office/powerpoint/2010/main" val="291827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37235-FBDB-FD73-09E7-535FAE2FB44A}"/>
            </a:ext>
          </a:extLst>
        </p:cNvPr>
        <p:cNvGrpSpPr/>
        <p:nvPr/>
      </p:nvGrpSpPr>
      <p:grpSpPr>
        <a:xfrm>
          <a:off x="0" y="0"/>
          <a:ext cx="0" cy="0"/>
          <a:chOff x="0" y="0"/>
          <a:chExt cx="0" cy="0"/>
        </a:xfrm>
      </p:grpSpPr>
      <p:pic>
        <p:nvPicPr>
          <p:cNvPr id="22" name="Picture 21" descr="A graph of a graph showing different colored lines&#10;&#10;AI-generated content may be incorrect.">
            <a:extLst>
              <a:ext uri="{FF2B5EF4-FFF2-40B4-BE49-F238E27FC236}">
                <a16:creationId xmlns:a16="http://schemas.microsoft.com/office/drawing/2014/main" id="{467F5AB0-8DB8-3139-EC73-56A3C1F3A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48" y="1933079"/>
            <a:ext cx="5626773" cy="3429493"/>
          </a:xfrm>
          <a:prstGeom prst="rect">
            <a:avLst/>
          </a:prstGeom>
        </p:spPr>
      </p:pic>
      <p:sp>
        <p:nvSpPr>
          <p:cNvPr id="2" name="Title 1">
            <a:extLst>
              <a:ext uri="{FF2B5EF4-FFF2-40B4-BE49-F238E27FC236}">
                <a16:creationId xmlns:a16="http://schemas.microsoft.com/office/drawing/2014/main" id="{4AA22DE1-396B-C9D3-8C48-BD6C2B0BC00D}"/>
              </a:ext>
            </a:extLst>
          </p:cNvPr>
          <p:cNvSpPr>
            <a:spLocks noGrp="1"/>
          </p:cNvSpPr>
          <p:nvPr>
            <p:ph type="title"/>
          </p:nvPr>
        </p:nvSpPr>
        <p:spPr/>
        <p:txBody>
          <a:bodyPr/>
          <a:lstStyle/>
          <a:p>
            <a:r>
              <a:rPr lang="fr-FR" dirty="0"/>
              <a:t>Evaluation </a:t>
            </a:r>
            <a:r>
              <a:rPr lang="fr-FR" dirty="0" err="1"/>
              <a:t>with</a:t>
            </a:r>
            <a:r>
              <a:rPr lang="fr-FR" dirty="0"/>
              <a:t> patient data</a:t>
            </a:r>
            <a:endParaRPr lang="en-GB" dirty="0"/>
          </a:p>
        </p:txBody>
      </p:sp>
      <p:sp>
        <p:nvSpPr>
          <p:cNvPr id="3" name="Date Placeholder 2">
            <a:extLst>
              <a:ext uri="{FF2B5EF4-FFF2-40B4-BE49-F238E27FC236}">
                <a16:creationId xmlns:a16="http://schemas.microsoft.com/office/drawing/2014/main" id="{1858F1B6-81CF-E0D4-180C-97AC4CFE429C}"/>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441381D6-9B32-888F-7FC4-17C093E74E9D}"/>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20556E2C-2393-DFB6-D32A-8EBE64FC9049}"/>
              </a:ext>
            </a:extLst>
          </p:cNvPr>
          <p:cNvSpPr>
            <a:spLocks noGrp="1"/>
          </p:cNvSpPr>
          <p:nvPr>
            <p:ph type="sldNum" sz="quarter" idx="12"/>
          </p:nvPr>
        </p:nvSpPr>
        <p:spPr/>
        <p:txBody>
          <a:bodyPr/>
          <a:lstStyle/>
          <a:p>
            <a:fld id="{1C96B271-48F2-4EBC-90C1-CA6B138C6EC9}" type="slidenum">
              <a:rPr lang="fr-FR" smtClean="0"/>
              <a:pPr/>
              <a:t>17</a:t>
            </a:fld>
            <a:endParaRPr lang="fr-FR">
              <a:latin typeface="Bahnschrift Light" panose="020B0502040204020203" pitchFamily="34" charset="0"/>
            </a:endParaRPr>
          </a:p>
        </p:txBody>
      </p:sp>
      <p:pic>
        <p:nvPicPr>
          <p:cNvPr id="8" name="Picture Placeholder 7" descr="A diagram of a human hand&#10;&#10;AI-generated content may be incorrect.">
            <a:extLst>
              <a:ext uri="{FF2B5EF4-FFF2-40B4-BE49-F238E27FC236}">
                <a16:creationId xmlns:a16="http://schemas.microsoft.com/office/drawing/2014/main" id="{98875639-9A8D-B8FB-FA83-E8435811DD3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258" b="2258"/>
          <a:stretch>
            <a:fillRect/>
          </a:stretch>
        </p:blipFill>
        <p:spPr/>
      </p:pic>
      <p:pic>
        <p:nvPicPr>
          <p:cNvPr id="20" name="Picture 19">
            <a:extLst>
              <a:ext uri="{FF2B5EF4-FFF2-40B4-BE49-F238E27FC236}">
                <a16:creationId xmlns:a16="http://schemas.microsoft.com/office/drawing/2014/main" id="{D1439382-3975-D802-7968-1D8ADA9D5483}"/>
              </a:ext>
            </a:extLst>
          </p:cNvPr>
          <p:cNvPicPr>
            <a:picLocks noChangeAspect="1"/>
          </p:cNvPicPr>
          <p:nvPr/>
        </p:nvPicPr>
        <p:blipFill>
          <a:blip r:embed="rId5"/>
          <a:srcRect t="3144" r="53313"/>
          <a:stretch>
            <a:fillRect/>
          </a:stretch>
        </p:blipFill>
        <p:spPr>
          <a:xfrm>
            <a:off x="598733" y="5195133"/>
            <a:ext cx="5170697" cy="793505"/>
          </a:xfrm>
          <a:prstGeom prst="rect">
            <a:avLst/>
          </a:prstGeom>
        </p:spPr>
      </p:pic>
      <p:sp>
        <p:nvSpPr>
          <p:cNvPr id="24" name="Rectangle 23">
            <a:extLst>
              <a:ext uri="{FF2B5EF4-FFF2-40B4-BE49-F238E27FC236}">
                <a16:creationId xmlns:a16="http://schemas.microsoft.com/office/drawing/2014/main" id="{19260267-E72B-5716-0C6B-7E4BD0C04EF2}"/>
              </a:ext>
            </a:extLst>
          </p:cNvPr>
          <p:cNvSpPr/>
          <p:nvPr/>
        </p:nvSpPr>
        <p:spPr>
          <a:xfrm>
            <a:off x="625344" y="1964887"/>
            <a:ext cx="535797" cy="3046698"/>
          </a:xfrm>
          <a:prstGeom prst="rect">
            <a:avLst/>
          </a:prstGeom>
          <a:solidFill>
            <a:schemeClr val="tx2">
              <a:lumMod val="10000"/>
              <a:lumOff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DF1B9FB-6230-7618-469B-40B6BE8CE825}"/>
              </a:ext>
            </a:extLst>
          </p:cNvPr>
          <p:cNvSpPr/>
          <p:nvPr/>
        </p:nvSpPr>
        <p:spPr>
          <a:xfrm>
            <a:off x="1738667" y="1964887"/>
            <a:ext cx="480869" cy="3046697"/>
          </a:xfrm>
          <a:prstGeom prst="rect">
            <a:avLst/>
          </a:prstGeom>
          <a:solidFill>
            <a:schemeClr val="tx2">
              <a:lumMod val="10000"/>
              <a:lumOff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1BD6AE1-65E2-F9D4-C79F-AE0A00277E59}"/>
              </a:ext>
            </a:extLst>
          </p:cNvPr>
          <p:cNvSpPr/>
          <p:nvPr/>
        </p:nvSpPr>
        <p:spPr>
          <a:xfrm>
            <a:off x="1178643" y="1964887"/>
            <a:ext cx="485619" cy="3046697"/>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1D734AAA-945D-1A34-D2A2-452B557605BC}"/>
              </a:ext>
            </a:extLst>
          </p:cNvPr>
          <p:cNvGrpSpPr/>
          <p:nvPr/>
        </p:nvGrpSpPr>
        <p:grpSpPr>
          <a:xfrm>
            <a:off x="6166328" y="1680160"/>
            <a:ext cx="4900000" cy="2057768"/>
            <a:chOff x="6166328" y="1896060"/>
            <a:chExt cx="4900000" cy="2057768"/>
          </a:xfrm>
        </p:grpSpPr>
        <p:sp>
          <p:nvSpPr>
            <p:cNvPr id="23" name="TextBox 22">
              <a:extLst>
                <a:ext uri="{FF2B5EF4-FFF2-40B4-BE49-F238E27FC236}">
                  <a16:creationId xmlns:a16="http://schemas.microsoft.com/office/drawing/2014/main" id="{A780182B-24E3-44E1-7240-1E97E71A8ACA}"/>
                </a:ext>
              </a:extLst>
            </p:cNvPr>
            <p:cNvSpPr txBox="1"/>
            <p:nvPr/>
          </p:nvSpPr>
          <p:spPr>
            <a:xfrm>
              <a:off x="9117653" y="2385311"/>
              <a:ext cx="1948675" cy="369332"/>
            </a:xfrm>
            <a:prstGeom prst="rect">
              <a:avLst/>
            </a:prstGeom>
            <a:noFill/>
          </p:spPr>
          <p:txBody>
            <a:bodyPr wrap="square" rtlCol="0">
              <a:spAutoFit/>
            </a:bodyPr>
            <a:lstStyle/>
            <a:p>
              <a:r>
                <a:rPr lang="fr-FR" b="1" dirty="0" err="1">
                  <a:solidFill>
                    <a:srgbClr val="6699FF"/>
                  </a:solidFill>
                </a:rPr>
                <a:t>Ischaemia</a:t>
              </a:r>
              <a:r>
                <a:rPr lang="fr-FR" dirty="0">
                  <a:solidFill>
                    <a:srgbClr val="6699FF"/>
                  </a:solidFill>
                </a:rPr>
                <a:t> </a:t>
              </a:r>
              <a:r>
                <a:rPr lang="fr-FR" sz="1200" dirty="0">
                  <a:solidFill>
                    <a:srgbClr val="6699FF"/>
                  </a:solidFill>
                </a:rPr>
                <a:t>(</a:t>
              </a:r>
              <a:r>
                <a:rPr lang="fr-FR" sz="1200" dirty="0" err="1">
                  <a:solidFill>
                    <a:srgbClr val="6699FF"/>
                  </a:solidFill>
                </a:rPr>
                <a:t>Hypoxia</a:t>
              </a:r>
              <a:r>
                <a:rPr lang="fr-FR" sz="1200" dirty="0">
                  <a:solidFill>
                    <a:srgbClr val="6699FF"/>
                  </a:solidFill>
                </a:rPr>
                <a:t>)</a:t>
              </a:r>
              <a:endParaRPr lang="en-GB" dirty="0">
                <a:solidFill>
                  <a:srgbClr val="6699FF"/>
                </a:solidFill>
              </a:endParaRPr>
            </a:p>
          </p:txBody>
        </p:sp>
        <p:grpSp>
          <p:nvGrpSpPr>
            <p:cNvPr id="45" name="Group 44">
              <a:extLst>
                <a:ext uri="{FF2B5EF4-FFF2-40B4-BE49-F238E27FC236}">
                  <a16:creationId xmlns:a16="http://schemas.microsoft.com/office/drawing/2014/main" id="{1057CE5E-E16C-BB71-EDA9-875942C69411}"/>
                </a:ext>
              </a:extLst>
            </p:cNvPr>
            <p:cNvGrpSpPr/>
            <p:nvPr/>
          </p:nvGrpSpPr>
          <p:grpSpPr>
            <a:xfrm>
              <a:off x="6166328" y="1896060"/>
              <a:ext cx="1440000" cy="1440000"/>
              <a:chOff x="7048470" y="719015"/>
              <a:chExt cx="1445912" cy="1454871"/>
            </a:xfrm>
          </p:grpSpPr>
          <p:pic>
            <p:nvPicPr>
              <p:cNvPr id="42" name="Image 9">
                <a:extLst>
                  <a:ext uri="{FF2B5EF4-FFF2-40B4-BE49-F238E27FC236}">
                    <a16:creationId xmlns:a16="http://schemas.microsoft.com/office/drawing/2014/main" id="{9F34A890-21DB-F5C1-D227-5A53215BC5F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25" b="96484" l="1172" r="96094">
                            <a14:foregroundMark x1="79102" y1="83984" x2="30078" y2="88086"/>
                            <a14:foregroundMark x1="30078" y1="88086" x2="12109" y2="70508"/>
                            <a14:foregroundMark x1="12109" y1="70508" x2="3711" y2="43359"/>
                            <a14:foregroundMark x1="3711" y1="43359" x2="17773" y2="20898"/>
                            <a14:foregroundMark x1="17773" y1="20898" x2="38672" y2="8008"/>
                            <a14:foregroundMark x1="38672" y1="8008" x2="66016" y2="8789"/>
                            <a14:foregroundMark x1="66016" y1="8789" x2="89648" y2="26758"/>
                            <a14:foregroundMark x1="89648" y1="26758" x2="91797" y2="56641"/>
                            <a14:foregroundMark x1="91797" y1="56641" x2="71680" y2="85352"/>
                            <a14:foregroundMark x1="71680" y1="85352" x2="40625" y2="93750"/>
                            <a14:foregroundMark x1="40625" y1="93750" x2="27734" y2="88672"/>
                            <a14:foregroundMark x1="5664" y1="59961" x2="5664" y2="59961"/>
                            <a14:foregroundMark x1="1367" y1="51172" x2="1367" y2="51172"/>
                            <a14:foregroundMark x1="48633" y1="3125" x2="48633" y2="3125"/>
                            <a14:foregroundMark x1="96289" y1="42383" x2="96289" y2="42383"/>
                            <a14:foregroundMark x1="64844" y1="94336" x2="64844" y2="94336"/>
                            <a14:foregroundMark x1="50391" y1="96484" x2="50391" y2="96484"/>
                          </a14:backgroundRemoval>
                        </a14:imgEffect>
                      </a14:imgLayer>
                    </a14:imgProps>
                  </a:ext>
                  <a:ext uri="{28A0092B-C50C-407E-A947-70E740481C1C}">
                    <a14:useLocalDpi xmlns:a14="http://schemas.microsoft.com/office/drawing/2010/main" val="0"/>
                  </a:ext>
                </a:extLst>
              </a:blip>
              <a:stretch>
                <a:fillRect/>
              </a:stretch>
            </p:blipFill>
            <p:spPr>
              <a:xfrm>
                <a:off x="7059240" y="719015"/>
                <a:ext cx="1435142" cy="1435142"/>
              </a:xfrm>
              <a:prstGeom prst="rect">
                <a:avLst/>
              </a:prstGeom>
            </p:spPr>
          </p:pic>
          <p:sp>
            <p:nvSpPr>
              <p:cNvPr id="44" name="Oval 43">
                <a:extLst>
                  <a:ext uri="{FF2B5EF4-FFF2-40B4-BE49-F238E27FC236}">
                    <a16:creationId xmlns:a16="http://schemas.microsoft.com/office/drawing/2014/main" id="{AF5CD38D-EC71-66D1-4208-3D337E5B623A}"/>
                  </a:ext>
                </a:extLst>
              </p:cNvPr>
              <p:cNvSpPr/>
              <p:nvPr/>
            </p:nvSpPr>
            <p:spPr>
              <a:xfrm>
                <a:off x="7048470" y="737486"/>
                <a:ext cx="1436400" cy="1436400"/>
              </a:xfrm>
              <a:prstGeom prst="ellipse">
                <a:avLst/>
              </a:prstGeom>
              <a:noFill/>
              <a:ln w="571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Freeform: Shape 32">
              <a:extLst>
                <a:ext uri="{FF2B5EF4-FFF2-40B4-BE49-F238E27FC236}">
                  <a16:creationId xmlns:a16="http://schemas.microsoft.com/office/drawing/2014/main" id="{B994FBBB-7ADA-C924-A129-2926869C4780}"/>
                </a:ext>
              </a:extLst>
            </p:cNvPr>
            <p:cNvSpPr/>
            <p:nvPr/>
          </p:nvSpPr>
          <p:spPr>
            <a:xfrm rot="1178836">
              <a:off x="7258407" y="2720789"/>
              <a:ext cx="1202981" cy="905200"/>
            </a:xfrm>
            <a:custGeom>
              <a:avLst/>
              <a:gdLst>
                <a:gd name="connsiteX0" fmla="*/ 0 w 1527142"/>
                <a:gd name="connsiteY0" fmla="*/ 226243 h 886120"/>
                <a:gd name="connsiteX1" fmla="*/ 1527142 w 1527142"/>
                <a:gd name="connsiteY1" fmla="*/ 0 h 886120"/>
                <a:gd name="connsiteX2" fmla="*/ 1508289 w 1527142"/>
                <a:gd name="connsiteY2" fmla="*/ 886120 h 886120"/>
                <a:gd name="connsiteX3" fmla="*/ 0 w 1527142"/>
                <a:gd name="connsiteY3" fmla="*/ 226243 h 886120"/>
              </a:gdLst>
              <a:ahLst/>
              <a:cxnLst>
                <a:cxn ang="0">
                  <a:pos x="connsiteX0" y="connsiteY0"/>
                </a:cxn>
                <a:cxn ang="0">
                  <a:pos x="connsiteX1" y="connsiteY1"/>
                </a:cxn>
                <a:cxn ang="0">
                  <a:pos x="connsiteX2" y="connsiteY2"/>
                </a:cxn>
                <a:cxn ang="0">
                  <a:pos x="connsiteX3" y="connsiteY3"/>
                </a:cxn>
              </a:cxnLst>
              <a:rect l="l" t="t" r="r" b="b"/>
              <a:pathLst>
                <a:path w="1527142" h="886120">
                  <a:moveTo>
                    <a:pt x="0" y="226243"/>
                  </a:moveTo>
                  <a:lnTo>
                    <a:pt x="1527142" y="0"/>
                  </a:lnTo>
                  <a:lnTo>
                    <a:pt x="1508289" y="886120"/>
                  </a:lnTo>
                  <a:lnTo>
                    <a:pt x="0" y="226243"/>
                  </a:lnTo>
                  <a:close/>
                </a:path>
              </a:pathLst>
            </a:custGeom>
            <a:solidFill>
              <a:srgbClr val="DCEAF7">
                <a:alpha val="70000"/>
              </a:srgbClr>
            </a:solidFill>
            <a:ln>
              <a:solidFill>
                <a:srgbClr val="DCE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6154B2A4-D170-706F-423B-C14D29595620}"/>
                </a:ext>
              </a:extLst>
            </p:cNvPr>
            <p:cNvSpPr/>
            <p:nvPr/>
          </p:nvSpPr>
          <p:spPr>
            <a:xfrm>
              <a:off x="7963248" y="2873828"/>
              <a:ext cx="1080000" cy="1080000"/>
            </a:xfrm>
            <a:prstGeom prst="ellipse">
              <a:avLst/>
            </a:prstGeom>
            <a:blipFill>
              <a:blip r:embed="rId8"/>
              <a:stretch>
                <a:fillRect/>
              </a:stretch>
            </a:blipFill>
            <a:ln>
              <a:solidFill>
                <a:srgbClr val="DCE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3" name="Group 52">
            <a:extLst>
              <a:ext uri="{FF2B5EF4-FFF2-40B4-BE49-F238E27FC236}">
                <a16:creationId xmlns:a16="http://schemas.microsoft.com/office/drawing/2014/main" id="{70732DFB-16C0-4C5B-C6BE-63B80EF6CFA7}"/>
              </a:ext>
            </a:extLst>
          </p:cNvPr>
          <p:cNvGrpSpPr/>
          <p:nvPr/>
        </p:nvGrpSpPr>
        <p:grpSpPr>
          <a:xfrm>
            <a:off x="6166328" y="4330247"/>
            <a:ext cx="5837424" cy="1833249"/>
            <a:chOff x="6166328" y="4266747"/>
            <a:chExt cx="5837424" cy="1833249"/>
          </a:xfrm>
        </p:grpSpPr>
        <p:grpSp>
          <p:nvGrpSpPr>
            <p:cNvPr id="46" name="Group 45">
              <a:extLst>
                <a:ext uri="{FF2B5EF4-FFF2-40B4-BE49-F238E27FC236}">
                  <a16:creationId xmlns:a16="http://schemas.microsoft.com/office/drawing/2014/main" id="{712F089B-4270-15AF-EF79-33412120EA9E}"/>
                </a:ext>
              </a:extLst>
            </p:cNvPr>
            <p:cNvGrpSpPr/>
            <p:nvPr/>
          </p:nvGrpSpPr>
          <p:grpSpPr>
            <a:xfrm rot="5400000">
              <a:off x="6166328" y="4659996"/>
              <a:ext cx="1440000" cy="1440000"/>
              <a:chOff x="8012121" y="1808631"/>
              <a:chExt cx="1451270" cy="1439210"/>
            </a:xfrm>
          </p:grpSpPr>
          <p:pic>
            <p:nvPicPr>
              <p:cNvPr id="41" name="Image 8">
                <a:extLst>
                  <a:ext uri="{FF2B5EF4-FFF2-40B4-BE49-F238E27FC236}">
                    <a16:creationId xmlns:a16="http://schemas.microsoft.com/office/drawing/2014/main" id="{90BDEF53-E8E6-D0E7-D193-D12B56FE53B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44" b="98633" l="1758" r="97461">
                            <a14:foregroundMark x1="81055" y1="87891" x2="43164" y2="94336"/>
                            <a14:foregroundMark x1="43164" y1="94336" x2="16602" y2="79688"/>
                            <a14:foregroundMark x1="16602" y1="79688" x2="7617" y2="48242"/>
                            <a14:foregroundMark x1="7617" y1="48242" x2="25391" y2="21680"/>
                            <a14:foregroundMark x1="25391" y1="21680" x2="53711" y2="5078"/>
                            <a14:foregroundMark x1="53711" y1="5078" x2="82031" y2="18555"/>
                            <a14:foregroundMark x1="82031" y1="18555" x2="92578" y2="49219"/>
                            <a14:foregroundMark x1="92578" y1="49219" x2="84570" y2="76563"/>
                            <a14:foregroundMark x1="84570" y1="76563" x2="81055" y2="80078"/>
                            <a14:foregroundMark x1="5078" y1="48047" x2="5078" y2="48047"/>
                            <a14:foregroundMark x1="1758" y1="48047" x2="1758" y2="48047"/>
                            <a14:foregroundMark x1="36914" y1="7422" x2="36914" y2="7422"/>
                            <a14:foregroundMark x1="50000" y1="2344" x2="50000" y2="2344"/>
                            <a14:foregroundMark x1="97656" y1="50781" x2="97656" y2="50781"/>
                            <a14:foregroundMark x1="51367" y1="98633" x2="51367" y2="98633"/>
                          </a14:backgroundRemoval>
                        </a14:imgEffect>
                      </a14:imgLayer>
                    </a14:imgProps>
                  </a:ext>
                  <a:ext uri="{28A0092B-C50C-407E-A947-70E740481C1C}">
                    <a14:useLocalDpi xmlns:a14="http://schemas.microsoft.com/office/drawing/2010/main" val="0"/>
                  </a:ext>
                </a:extLst>
              </a:blip>
              <a:stretch>
                <a:fillRect/>
              </a:stretch>
            </p:blipFill>
            <p:spPr>
              <a:xfrm>
                <a:off x="8026991" y="1811441"/>
                <a:ext cx="1436400" cy="1436400"/>
              </a:xfrm>
              <a:prstGeom prst="rect">
                <a:avLst/>
              </a:prstGeom>
            </p:spPr>
          </p:pic>
          <p:sp>
            <p:nvSpPr>
              <p:cNvPr id="43" name="Oval 42">
                <a:extLst>
                  <a:ext uri="{FF2B5EF4-FFF2-40B4-BE49-F238E27FC236}">
                    <a16:creationId xmlns:a16="http://schemas.microsoft.com/office/drawing/2014/main" id="{C0644239-E4D1-6144-2FFE-04DC0432CEE0}"/>
                  </a:ext>
                </a:extLst>
              </p:cNvPr>
              <p:cNvSpPr/>
              <p:nvPr/>
            </p:nvSpPr>
            <p:spPr>
              <a:xfrm>
                <a:off x="8012121" y="1808631"/>
                <a:ext cx="1436400" cy="1436400"/>
              </a:xfrm>
              <a:prstGeom prst="ellipse">
                <a:avLst/>
              </a:prstGeom>
              <a:noFill/>
              <a:ln w="57150">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a:extLst>
                <a:ext uri="{FF2B5EF4-FFF2-40B4-BE49-F238E27FC236}">
                  <a16:creationId xmlns:a16="http://schemas.microsoft.com/office/drawing/2014/main" id="{AC828185-908A-612A-A48F-175C0EF05A7A}"/>
                </a:ext>
              </a:extLst>
            </p:cNvPr>
            <p:cNvSpPr txBox="1"/>
            <p:nvPr/>
          </p:nvSpPr>
          <p:spPr>
            <a:xfrm>
              <a:off x="9117653" y="4990151"/>
              <a:ext cx="2886099" cy="553998"/>
            </a:xfrm>
            <a:prstGeom prst="rect">
              <a:avLst/>
            </a:prstGeom>
            <a:noFill/>
          </p:spPr>
          <p:txBody>
            <a:bodyPr wrap="square" rtlCol="0">
              <a:spAutoFit/>
            </a:bodyPr>
            <a:lstStyle/>
            <a:p>
              <a:r>
                <a:rPr lang="fr-FR" b="1" dirty="0" err="1">
                  <a:solidFill>
                    <a:srgbClr val="FF7C80"/>
                  </a:solidFill>
                </a:rPr>
                <a:t>Hyperemia</a:t>
              </a:r>
              <a:r>
                <a:rPr lang="fr-FR" dirty="0">
                  <a:solidFill>
                    <a:srgbClr val="FF7C80"/>
                  </a:solidFill>
                </a:rPr>
                <a:t> </a:t>
              </a:r>
              <a:r>
                <a:rPr lang="fr-FR" sz="1200" dirty="0">
                  <a:solidFill>
                    <a:srgbClr val="FF7C80"/>
                  </a:solidFill>
                </a:rPr>
                <a:t>(Oxydation – </a:t>
              </a:r>
              <a:br>
                <a:rPr lang="fr-FR" sz="1200" dirty="0">
                  <a:solidFill>
                    <a:srgbClr val="FF7C80"/>
                  </a:solidFill>
                </a:rPr>
              </a:br>
              <a:r>
                <a:rPr lang="en-GB" sz="1200" dirty="0">
                  <a:solidFill>
                    <a:srgbClr val="FF7C80"/>
                  </a:solidFill>
                </a:rPr>
                <a:t>Water-hammer pulse)</a:t>
              </a:r>
            </a:p>
          </p:txBody>
        </p:sp>
        <p:sp>
          <p:nvSpPr>
            <p:cNvPr id="50" name="Freeform: Shape 49">
              <a:extLst>
                <a:ext uri="{FF2B5EF4-FFF2-40B4-BE49-F238E27FC236}">
                  <a16:creationId xmlns:a16="http://schemas.microsoft.com/office/drawing/2014/main" id="{06949698-9111-7A21-E88F-AF403C87787C}"/>
                </a:ext>
              </a:extLst>
            </p:cNvPr>
            <p:cNvSpPr/>
            <p:nvPr/>
          </p:nvSpPr>
          <p:spPr>
            <a:xfrm rot="19302727">
              <a:off x="7292309" y="4825163"/>
              <a:ext cx="1202981" cy="905200"/>
            </a:xfrm>
            <a:custGeom>
              <a:avLst/>
              <a:gdLst>
                <a:gd name="connsiteX0" fmla="*/ 0 w 1527142"/>
                <a:gd name="connsiteY0" fmla="*/ 226243 h 886120"/>
                <a:gd name="connsiteX1" fmla="*/ 1527142 w 1527142"/>
                <a:gd name="connsiteY1" fmla="*/ 0 h 886120"/>
                <a:gd name="connsiteX2" fmla="*/ 1508289 w 1527142"/>
                <a:gd name="connsiteY2" fmla="*/ 886120 h 886120"/>
                <a:gd name="connsiteX3" fmla="*/ 0 w 1527142"/>
                <a:gd name="connsiteY3" fmla="*/ 226243 h 886120"/>
              </a:gdLst>
              <a:ahLst/>
              <a:cxnLst>
                <a:cxn ang="0">
                  <a:pos x="connsiteX0" y="connsiteY0"/>
                </a:cxn>
                <a:cxn ang="0">
                  <a:pos x="connsiteX1" y="connsiteY1"/>
                </a:cxn>
                <a:cxn ang="0">
                  <a:pos x="connsiteX2" y="connsiteY2"/>
                </a:cxn>
                <a:cxn ang="0">
                  <a:pos x="connsiteX3" y="connsiteY3"/>
                </a:cxn>
              </a:cxnLst>
              <a:rect l="l" t="t" r="r" b="b"/>
              <a:pathLst>
                <a:path w="1527142" h="886120">
                  <a:moveTo>
                    <a:pt x="0" y="226243"/>
                  </a:moveTo>
                  <a:lnTo>
                    <a:pt x="1527142" y="0"/>
                  </a:lnTo>
                  <a:lnTo>
                    <a:pt x="1508289" y="886120"/>
                  </a:lnTo>
                  <a:lnTo>
                    <a:pt x="0" y="226243"/>
                  </a:lnTo>
                  <a:close/>
                </a:path>
              </a:pathLst>
            </a:custGeom>
            <a:solidFill>
              <a:srgbClr val="FFCCCC">
                <a:alpha val="70000"/>
              </a:srgbClr>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B90AE246-8FE8-1E7E-13C1-BB3E1CDEF703}"/>
                </a:ext>
              </a:extLst>
            </p:cNvPr>
            <p:cNvSpPr/>
            <p:nvPr/>
          </p:nvSpPr>
          <p:spPr>
            <a:xfrm>
              <a:off x="7963248" y="4266747"/>
              <a:ext cx="1080000" cy="1080000"/>
            </a:xfrm>
            <a:prstGeom prst="ellipse">
              <a:avLst/>
            </a:prstGeom>
            <a:blipFill>
              <a:blip r:embed="rId11"/>
              <a:stretch>
                <a:fillRect/>
              </a:stretch>
            </a:blip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4" name="Picture 53">
            <a:extLst>
              <a:ext uri="{FF2B5EF4-FFF2-40B4-BE49-F238E27FC236}">
                <a16:creationId xmlns:a16="http://schemas.microsoft.com/office/drawing/2014/main" id="{6A5E3962-1440-0E52-3A4D-76D04924BDC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560" r="5043"/>
                    </a14:imgEffect>
                  </a14:imgLayer>
                </a14:imgProps>
              </a:ext>
            </a:extLst>
          </a:blip>
          <a:srcRect r="94397"/>
          <a:stretch>
            <a:fillRect/>
          </a:stretch>
        </p:blipFill>
        <p:spPr>
          <a:xfrm>
            <a:off x="7180673" y="1479504"/>
            <a:ext cx="378776" cy="519569"/>
          </a:xfrm>
          <a:prstGeom prst="rect">
            <a:avLst/>
          </a:prstGeom>
        </p:spPr>
      </p:pic>
      <p:cxnSp>
        <p:nvCxnSpPr>
          <p:cNvPr id="56" name="Straight Connector 55">
            <a:extLst>
              <a:ext uri="{FF2B5EF4-FFF2-40B4-BE49-F238E27FC236}">
                <a16:creationId xmlns:a16="http://schemas.microsoft.com/office/drawing/2014/main" id="{867DDB12-989F-83D4-CB50-28256469A69A}"/>
              </a:ext>
            </a:extLst>
          </p:cNvPr>
          <p:cNvCxnSpPr>
            <a:cxnSpLocks/>
          </p:cNvCxnSpPr>
          <p:nvPr/>
        </p:nvCxnSpPr>
        <p:spPr>
          <a:xfrm>
            <a:off x="7370061" y="4034088"/>
            <a:ext cx="2815339" cy="0"/>
          </a:xfrm>
          <a:prstGeom prst="line">
            <a:avLst/>
          </a:prstGeom>
          <a:ln>
            <a:solidFill>
              <a:srgbClr val="336B85"/>
            </a:solidFill>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EECB95B4-347C-CD4D-39A7-EC3D411FA2DA}"/>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
        <p:nvSpPr>
          <p:cNvPr id="59" name="Rectangle 58">
            <a:extLst>
              <a:ext uri="{FF2B5EF4-FFF2-40B4-BE49-F238E27FC236}">
                <a16:creationId xmlns:a16="http://schemas.microsoft.com/office/drawing/2014/main" id="{23F53E8D-ED61-A560-A56A-334A44495AEC}"/>
              </a:ext>
            </a:extLst>
          </p:cNvPr>
          <p:cNvSpPr/>
          <p:nvPr/>
        </p:nvSpPr>
        <p:spPr>
          <a:xfrm>
            <a:off x="2308600" y="1964887"/>
            <a:ext cx="617480" cy="3046697"/>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89570383-B755-2E0A-C3A3-166AFA0D9359}"/>
              </a:ext>
            </a:extLst>
          </p:cNvPr>
          <p:cNvSpPr/>
          <p:nvPr/>
        </p:nvSpPr>
        <p:spPr>
          <a:xfrm>
            <a:off x="3812489" y="1964887"/>
            <a:ext cx="555274" cy="3046697"/>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D71D33C-E14E-F948-E5B9-A1EE68A3D2B7}"/>
              </a:ext>
            </a:extLst>
          </p:cNvPr>
          <p:cNvSpPr/>
          <p:nvPr/>
        </p:nvSpPr>
        <p:spPr>
          <a:xfrm>
            <a:off x="5090340" y="1964887"/>
            <a:ext cx="622014" cy="3046697"/>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787E7692-212F-9EC9-8E4E-2AAA988616BC}"/>
              </a:ext>
            </a:extLst>
          </p:cNvPr>
          <p:cNvSpPr/>
          <p:nvPr/>
        </p:nvSpPr>
        <p:spPr>
          <a:xfrm>
            <a:off x="3043698" y="1964887"/>
            <a:ext cx="666124" cy="3046697"/>
          </a:xfrm>
          <a:prstGeom prst="rect">
            <a:avLst/>
          </a:prstGeom>
          <a:solidFill>
            <a:schemeClr val="tx2">
              <a:lumMod val="10000"/>
              <a:lumOff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4E018684-D7CC-6C65-32B0-FFC0706F948B}"/>
              </a:ext>
            </a:extLst>
          </p:cNvPr>
          <p:cNvSpPr/>
          <p:nvPr/>
        </p:nvSpPr>
        <p:spPr>
          <a:xfrm>
            <a:off x="4414567" y="1964887"/>
            <a:ext cx="672961" cy="3046697"/>
          </a:xfrm>
          <a:prstGeom prst="rect">
            <a:avLst/>
          </a:prstGeom>
          <a:solidFill>
            <a:schemeClr val="tx2">
              <a:lumMod val="10000"/>
              <a:lumOff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177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ppt_x"/>
                                          </p:val>
                                        </p:tav>
                                        <p:tav tm="100000">
                                          <p:val>
                                            <p:strVal val="#ppt_x"/>
                                          </p:val>
                                        </p:tav>
                                      </p:tavLst>
                                    </p:anim>
                                    <p:anim calcmode="lin" valueType="num">
                                      <p:cBhvr additive="base">
                                        <p:cTn id="42" dur="500" fill="hold"/>
                                        <p:tgtEl>
                                          <p:spTgt spid="6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additive="base">
                                        <p:cTn id="45" dur="500" fill="hold"/>
                                        <p:tgtEl>
                                          <p:spTgt spid="61"/>
                                        </p:tgtEl>
                                        <p:attrNameLst>
                                          <p:attrName>ppt_x</p:attrName>
                                        </p:attrNameLst>
                                      </p:cBhvr>
                                      <p:tavLst>
                                        <p:tav tm="0">
                                          <p:val>
                                            <p:strVal val="#ppt_x"/>
                                          </p:val>
                                        </p:tav>
                                        <p:tav tm="100000">
                                          <p:val>
                                            <p:strVal val="#ppt_x"/>
                                          </p:val>
                                        </p:tav>
                                      </p:tavLst>
                                    </p:anim>
                                    <p:anim calcmode="lin" valueType="num">
                                      <p:cBhvr additive="base">
                                        <p:cTn id="46" dur="500" fill="hold"/>
                                        <p:tgtEl>
                                          <p:spTgt spid="6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additive="base">
                                        <p:cTn id="53" dur="500" fill="hold"/>
                                        <p:tgtEl>
                                          <p:spTgt spid="56"/>
                                        </p:tgtEl>
                                        <p:attrNameLst>
                                          <p:attrName>ppt_x</p:attrName>
                                        </p:attrNameLst>
                                      </p:cBhvr>
                                      <p:tavLst>
                                        <p:tav tm="0">
                                          <p:val>
                                            <p:strVal val="#ppt_x"/>
                                          </p:val>
                                        </p:tav>
                                        <p:tav tm="100000">
                                          <p:val>
                                            <p:strVal val="#ppt_x"/>
                                          </p:val>
                                        </p:tav>
                                      </p:tavLst>
                                    </p:anim>
                                    <p:anim calcmode="lin" valueType="num">
                                      <p:cBhvr additive="base">
                                        <p:cTn id="5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2" grpId="0" animBg="1"/>
      <p:bldP spid="59" grpId="0" animBg="1"/>
      <p:bldP spid="60" grpId="0" animBg="1"/>
      <p:bldP spid="61" grpId="0" animBg="1"/>
      <p:bldP spid="62" grpId="0" animBg="1"/>
      <p:bldP spid="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E27CB-37C3-CED9-3D3D-CD5A9917D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4B282-3F79-4ED5-0C5D-F2B118F7968C}"/>
              </a:ext>
            </a:extLst>
          </p:cNvPr>
          <p:cNvSpPr>
            <a:spLocks noGrp="1"/>
          </p:cNvSpPr>
          <p:nvPr>
            <p:ph type="title"/>
          </p:nvPr>
        </p:nvSpPr>
        <p:spPr/>
        <p:txBody>
          <a:bodyPr/>
          <a:lstStyle/>
          <a:p>
            <a:r>
              <a:rPr lang="fr-FR" dirty="0"/>
              <a:t>Evaluation </a:t>
            </a:r>
            <a:r>
              <a:rPr lang="fr-FR" dirty="0" err="1"/>
              <a:t>with</a:t>
            </a:r>
            <a:r>
              <a:rPr lang="fr-FR" dirty="0"/>
              <a:t> patient data</a:t>
            </a:r>
            <a:endParaRPr lang="en-GB" dirty="0"/>
          </a:p>
        </p:txBody>
      </p:sp>
      <p:sp>
        <p:nvSpPr>
          <p:cNvPr id="3" name="Date Placeholder 2">
            <a:extLst>
              <a:ext uri="{FF2B5EF4-FFF2-40B4-BE49-F238E27FC236}">
                <a16:creationId xmlns:a16="http://schemas.microsoft.com/office/drawing/2014/main" id="{0E1C9C8D-44DC-0E99-F7E4-42575D48547E}"/>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45C59263-EE99-AAD9-4DE5-3ADE95CC8D6A}"/>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5D4E9674-F524-8F6D-F38D-020F6CBB6C99}"/>
              </a:ext>
            </a:extLst>
          </p:cNvPr>
          <p:cNvSpPr>
            <a:spLocks noGrp="1"/>
          </p:cNvSpPr>
          <p:nvPr>
            <p:ph type="sldNum" sz="quarter" idx="12"/>
          </p:nvPr>
        </p:nvSpPr>
        <p:spPr/>
        <p:txBody>
          <a:bodyPr/>
          <a:lstStyle/>
          <a:p>
            <a:fld id="{1C96B271-48F2-4EBC-90C1-CA6B138C6EC9}" type="slidenum">
              <a:rPr lang="fr-FR" smtClean="0"/>
              <a:pPr/>
              <a:t>18</a:t>
            </a:fld>
            <a:endParaRPr lang="fr-FR">
              <a:latin typeface="Bahnschrift Light" panose="020B0502040204020203" pitchFamily="34" charset="0"/>
            </a:endParaRPr>
          </a:p>
        </p:txBody>
      </p:sp>
      <p:pic>
        <p:nvPicPr>
          <p:cNvPr id="8" name="Picture Placeholder 7" descr="A diagram of a human hand&#10;&#10;AI-generated content may be incorrect.">
            <a:extLst>
              <a:ext uri="{FF2B5EF4-FFF2-40B4-BE49-F238E27FC236}">
                <a16:creationId xmlns:a16="http://schemas.microsoft.com/office/drawing/2014/main" id="{BEEB3CF3-D1A7-74B0-5F26-E4589114CDC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258" b="2258"/>
          <a:stretch>
            <a:fillRect/>
          </a:stretch>
        </p:blipFill>
        <p:spPr/>
      </p:pic>
      <p:grpSp>
        <p:nvGrpSpPr>
          <p:cNvPr id="12" name="Group 11">
            <a:extLst>
              <a:ext uri="{FF2B5EF4-FFF2-40B4-BE49-F238E27FC236}">
                <a16:creationId xmlns:a16="http://schemas.microsoft.com/office/drawing/2014/main" id="{66517AF9-B06D-D66A-A53A-D42BBF804197}"/>
              </a:ext>
            </a:extLst>
          </p:cNvPr>
          <p:cNvGrpSpPr/>
          <p:nvPr/>
        </p:nvGrpSpPr>
        <p:grpSpPr>
          <a:xfrm>
            <a:off x="566175" y="1943594"/>
            <a:ext cx="2577424" cy="3819897"/>
            <a:chOff x="290286" y="1444830"/>
            <a:chExt cx="2577424" cy="3819897"/>
          </a:xfrm>
        </p:grpSpPr>
        <p:pic>
          <p:nvPicPr>
            <p:cNvPr id="7" name="Graphic 6" descr="Computer with solid fill">
              <a:extLst>
                <a:ext uri="{FF2B5EF4-FFF2-40B4-BE49-F238E27FC236}">
                  <a16:creationId xmlns:a16="http://schemas.microsoft.com/office/drawing/2014/main" id="{F7F3EC52-9895-80E5-FC3B-BB3705A037AA}"/>
                </a:ext>
              </a:extLst>
            </p:cNvPr>
            <p:cNvPicPr>
              <a:picLocks noChangeAspect="1"/>
            </p:cNvPicPr>
            <p:nvPr/>
          </p:nvPicPr>
          <p:blipFill>
            <a:blip r:embed="rId4">
              <a:extLst>
                <a:ext uri="{96DAC541-7B7A-43D3-8B79-37D633B846F1}">
                  <asvg:svgBlip xmlns:asvg="http://schemas.microsoft.com/office/drawing/2016/SVG/main" r:embed="rId5"/>
                </a:ext>
              </a:extLst>
            </a:blip>
            <a:srcRect r="32526"/>
            <a:stretch>
              <a:fillRect/>
            </a:stretch>
          </p:blipFill>
          <p:spPr>
            <a:xfrm>
              <a:off x="290286" y="1444830"/>
              <a:ext cx="2577424" cy="3819897"/>
            </a:xfrm>
            <a:prstGeom prst="rect">
              <a:avLst/>
            </a:prstGeom>
          </p:spPr>
        </p:pic>
        <p:pic>
          <p:nvPicPr>
            <p:cNvPr id="10" name="Image 15">
              <a:extLst>
                <a:ext uri="{FF2B5EF4-FFF2-40B4-BE49-F238E27FC236}">
                  <a16:creationId xmlns:a16="http://schemas.microsoft.com/office/drawing/2014/main" id="{EC9C8892-FB55-3182-8B0E-C3DA63DAFD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6225" y="2554469"/>
              <a:ext cx="1784403" cy="1001729"/>
            </a:xfrm>
            <a:prstGeom prst="rect">
              <a:avLst/>
            </a:prstGeom>
          </p:spPr>
        </p:pic>
        <p:pic>
          <p:nvPicPr>
            <p:cNvPr id="11" name="Picture 8" descr="An overview of the FEniCS Project — FEniCSx tutorial">
              <a:extLst>
                <a:ext uri="{FF2B5EF4-FFF2-40B4-BE49-F238E27FC236}">
                  <a16:creationId xmlns:a16="http://schemas.microsoft.com/office/drawing/2014/main" id="{DF4020FB-25F6-13A4-062B-3DD5DF0908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609" y="2516997"/>
              <a:ext cx="271065" cy="37220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Image 9">
            <a:extLst>
              <a:ext uri="{FF2B5EF4-FFF2-40B4-BE49-F238E27FC236}">
                <a16:creationId xmlns:a16="http://schemas.microsoft.com/office/drawing/2014/main" id="{E3127186-C4EE-4328-95CB-C5B4A52A79F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673854" y="1498585"/>
            <a:ext cx="7735940" cy="4709914"/>
          </a:xfrm>
          <a:prstGeom prst="rect">
            <a:avLst/>
          </a:prstGeom>
        </p:spPr>
      </p:pic>
      <p:pic>
        <p:nvPicPr>
          <p:cNvPr id="14" name="Image 10">
            <a:extLst>
              <a:ext uri="{FF2B5EF4-FFF2-40B4-BE49-F238E27FC236}">
                <a16:creationId xmlns:a16="http://schemas.microsoft.com/office/drawing/2014/main" id="{24CDF67B-26B0-0135-0238-BCB52735140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68" b="89803" l="7710" r="89796">
                        <a14:foregroundMark x1="7710" y1="62171" x2="7710" y2="62171"/>
                        <a14:foregroundMark x1="82540" y1="9868" x2="82540" y2="9868"/>
                        <a14:foregroundMark x1="84354" y1="9868" x2="84354" y2="9868"/>
                      </a14:backgroundRemoval>
                    </a14:imgEffect>
                  </a14:imgLayer>
                </a14:imgProps>
              </a:ext>
            </a:extLst>
          </a:blip>
          <a:stretch>
            <a:fillRect/>
          </a:stretch>
        </p:blipFill>
        <p:spPr>
          <a:xfrm>
            <a:off x="4211609" y="3486821"/>
            <a:ext cx="2036724" cy="1404000"/>
          </a:xfrm>
          <a:prstGeom prst="rect">
            <a:avLst/>
          </a:prstGeom>
        </p:spPr>
      </p:pic>
      <p:cxnSp>
        <p:nvCxnSpPr>
          <p:cNvPr id="16" name="Straight Arrow Connector 15">
            <a:extLst>
              <a:ext uri="{FF2B5EF4-FFF2-40B4-BE49-F238E27FC236}">
                <a16:creationId xmlns:a16="http://schemas.microsoft.com/office/drawing/2014/main" id="{D94F4158-1D6E-B439-BFB4-489448230F6C}"/>
              </a:ext>
            </a:extLst>
          </p:cNvPr>
          <p:cNvCxnSpPr>
            <a:cxnSpLocks/>
          </p:cNvCxnSpPr>
          <p:nvPr/>
        </p:nvCxnSpPr>
        <p:spPr>
          <a:xfrm flipH="1">
            <a:off x="4709160" y="4547566"/>
            <a:ext cx="123691" cy="811849"/>
          </a:xfrm>
          <a:prstGeom prst="straightConnector1">
            <a:avLst/>
          </a:prstGeom>
          <a:ln>
            <a:solidFill>
              <a:srgbClr val="09103A"/>
            </a:solidFill>
            <a:tailEnd type="triangle"/>
          </a:ln>
        </p:spPr>
        <p:style>
          <a:lnRef idx="2">
            <a:schemeClr val="accent1"/>
          </a:lnRef>
          <a:fillRef idx="0">
            <a:schemeClr val="accent1"/>
          </a:fillRef>
          <a:effectRef idx="1">
            <a:schemeClr val="accent1"/>
          </a:effectRef>
          <a:fontRef idx="minor">
            <a:schemeClr val="tx1"/>
          </a:fontRef>
        </p:style>
      </p:cxnSp>
      <p:pic>
        <p:nvPicPr>
          <p:cNvPr id="17" name="Image 11">
            <a:extLst>
              <a:ext uri="{FF2B5EF4-FFF2-40B4-BE49-F238E27FC236}">
                <a16:creationId xmlns:a16="http://schemas.microsoft.com/office/drawing/2014/main" id="{6B525421-907B-20C3-E4D6-43BBBD0E605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699" b="89967" l="5215" r="89796">
                        <a14:foregroundMark x1="5215" y1="23077" x2="6349" y2="23077"/>
                        <a14:foregroundMark x1="35147" y1="10033" x2="35147" y2="10033"/>
                      </a14:backgroundRemoval>
                    </a14:imgEffect>
                  </a14:imgLayer>
                </a14:imgProps>
              </a:ext>
            </a:extLst>
          </a:blip>
          <a:stretch>
            <a:fillRect/>
          </a:stretch>
        </p:blipFill>
        <p:spPr>
          <a:xfrm>
            <a:off x="5640575" y="1586531"/>
            <a:ext cx="2070782" cy="1404000"/>
          </a:xfrm>
          <a:prstGeom prst="rect">
            <a:avLst/>
          </a:prstGeom>
        </p:spPr>
      </p:pic>
      <p:cxnSp>
        <p:nvCxnSpPr>
          <p:cNvPr id="19" name="Straight Arrow Connector 18">
            <a:extLst>
              <a:ext uri="{FF2B5EF4-FFF2-40B4-BE49-F238E27FC236}">
                <a16:creationId xmlns:a16="http://schemas.microsoft.com/office/drawing/2014/main" id="{F48EDFFC-4A45-FAD8-A141-F32BCB9FFF49}"/>
              </a:ext>
            </a:extLst>
          </p:cNvPr>
          <p:cNvCxnSpPr>
            <a:cxnSpLocks/>
          </p:cNvCxnSpPr>
          <p:nvPr/>
        </p:nvCxnSpPr>
        <p:spPr>
          <a:xfrm>
            <a:off x="6548363" y="2607818"/>
            <a:ext cx="237725" cy="1910796"/>
          </a:xfrm>
          <a:prstGeom prst="straightConnector1">
            <a:avLst/>
          </a:prstGeom>
          <a:ln>
            <a:solidFill>
              <a:srgbClr val="441F31"/>
            </a:solidFill>
            <a:tailEnd type="triangle"/>
          </a:ln>
        </p:spPr>
        <p:style>
          <a:lnRef idx="2">
            <a:schemeClr val="accent1"/>
          </a:lnRef>
          <a:fillRef idx="0">
            <a:schemeClr val="accent1"/>
          </a:fillRef>
          <a:effectRef idx="1">
            <a:schemeClr val="accent1"/>
          </a:effectRef>
          <a:fontRef idx="minor">
            <a:schemeClr val="tx1"/>
          </a:fontRef>
        </p:style>
      </p:cxnSp>
      <p:pic>
        <p:nvPicPr>
          <p:cNvPr id="47" name="Image 12">
            <a:extLst>
              <a:ext uri="{FF2B5EF4-FFF2-40B4-BE49-F238E27FC236}">
                <a16:creationId xmlns:a16="http://schemas.microsoft.com/office/drawing/2014/main" id="{EC666367-B7D2-F088-2A0C-5E9E30AFBD4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897" b="90000" l="5669" r="89796">
                        <a14:foregroundMark x1="9070" y1="40690" x2="9070" y2="40690"/>
                        <a14:foregroundMark x1="55782" y1="9655" x2="55782" y2="9655"/>
                        <a14:foregroundMark x1="74376" y1="6897" x2="74376" y2="6897"/>
                        <a14:foregroundMark x1="62132" y1="7586" x2="62132" y2="7586"/>
                        <a14:foregroundMark x1="5669" y1="15517" x2="5669" y2="15517"/>
                      </a14:backgroundRemoval>
                    </a14:imgEffect>
                  </a14:imgLayer>
                </a14:imgProps>
              </a:ext>
            </a:extLst>
          </a:blip>
          <a:stretch>
            <a:fillRect/>
          </a:stretch>
        </p:blipFill>
        <p:spPr>
          <a:xfrm>
            <a:off x="6975068" y="3224331"/>
            <a:ext cx="2135047" cy="1404000"/>
          </a:xfrm>
          <a:prstGeom prst="rect">
            <a:avLst/>
          </a:prstGeom>
        </p:spPr>
      </p:pic>
      <p:cxnSp>
        <p:nvCxnSpPr>
          <p:cNvPr id="48" name="Straight Arrow Connector 47">
            <a:extLst>
              <a:ext uri="{FF2B5EF4-FFF2-40B4-BE49-F238E27FC236}">
                <a16:creationId xmlns:a16="http://schemas.microsoft.com/office/drawing/2014/main" id="{7E71E27F-4786-6767-61E8-7878C4DF1870}"/>
              </a:ext>
            </a:extLst>
          </p:cNvPr>
          <p:cNvCxnSpPr>
            <a:cxnSpLocks/>
          </p:cNvCxnSpPr>
          <p:nvPr/>
        </p:nvCxnSpPr>
        <p:spPr>
          <a:xfrm>
            <a:off x="8042591" y="4315968"/>
            <a:ext cx="0" cy="1234440"/>
          </a:xfrm>
          <a:prstGeom prst="straightConnector1">
            <a:avLst/>
          </a:prstGeom>
          <a:ln>
            <a:solidFill>
              <a:srgbClr val="0C0C33"/>
            </a:solidFill>
            <a:tailEnd type="triangle"/>
          </a:ln>
        </p:spPr>
        <p:style>
          <a:lnRef idx="2">
            <a:schemeClr val="accent1"/>
          </a:lnRef>
          <a:fillRef idx="0">
            <a:schemeClr val="accent1"/>
          </a:fillRef>
          <a:effectRef idx="1">
            <a:schemeClr val="accent1"/>
          </a:effectRef>
          <a:fontRef idx="minor">
            <a:schemeClr val="tx1"/>
          </a:fontRef>
        </p:style>
      </p:cxnSp>
      <p:pic>
        <p:nvPicPr>
          <p:cNvPr id="50" name="Image 13">
            <a:extLst>
              <a:ext uri="{FF2B5EF4-FFF2-40B4-BE49-F238E27FC236}">
                <a16:creationId xmlns:a16="http://schemas.microsoft.com/office/drawing/2014/main" id="{58DB7BF4-5CDA-FB45-E667-DC9BF9B4B39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836" b="89836" l="8352" r="89842">
                        <a14:foregroundMark x1="8352" y1="33443" x2="8352" y2="33443"/>
                      </a14:backgroundRemoval>
                    </a14:imgEffect>
                  </a14:imgLayer>
                </a14:imgProps>
              </a:ext>
            </a:extLst>
          </a:blip>
          <a:stretch>
            <a:fillRect/>
          </a:stretch>
        </p:blipFill>
        <p:spPr>
          <a:xfrm>
            <a:off x="8997499" y="1586531"/>
            <a:ext cx="2039254" cy="1404000"/>
          </a:xfrm>
          <a:prstGeom prst="rect">
            <a:avLst/>
          </a:prstGeom>
        </p:spPr>
      </p:pic>
      <p:cxnSp>
        <p:nvCxnSpPr>
          <p:cNvPr id="51" name="Straight Arrow Connector 50">
            <a:extLst>
              <a:ext uri="{FF2B5EF4-FFF2-40B4-BE49-F238E27FC236}">
                <a16:creationId xmlns:a16="http://schemas.microsoft.com/office/drawing/2014/main" id="{0164D4DE-D358-74DD-12B7-D2B2668BA506}"/>
              </a:ext>
            </a:extLst>
          </p:cNvPr>
          <p:cNvCxnSpPr>
            <a:cxnSpLocks/>
          </p:cNvCxnSpPr>
          <p:nvPr/>
        </p:nvCxnSpPr>
        <p:spPr>
          <a:xfrm>
            <a:off x="9923787" y="2607818"/>
            <a:ext cx="981957" cy="821182"/>
          </a:xfrm>
          <a:prstGeom prst="straightConnector1">
            <a:avLst/>
          </a:prstGeom>
          <a:ln>
            <a:solidFill>
              <a:srgbClr val="441F3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964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C1B3-28B6-A2F7-C968-3B5ABD40DCEA}"/>
              </a:ext>
            </a:extLst>
          </p:cNvPr>
          <p:cNvSpPr>
            <a:spLocks noGrp="1"/>
          </p:cNvSpPr>
          <p:nvPr>
            <p:ph type="title"/>
          </p:nvPr>
        </p:nvSpPr>
        <p:spPr/>
        <p:txBody>
          <a:bodyPr/>
          <a:lstStyle/>
          <a:p>
            <a:r>
              <a:rPr lang="fr-FR" dirty="0"/>
              <a:t>Perspectives</a:t>
            </a:r>
            <a:endParaRPr lang="en-GB" dirty="0"/>
          </a:p>
        </p:txBody>
      </p:sp>
      <p:sp>
        <p:nvSpPr>
          <p:cNvPr id="3" name="Date Placeholder 2">
            <a:extLst>
              <a:ext uri="{FF2B5EF4-FFF2-40B4-BE49-F238E27FC236}">
                <a16:creationId xmlns:a16="http://schemas.microsoft.com/office/drawing/2014/main" id="{08DFA238-770A-AAFA-A270-E8C2D09C63CC}"/>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9BD84337-4182-C41D-842A-9DF2240BAEF3}"/>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B30E6E19-4908-CEB8-1507-BAE681E909EA}"/>
              </a:ext>
            </a:extLst>
          </p:cNvPr>
          <p:cNvSpPr>
            <a:spLocks noGrp="1"/>
          </p:cNvSpPr>
          <p:nvPr>
            <p:ph type="sldNum" sz="quarter" idx="12"/>
          </p:nvPr>
        </p:nvSpPr>
        <p:spPr/>
        <p:txBody>
          <a:bodyPr/>
          <a:lstStyle/>
          <a:p>
            <a:fld id="{1C96B271-48F2-4EBC-90C1-CA6B138C6EC9}" type="slidenum">
              <a:rPr lang="fr-FR" smtClean="0"/>
              <a:pPr/>
              <a:t>19</a:t>
            </a:fld>
            <a:endParaRPr lang="fr-FR">
              <a:latin typeface="Bahnschrift Light" panose="020B0502040204020203" pitchFamily="34" charset="0"/>
            </a:endParaRPr>
          </a:p>
        </p:txBody>
      </p:sp>
      <p:pic>
        <p:nvPicPr>
          <p:cNvPr id="10" name="Picture Placeholder 9" descr="A medical interface with a human arm&#10;&#10;AI-generated content may be incorrect.">
            <a:extLst>
              <a:ext uri="{FF2B5EF4-FFF2-40B4-BE49-F238E27FC236}">
                <a16:creationId xmlns:a16="http://schemas.microsoft.com/office/drawing/2014/main" id="{5B5DD50E-37B6-4422-349A-98F4E61F6F5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969" r="32531"/>
          <a:stretch>
            <a:fillRect/>
          </a:stretch>
        </p:blipFill>
        <p:spPr>
          <a:xfrm>
            <a:off x="290285" y="875891"/>
            <a:ext cx="720000" cy="720000"/>
          </a:xfrm>
        </p:spPr>
      </p:pic>
      <p:sp>
        <p:nvSpPr>
          <p:cNvPr id="6" name="TextBox 5">
            <a:extLst>
              <a:ext uri="{FF2B5EF4-FFF2-40B4-BE49-F238E27FC236}">
                <a16:creationId xmlns:a16="http://schemas.microsoft.com/office/drawing/2014/main" id="{86DDA1D0-CF12-8B16-B08D-4FD470F2D584}"/>
              </a:ext>
            </a:extLst>
          </p:cNvPr>
          <p:cNvSpPr txBox="1"/>
          <p:nvPr/>
        </p:nvSpPr>
        <p:spPr>
          <a:xfrm>
            <a:off x="1994493" y="7415452"/>
            <a:ext cx="8702767" cy="2031325"/>
          </a:xfrm>
          <a:prstGeom prst="rect">
            <a:avLst/>
          </a:prstGeom>
          <a:noFill/>
        </p:spPr>
        <p:txBody>
          <a:bodyPr wrap="none" rtlCol="0">
            <a:spAutoFit/>
          </a:bodyPr>
          <a:lstStyle/>
          <a:p>
            <a:r>
              <a:rPr lang="en-GB" b="1" dirty="0">
                <a:solidFill>
                  <a:schemeClr val="accent3">
                    <a:lumMod val="40000"/>
                    <a:lumOff val="60000"/>
                  </a:schemeClr>
                </a:solidFill>
              </a:rPr>
              <a:t>✔</a:t>
            </a:r>
            <a:r>
              <a:rPr lang="en-GB" dirty="0"/>
              <a:t> </a:t>
            </a:r>
            <a:r>
              <a:rPr lang="en-GB" b="1" dirty="0">
                <a:solidFill>
                  <a:srgbClr val="485C6A"/>
                </a:solidFill>
              </a:rPr>
              <a:t>Hierarchical</a:t>
            </a:r>
            <a:r>
              <a:rPr lang="en-GB" dirty="0">
                <a:solidFill>
                  <a:srgbClr val="485C6A"/>
                </a:solidFill>
              </a:rPr>
              <a:t> and </a:t>
            </a:r>
            <a:r>
              <a:rPr lang="en-GB" b="1" dirty="0">
                <a:solidFill>
                  <a:srgbClr val="485C6A"/>
                </a:solidFill>
              </a:rPr>
              <a:t>Modular</a:t>
            </a:r>
            <a:r>
              <a:rPr lang="en-GB" dirty="0">
                <a:solidFill>
                  <a:srgbClr val="485C6A"/>
                </a:solidFill>
              </a:rPr>
              <a:t> </a:t>
            </a:r>
            <a:r>
              <a:rPr lang="en-GB" b="1" dirty="0">
                <a:solidFill>
                  <a:srgbClr val="485C6A"/>
                </a:solidFill>
              </a:rPr>
              <a:t>porous</a:t>
            </a:r>
            <a:r>
              <a:rPr lang="en-GB" dirty="0">
                <a:solidFill>
                  <a:srgbClr val="485C6A"/>
                </a:solidFill>
              </a:rPr>
              <a:t> framework, </a:t>
            </a:r>
          </a:p>
          <a:p>
            <a:r>
              <a:rPr lang="en-GB" b="1" dirty="0">
                <a:solidFill>
                  <a:schemeClr val="accent3">
                    <a:lumMod val="40000"/>
                    <a:lumOff val="60000"/>
                  </a:schemeClr>
                </a:solidFill>
              </a:rPr>
              <a:t>✔</a:t>
            </a:r>
            <a:r>
              <a:rPr lang="en-GB" dirty="0"/>
              <a:t> </a:t>
            </a:r>
            <a:r>
              <a:rPr lang="en-GB" b="1" dirty="0">
                <a:solidFill>
                  <a:srgbClr val="485C6A"/>
                </a:solidFill>
              </a:rPr>
              <a:t>Ischaemia and PORH were obtained with mechanics only,</a:t>
            </a:r>
          </a:p>
          <a:p>
            <a:r>
              <a:rPr lang="en-GB" b="1" dirty="0">
                <a:solidFill>
                  <a:schemeClr val="accent3">
                    <a:lumMod val="40000"/>
                    <a:lumOff val="60000"/>
                  </a:schemeClr>
                </a:solidFill>
              </a:rPr>
              <a:t>✔</a:t>
            </a:r>
            <a:r>
              <a:rPr lang="en-GB" dirty="0"/>
              <a:t> </a:t>
            </a:r>
            <a:r>
              <a:rPr lang="en-GB" b="1" dirty="0">
                <a:solidFill>
                  <a:srgbClr val="485C6A"/>
                </a:solidFill>
              </a:rPr>
              <a:t>Open-source implementation,</a:t>
            </a:r>
          </a:p>
          <a:p>
            <a:r>
              <a:rPr lang="en-GB" b="1" dirty="0">
                <a:solidFill>
                  <a:schemeClr val="accent3">
                    <a:lumMod val="40000"/>
                    <a:lumOff val="60000"/>
                  </a:schemeClr>
                </a:solidFill>
              </a:rPr>
              <a:t>✔</a:t>
            </a:r>
            <a:r>
              <a:rPr lang="en-GB" dirty="0"/>
              <a:t> </a:t>
            </a:r>
            <a:r>
              <a:rPr lang="en-GB" b="1" dirty="0">
                <a:solidFill>
                  <a:srgbClr val="485C6A"/>
                </a:solidFill>
              </a:rPr>
              <a:t>Transferable: plantar foot, brain, tissue engineering, drug delivery,</a:t>
            </a:r>
            <a:br>
              <a:rPr lang="en-GB" dirty="0"/>
            </a:br>
            <a:br>
              <a:rPr lang="en-GB" dirty="0"/>
            </a:br>
            <a:r>
              <a:rPr lang="en-GB" b="1" dirty="0">
                <a:solidFill>
                  <a:schemeClr val="accent2"/>
                </a:solidFill>
              </a:rPr>
              <a:t>➪</a:t>
            </a:r>
            <a:r>
              <a:rPr lang="en-GB" dirty="0"/>
              <a:t> </a:t>
            </a:r>
            <a:r>
              <a:rPr lang="en-GB" b="1" dirty="0">
                <a:solidFill>
                  <a:srgbClr val="485C6A"/>
                </a:solidFill>
              </a:rPr>
              <a:t>Biological integration should be compared to experimental campaigns,</a:t>
            </a:r>
          </a:p>
          <a:p>
            <a:r>
              <a:rPr lang="en-GB" b="1" dirty="0">
                <a:solidFill>
                  <a:schemeClr val="accent2"/>
                </a:solidFill>
              </a:rPr>
              <a:t>➪</a:t>
            </a:r>
            <a:r>
              <a:rPr lang="en-GB" dirty="0"/>
              <a:t> </a:t>
            </a:r>
            <a:r>
              <a:rPr lang="en-GB" b="1" dirty="0">
                <a:solidFill>
                  <a:srgbClr val="485C6A"/>
                </a:solidFill>
              </a:rPr>
              <a:t>For pressure ulcers prevention, damage and remodelling should be introduced,</a:t>
            </a:r>
          </a:p>
        </p:txBody>
      </p:sp>
      <p:grpSp>
        <p:nvGrpSpPr>
          <p:cNvPr id="22" name="Group 21">
            <a:extLst>
              <a:ext uri="{FF2B5EF4-FFF2-40B4-BE49-F238E27FC236}">
                <a16:creationId xmlns:a16="http://schemas.microsoft.com/office/drawing/2014/main" id="{49D9C748-98F9-8615-17C2-42FB46F0D305}"/>
              </a:ext>
            </a:extLst>
          </p:cNvPr>
          <p:cNvGrpSpPr>
            <a:grpSpLocks noChangeAspect="1"/>
          </p:cNvGrpSpPr>
          <p:nvPr/>
        </p:nvGrpSpPr>
        <p:grpSpPr>
          <a:xfrm>
            <a:off x="611956" y="3300207"/>
            <a:ext cx="1748057" cy="993343"/>
            <a:chOff x="1474" y="2371287"/>
            <a:chExt cx="6643681" cy="3775308"/>
          </a:xfrm>
        </p:grpSpPr>
        <p:grpSp>
          <p:nvGrpSpPr>
            <p:cNvPr id="23" name="Group 22">
              <a:extLst>
                <a:ext uri="{FF2B5EF4-FFF2-40B4-BE49-F238E27FC236}">
                  <a16:creationId xmlns:a16="http://schemas.microsoft.com/office/drawing/2014/main" id="{1CD900FB-E0A5-2A08-77DD-96263D2A79C8}"/>
                </a:ext>
              </a:extLst>
            </p:cNvPr>
            <p:cNvGrpSpPr/>
            <p:nvPr/>
          </p:nvGrpSpPr>
          <p:grpSpPr>
            <a:xfrm>
              <a:off x="4247846" y="2740619"/>
              <a:ext cx="2307715" cy="2645059"/>
              <a:chOff x="4247846" y="2362283"/>
              <a:chExt cx="2307715" cy="2645059"/>
            </a:xfrm>
          </p:grpSpPr>
          <p:sp>
            <p:nvSpPr>
              <p:cNvPr id="50" name="Rectangle: Rounded Corners 49">
                <a:extLst>
                  <a:ext uri="{FF2B5EF4-FFF2-40B4-BE49-F238E27FC236}">
                    <a16:creationId xmlns:a16="http://schemas.microsoft.com/office/drawing/2014/main" id="{7850E8EE-F38C-F309-1615-4FB06778088F}"/>
                  </a:ext>
                </a:extLst>
              </p:cNvPr>
              <p:cNvSpPr/>
              <p:nvPr/>
            </p:nvSpPr>
            <p:spPr>
              <a:xfrm>
                <a:off x="4247846" y="2362283"/>
                <a:ext cx="2307715" cy="59965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Solid</a:t>
                </a:r>
                <a:endParaRPr lang="en-GB" sz="300" dirty="0">
                  <a:solidFill>
                    <a:schemeClr val="tx1"/>
                  </a:solidFill>
                </a:endParaRPr>
              </a:p>
            </p:txBody>
          </p:sp>
          <p:sp>
            <p:nvSpPr>
              <p:cNvPr id="51" name="Rectangle: Rounded Corners 50">
                <a:extLst>
                  <a:ext uri="{FF2B5EF4-FFF2-40B4-BE49-F238E27FC236}">
                    <a16:creationId xmlns:a16="http://schemas.microsoft.com/office/drawing/2014/main" id="{F2152146-2217-6CA3-DF0C-7691A26E1317}"/>
                  </a:ext>
                </a:extLst>
              </p:cNvPr>
              <p:cNvSpPr/>
              <p:nvPr/>
            </p:nvSpPr>
            <p:spPr>
              <a:xfrm>
                <a:off x="4393703" y="2657764"/>
                <a:ext cx="2016000"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Stress-</a:t>
                </a:r>
                <a:r>
                  <a:rPr lang="fr-FR" sz="100" dirty="0" err="1">
                    <a:solidFill>
                      <a:schemeClr val="tx1"/>
                    </a:solidFill>
                  </a:rPr>
                  <a:t>Strain</a:t>
                </a:r>
                <a:r>
                  <a:rPr lang="fr-FR" sz="100" dirty="0">
                    <a:solidFill>
                      <a:schemeClr val="tx1"/>
                    </a:solidFill>
                  </a:rPr>
                  <a:t> </a:t>
                </a:r>
                <a:r>
                  <a:rPr lang="fr-FR" sz="100" dirty="0" err="1">
                    <a:solidFill>
                      <a:schemeClr val="tx1"/>
                    </a:solidFill>
                  </a:rPr>
                  <a:t>law</a:t>
                </a:r>
                <a:endParaRPr lang="en-GB" sz="100" dirty="0">
                  <a:solidFill>
                    <a:schemeClr val="tx1"/>
                  </a:solidFill>
                </a:endParaRPr>
              </a:p>
            </p:txBody>
          </p:sp>
          <p:sp>
            <p:nvSpPr>
              <p:cNvPr id="52" name="Rectangle: Rounded Corners 51">
                <a:extLst>
                  <a:ext uri="{FF2B5EF4-FFF2-40B4-BE49-F238E27FC236}">
                    <a16:creationId xmlns:a16="http://schemas.microsoft.com/office/drawing/2014/main" id="{69369883-2CC1-B155-D18D-B4587D925F2D}"/>
                  </a:ext>
                </a:extLst>
              </p:cNvPr>
              <p:cNvSpPr/>
              <p:nvPr/>
            </p:nvSpPr>
            <p:spPr>
              <a:xfrm>
                <a:off x="4247846" y="3023891"/>
                <a:ext cx="2307715" cy="592572"/>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Interstitium</a:t>
                </a:r>
                <a:endParaRPr lang="en-GB" sz="300" dirty="0">
                  <a:solidFill>
                    <a:schemeClr val="tx1"/>
                  </a:solidFill>
                </a:endParaRPr>
              </a:p>
            </p:txBody>
          </p:sp>
          <p:sp>
            <p:nvSpPr>
              <p:cNvPr id="53" name="Rectangle: Rounded Corners 52">
                <a:extLst>
                  <a:ext uri="{FF2B5EF4-FFF2-40B4-BE49-F238E27FC236}">
                    <a16:creationId xmlns:a16="http://schemas.microsoft.com/office/drawing/2014/main" id="{99E58586-A3D4-86DD-9A0F-206A447F5D11}"/>
                  </a:ext>
                </a:extLst>
              </p:cNvPr>
              <p:cNvSpPr/>
              <p:nvPr/>
            </p:nvSpPr>
            <p:spPr>
              <a:xfrm>
                <a:off x="4393703" y="3322770"/>
                <a:ext cx="2016000"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IF pressure / </a:t>
                </a:r>
                <a:r>
                  <a:rPr lang="fr-FR" sz="100" dirty="0" err="1">
                    <a:solidFill>
                      <a:schemeClr val="tx1"/>
                    </a:solidFill>
                  </a:rPr>
                  <a:t>Cell</a:t>
                </a:r>
                <a:r>
                  <a:rPr lang="fr-FR" sz="100" dirty="0">
                    <a:solidFill>
                      <a:schemeClr val="tx1"/>
                    </a:solidFill>
                  </a:rPr>
                  <a:t> Saturation</a:t>
                </a:r>
                <a:endParaRPr lang="en-GB" sz="100" dirty="0">
                  <a:solidFill>
                    <a:schemeClr val="tx1"/>
                  </a:solidFill>
                </a:endParaRPr>
              </a:p>
            </p:txBody>
          </p:sp>
          <p:sp>
            <p:nvSpPr>
              <p:cNvPr id="54" name="Rectangle: Rounded Corners 53">
                <a:extLst>
                  <a:ext uri="{FF2B5EF4-FFF2-40B4-BE49-F238E27FC236}">
                    <a16:creationId xmlns:a16="http://schemas.microsoft.com/office/drawing/2014/main" id="{882C71A8-6A27-D0DF-4ABE-57D4CCB875A3}"/>
                  </a:ext>
                </a:extLst>
              </p:cNvPr>
              <p:cNvSpPr/>
              <p:nvPr/>
            </p:nvSpPr>
            <p:spPr>
              <a:xfrm>
                <a:off x="4247846" y="3678420"/>
                <a:ext cx="2307715" cy="6197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err="1">
                    <a:solidFill>
                      <a:schemeClr val="tx1"/>
                    </a:solidFill>
                  </a:rPr>
                  <a:t>Vascular</a:t>
                </a:r>
                <a:r>
                  <a:rPr lang="fr-FR" sz="100" dirty="0">
                    <a:solidFill>
                      <a:schemeClr val="tx1"/>
                    </a:solidFill>
                  </a:rPr>
                  <a:t> phase</a:t>
                </a:r>
                <a:endParaRPr lang="en-GB" sz="300" dirty="0">
                  <a:solidFill>
                    <a:schemeClr val="tx1"/>
                  </a:solidFill>
                </a:endParaRPr>
              </a:p>
            </p:txBody>
          </p:sp>
          <p:sp>
            <p:nvSpPr>
              <p:cNvPr id="55" name="Rectangle: Rounded Corners 54">
                <a:extLst>
                  <a:ext uri="{FF2B5EF4-FFF2-40B4-BE49-F238E27FC236}">
                    <a16:creationId xmlns:a16="http://schemas.microsoft.com/office/drawing/2014/main" id="{B70AD087-8B80-B04B-E2D8-4357EDEBFB05}"/>
                  </a:ext>
                </a:extLst>
              </p:cNvPr>
              <p:cNvSpPr/>
              <p:nvPr/>
            </p:nvSpPr>
            <p:spPr>
              <a:xfrm>
                <a:off x="4247846" y="4360161"/>
                <a:ext cx="2307715" cy="64718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err="1">
                    <a:solidFill>
                      <a:schemeClr val="tx1"/>
                    </a:solidFill>
                  </a:rPr>
                  <a:t>Oxygen</a:t>
                </a:r>
                <a:endParaRPr lang="en-GB" sz="300" dirty="0">
                  <a:solidFill>
                    <a:schemeClr val="tx1"/>
                  </a:solidFill>
                </a:endParaRPr>
              </a:p>
            </p:txBody>
          </p:sp>
          <p:sp>
            <p:nvSpPr>
              <p:cNvPr id="56" name="Rectangle: Rounded Corners 55">
                <a:extLst>
                  <a:ext uri="{FF2B5EF4-FFF2-40B4-BE49-F238E27FC236}">
                    <a16:creationId xmlns:a16="http://schemas.microsoft.com/office/drawing/2014/main" id="{344557F7-AC5A-8A10-B565-B45D5F940FD1}"/>
                  </a:ext>
                </a:extLst>
              </p:cNvPr>
              <p:cNvSpPr/>
              <p:nvPr/>
            </p:nvSpPr>
            <p:spPr>
              <a:xfrm>
                <a:off x="4327052" y="4688561"/>
                <a:ext cx="1008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Diff. </a:t>
                </a:r>
                <a:r>
                  <a:rPr lang="fr-FR" sz="100" dirty="0" err="1">
                    <a:solidFill>
                      <a:schemeClr val="tx1"/>
                    </a:solidFill>
                  </a:rPr>
                  <a:t>Oxygen</a:t>
                </a:r>
                <a:endParaRPr lang="en-GB" sz="100" dirty="0">
                  <a:solidFill>
                    <a:schemeClr val="tx1"/>
                  </a:solidFill>
                </a:endParaRPr>
              </a:p>
            </p:txBody>
          </p:sp>
          <p:sp>
            <p:nvSpPr>
              <p:cNvPr id="57" name="Rectangle: Rounded Corners 56">
                <a:extLst>
                  <a:ext uri="{FF2B5EF4-FFF2-40B4-BE49-F238E27FC236}">
                    <a16:creationId xmlns:a16="http://schemas.microsoft.com/office/drawing/2014/main" id="{62E39108-F5E0-A067-4A99-4DDAE7D4C72C}"/>
                  </a:ext>
                </a:extLst>
              </p:cNvPr>
              <p:cNvSpPr/>
              <p:nvPr/>
            </p:nvSpPr>
            <p:spPr>
              <a:xfrm>
                <a:off x="5492204" y="4688561"/>
                <a:ext cx="1008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Abs. </a:t>
                </a:r>
                <a:r>
                  <a:rPr lang="fr-FR" sz="100" dirty="0" err="1">
                    <a:solidFill>
                      <a:schemeClr val="tx1"/>
                    </a:solidFill>
                  </a:rPr>
                  <a:t>Oxygen</a:t>
                </a:r>
                <a:endParaRPr lang="en-GB" sz="100" dirty="0">
                  <a:solidFill>
                    <a:schemeClr val="tx1"/>
                  </a:solidFill>
                </a:endParaRPr>
              </a:p>
            </p:txBody>
          </p:sp>
          <p:sp>
            <p:nvSpPr>
              <p:cNvPr id="58" name="Rectangle: Rounded Corners 57">
                <a:extLst>
                  <a:ext uri="{FF2B5EF4-FFF2-40B4-BE49-F238E27FC236}">
                    <a16:creationId xmlns:a16="http://schemas.microsoft.com/office/drawing/2014/main" id="{C1AA24BC-0CA4-62E5-ED55-22DD34F154DB}"/>
                  </a:ext>
                </a:extLst>
              </p:cNvPr>
              <p:cNvSpPr/>
              <p:nvPr/>
            </p:nvSpPr>
            <p:spPr>
              <a:xfrm>
                <a:off x="4360849" y="4000723"/>
                <a:ext cx="720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Porosity</a:t>
                </a:r>
                <a:endParaRPr lang="en-GB" sz="100" dirty="0">
                  <a:solidFill>
                    <a:schemeClr val="tx1"/>
                  </a:solidFill>
                </a:endParaRPr>
              </a:p>
            </p:txBody>
          </p:sp>
          <p:sp>
            <p:nvSpPr>
              <p:cNvPr id="59" name="Rectangle: Rounded Corners 58">
                <a:extLst>
                  <a:ext uri="{FF2B5EF4-FFF2-40B4-BE49-F238E27FC236}">
                    <a16:creationId xmlns:a16="http://schemas.microsoft.com/office/drawing/2014/main" id="{0B250908-A759-8A0D-CF2C-BEEC8ED212B1}"/>
                  </a:ext>
                </a:extLst>
              </p:cNvPr>
              <p:cNvSpPr/>
              <p:nvPr/>
            </p:nvSpPr>
            <p:spPr>
              <a:xfrm>
                <a:off x="5522934" y="4000723"/>
                <a:ext cx="972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Permeability</a:t>
                </a:r>
                <a:endParaRPr lang="en-GB" sz="100" dirty="0">
                  <a:solidFill>
                    <a:schemeClr val="tx1"/>
                  </a:solidFill>
                </a:endParaRPr>
              </a:p>
            </p:txBody>
          </p:sp>
        </p:grpSp>
        <p:grpSp>
          <p:nvGrpSpPr>
            <p:cNvPr id="24" name="Group 23">
              <a:extLst>
                <a:ext uri="{FF2B5EF4-FFF2-40B4-BE49-F238E27FC236}">
                  <a16:creationId xmlns:a16="http://schemas.microsoft.com/office/drawing/2014/main" id="{33AAEFDB-5A76-120C-0210-C89BC58B1800}"/>
                </a:ext>
              </a:extLst>
            </p:cNvPr>
            <p:cNvGrpSpPr/>
            <p:nvPr/>
          </p:nvGrpSpPr>
          <p:grpSpPr>
            <a:xfrm>
              <a:off x="1705483" y="2814152"/>
              <a:ext cx="2376000" cy="2571526"/>
              <a:chOff x="1730883" y="2699852"/>
              <a:chExt cx="2376000" cy="2571526"/>
            </a:xfrm>
          </p:grpSpPr>
          <p:sp>
            <p:nvSpPr>
              <p:cNvPr id="39" name="Rectangle: Rounded Corners 38">
                <a:extLst>
                  <a:ext uri="{FF2B5EF4-FFF2-40B4-BE49-F238E27FC236}">
                    <a16:creationId xmlns:a16="http://schemas.microsoft.com/office/drawing/2014/main" id="{52AD81D7-B8AE-5852-26F9-5B099CE078E2}"/>
                  </a:ext>
                </a:extLst>
              </p:cNvPr>
              <p:cNvSpPr/>
              <p:nvPr/>
            </p:nvSpPr>
            <p:spPr>
              <a:xfrm>
                <a:off x="1730883" y="4020995"/>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Force </a:t>
                </a:r>
                <a:r>
                  <a:rPr lang="fr-FR" sz="100" dirty="0" err="1">
                    <a:solidFill>
                      <a:schemeClr val="tx1"/>
                    </a:solidFill>
                  </a:rPr>
                  <a:t>Equilibrium</a:t>
                </a:r>
                <a:endParaRPr lang="en-GB" sz="300" dirty="0">
                  <a:solidFill>
                    <a:schemeClr val="tx1"/>
                  </a:solidFill>
                </a:endParaRPr>
              </a:p>
            </p:txBody>
          </p:sp>
          <p:sp>
            <p:nvSpPr>
              <p:cNvPr id="40" name="Rectangle: Rounded Corners 39">
                <a:extLst>
                  <a:ext uri="{FF2B5EF4-FFF2-40B4-BE49-F238E27FC236}">
                    <a16:creationId xmlns:a16="http://schemas.microsoft.com/office/drawing/2014/main" id="{B7F00E5A-7784-4E6B-EE69-6FD0F6623C77}"/>
                  </a:ext>
                </a:extLst>
              </p:cNvPr>
              <p:cNvSpPr/>
              <p:nvPr/>
            </p:nvSpPr>
            <p:spPr>
              <a:xfrm>
                <a:off x="1730883" y="2699852"/>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Mass Conservation</a:t>
                </a:r>
                <a:endParaRPr lang="en-GB" sz="300" dirty="0">
                  <a:solidFill>
                    <a:schemeClr val="tx1"/>
                  </a:solidFill>
                </a:endParaRPr>
              </a:p>
            </p:txBody>
          </p:sp>
          <p:sp>
            <p:nvSpPr>
              <p:cNvPr id="41" name="Rectangle: Rounded Corners 40">
                <a:extLst>
                  <a:ext uri="{FF2B5EF4-FFF2-40B4-BE49-F238E27FC236}">
                    <a16:creationId xmlns:a16="http://schemas.microsoft.com/office/drawing/2014/main" id="{CC7EC04C-B9A9-80A5-3D1A-DA3D0D4A0B7A}"/>
                  </a:ext>
                </a:extLst>
              </p:cNvPr>
              <p:cNvSpPr/>
              <p:nvPr/>
            </p:nvSpPr>
            <p:spPr>
              <a:xfrm>
                <a:off x="1809010" y="3094182"/>
                <a:ext cx="640401"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Solid</a:t>
                </a:r>
                <a:endParaRPr lang="en-GB" sz="100" dirty="0">
                  <a:solidFill>
                    <a:schemeClr val="tx1"/>
                  </a:solidFill>
                </a:endParaRPr>
              </a:p>
            </p:txBody>
          </p:sp>
          <p:sp>
            <p:nvSpPr>
              <p:cNvPr id="42" name="Rectangle: Rounded Corners 41">
                <a:extLst>
                  <a:ext uri="{FF2B5EF4-FFF2-40B4-BE49-F238E27FC236}">
                    <a16:creationId xmlns:a16="http://schemas.microsoft.com/office/drawing/2014/main" id="{04568C4E-5C45-BC5E-6369-519E3198DC0D}"/>
                  </a:ext>
                </a:extLst>
              </p:cNvPr>
              <p:cNvSpPr/>
              <p:nvPr/>
            </p:nvSpPr>
            <p:spPr>
              <a:xfrm>
                <a:off x="1809009" y="3500334"/>
                <a:ext cx="640401"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IF</a:t>
                </a:r>
                <a:endParaRPr lang="en-GB" sz="100" dirty="0">
                  <a:solidFill>
                    <a:schemeClr val="tx1"/>
                  </a:solidFill>
                </a:endParaRPr>
              </a:p>
            </p:txBody>
          </p:sp>
          <p:sp>
            <p:nvSpPr>
              <p:cNvPr id="43" name="Rectangle: Rounded Corners 42">
                <a:extLst>
                  <a:ext uri="{FF2B5EF4-FFF2-40B4-BE49-F238E27FC236}">
                    <a16:creationId xmlns:a16="http://schemas.microsoft.com/office/drawing/2014/main" id="{D1AE1DCB-7568-8517-264B-C95B1757D69F}"/>
                  </a:ext>
                </a:extLst>
              </p:cNvPr>
              <p:cNvSpPr/>
              <p:nvPr/>
            </p:nvSpPr>
            <p:spPr>
              <a:xfrm>
                <a:off x="1827050" y="4443502"/>
                <a:ext cx="945794"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Total stress</a:t>
                </a:r>
                <a:endParaRPr lang="en-GB" sz="100" dirty="0">
                  <a:solidFill>
                    <a:schemeClr val="tx1"/>
                  </a:solidFill>
                </a:endParaRPr>
              </a:p>
            </p:txBody>
          </p:sp>
          <p:sp>
            <p:nvSpPr>
              <p:cNvPr id="44" name="Rectangle: Rounded Corners 43">
                <a:extLst>
                  <a:ext uri="{FF2B5EF4-FFF2-40B4-BE49-F238E27FC236}">
                    <a16:creationId xmlns:a16="http://schemas.microsoft.com/office/drawing/2014/main" id="{2A81CF07-FC45-BD05-E8FC-FCC93DDCA92C}"/>
                  </a:ext>
                </a:extLst>
              </p:cNvPr>
              <p:cNvSpPr/>
              <p:nvPr/>
            </p:nvSpPr>
            <p:spPr>
              <a:xfrm>
                <a:off x="1827050" y="4815208"/>
                <a:ext cx="782245"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Darcy IF</a:t>
                </a:r>
                <a:endParaRPr lang="en-GB" sz="100" dirty="0">
                  <a:solidFill>
                    <a:schemeClr val="tx1"/>
                  </a:solidFill>
                </a:endParaRPr>
              </a:p>
            </p:txBody>
          </p:sp>
          <p:sp>
            <p:nvSpPr>
              <p:cNvPr id="45" name="Rectangle: Rounded Corners 44">
                <a:extLst>
                  <a:ext uri="{FF2B5EF4-FFF2-40B4-BE49-F238E27FC236}">
                    <a16:creationId xmlns:a16="http://schemas.microsoft.com/office/drawing/2014/main" id="{934204C7-5257-15DF-EAB9-5077157ADF65}"/>
                  </a:ext>
                </a:extLst>
              </p:cNvPr>
              <p:cNvSpPr/>
              <p:nvPr/>
            </p:nvSpPr>
            <p:spPr>
              <a:xfrm>
                <a:off x="2572839" y="3094182"/>
                <a:ext cx="640401"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Cells</a:t>
                </a:r>
                <a:endParaRPr lang="en-GB" sz="100" dirty="0">
                  <a:solidFill>
                    <a:schemeClr val="tx1"/>
                  </a:solidFill>
                </a:endParaRPr>
              </a:p>
            </p:txBody>
          </p:sp>
          <p:sp>
            <p:nvSpPr>
              <p:cNvPr id="46" name="Rectangle: Rounded Corners 45">
                <a:extLst>
                  <a:ext uri="{FF2B5EF4-FFF2-40B4-BE49-F238E27FC236}">
                    <a16:creationId xmlns:a16="http://schemas.microsoft.com/office/drawing/2014/main" id="{10FBD286-9083-861D-EF71-19474DC6814D}"/>
                  </a:ext>
                </a:extLst>
              </p:cNvPr>
              <p:cNvSpPr/>
              <p:nvPr/>
            </p:nvSpPr>
            <p:spPr>
              <a:xfrm>
                <a:off x="2584776" y="3500334"/>
                <a:ext cx="640401"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Blood</a:t>
                </a:r>
                <a:endParaRPr lang="en-GB" sz="100" dirty="0">
                  <a:solidFill>
                    <a:schemeClr val="tx1"/>
                  </a:solidFill>
                </a:endParaRPr>
              </a:p>
            </p:txBody>
          </p:sp>
          <p:sp>
            <p:nvSpPr>
              <p:cNvPr id="47" name="Rectangle: Rounded Corners 46">
                <a:extLst>
                  <a:ext uri="{FF2B5EF4-FFF2-40B4-BE49-F238E27FC236}">
                    <a16:creationId xmlns:a16="http://schemas.microsoft.com/office/drawing/2014/main" id="{DA02AA6D-EB80-D13D-85A9-56B68926A1CA}"/>
                  </a:ext>
                </a:extLst>
              </p:cNvPr>
              <p:cNvSpPr/>
              <p:nvPr/>
            </p:nvSpPr>
            <p:spPr>
              <a:xfrm>
                <a:off x="3303917" y="3263900"/>
                <a:ext cx="684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Oxygen</a:t>
                </a:r>
                <a:endParaRPr lang="en-GB" sz="100" dirty="0">
                  <a:solidFill>
                    <a:schemeClr val="tx1"/>
                  </a:solidFill>
                </a:endParaRPr>
              </a:p>
            </p:txBody>
          </p:sp>
          <p:sp>
            <p:nvSpPr>
              <p:cNvPr id="48" name="Rectangle: Rounded Corners 47">
                <a:extLst>
                  <a:ext uri="{FF2B5EF4-FFF2-40B4-BE49-F238E27FC236}">
                    <a16:creationId xmlns:a16="http://schemas.microsoft.com/office/drawing/2014/main" id="{73D2D999-FA24-05AF-AA40-81B5C9D3C1D2}"/>
                  </a:ext>
                </a:extLst>
              </p:cNvPr>
              <p:cNvSpPr/>
              <p:nvPr/>
            </p:nvSpPr>
            <p:spPr>
              <a:xfrm>
                <a:off x="2855367" y="4821707"/>
                <a:ext cx="936000"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Darcy </a:t>
                </a:r>
                <a:r>
                  <a:rPr lang="fr-FR" sz="100" dirty="0" err="1">
                    <a:solidFill>
                      <a:schemeClr val="tx1"/>
                    </a:solidFill>
                  </a:rPr>
                  <a:t>Cells</a:t>
                </a:r>
                <a:endParaRPr lang="en-GB" sz="100" dirty="0">
                  <a:solidFill>
                    <a:schemeClr val="tx1"/>
                  </a:solidFill>
                </a:endParaRPr>
              </a:p>
            </p:txBody>
          </p:sp>
          <p:sp>
            <p:nvSpPr>
              <p:cNvPr id="49" name="Rectangle: Rounded Corners 48">
                <a:extLst>
                  <a:ext uri="{FF2B5EF4-FFF2-40B4-BE49-F238E27FC236}">
                    <a16:creationId xmlns:a16="http://schemas.microsoft.com/office/drawing/2014/main" id="{5A57C36E-D2E6-01DF-FF0C-A80388FF46CE}"/>
                  </a:ext>
                </a:extLst>
              </p:cNvPr>
              <p:cNvSpPr/>
              <p:nvPr/>
            </p:nvSpPr>
            <p:spPr>
              <a:xfrm>
                <a:off x="2819367" y="4439116"/>
                <a:ext cx="972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Darcy Blood</a:t>
                </a:r>
                <a:endParaRPr lang="en-GB" sz="100" dirty="0">
                  <a:solidFill>
                    <a:schemeClr val="tx1"/>
                  </a:solidFill>
                </a:endParaRPr>
              </a:p>
            </p:txBody>
          </p:sp>
        </p:grpSp>
        <p:pic>
          <p:nvPicPr>
            <p:cNvPr id="25" name="Picture Placeholder 11" descr="A black silhouette of a person sitting under a tree&#10;&#10;AI-generated content may be incorrect.">
              <a:extLst>
                <a:ext uri="{FF2B5EF4-FFF2-40B4-BE49-F238E27FC236}">
                  <a16:creationId xmlns:a16="http://schemas.microsoft.com/office/drawing/2014/main" id="{05F01EC1-5355-8E2F-AEED-2E1C5466E8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1" b="89844" l="7422" r="89844">
                          <a14:foregroundMark x1="47266" y1="49219" x2="47266" y2="49219"/>
                          <a14:foregroundMark x1="62305" y1="41797" x2="62305" y2="41797"/>
                          <a14:foregroundMark x1="9863" y1="35938" x2="9863" y2="35938"/>
                          <a14:foregroundMark x1="7422" y1="35156" x2="7422" y2="35156"/>
                          <a14:backgroundMark x1="24414" y1="41309" x2="24414" y2="41309"/>
                          <a14:backgroundMark x1="32324" y1="37891" x2="32324" y2="37891"/>
                          <a14:backgroundMark x1="49023" y1="55176" x2="49023" y2="55176"/>
                        </a14:backgroundRemoval>
                      </a14:imgEffect>
                    </a14:imgLayer>
                  </a14:imgProps>
                </a:ext>
                <a:ext uri="{28A0092B-C50C-407E-A947-70E740481C1C}">
                  <a14:useLocalDpi xmlns:a14="http://schemas.microsoft.com/office/drawing/2010/main" val="0"/>
                </a:ext>
              </a:extLst>
            </a:blip>
            <a:srcRect r="21534" b="25022"/>
            <a:stretch>
              <a:fillRect/>
            </a:stretch>
          </p:blipFill>
          <p:spPr>
            <a:xfrm flipH="1">
              <a:off x="1560945" y="5153689"/>
              <a:ext cx="1039092" cy="992906"/>
            </a:xfrm>
            <a:prstGeom prst="rect">
              <a:avLst/>
            </a:prstGeom>
          </p:spPr>
        </p:pic>
        <p:grpSp>
          <p:nvGrpSpPr>
            <p:cNvPr id="26" name="Group 25">
              <a:extLst>
                <a:ext uri="{FF2B5EF4-FFF2-40B4-BE49-F238E27FC236}">
                  <a16:creationId xmlns:a16="http://schemas.microsoft.com/office/drawing/2014/main" id="{ED5EAA45-CF35-64B0-C102-BE57CEBB8D2E}"/>
                </a:ext>
              </a:extLst>
            </p:cNvPr>
            <p:cNvGrpSpPr>
              <a:grpSpLocks noChangeAspect="1"/>
            </p:cNvGrpSpPr>
            <p:nvPr/>
          </p:nvGrpSpPr>
          <p:grpSpPr>
            <a:xfrm flipH="1">
              <a:off x="1474" y="3372179"/>
              <a:ext cx="1185644" cy="478438"/>
              <a:chOff x="7689130" y="3679832"/>
              <a:chExt cx="2954895" cy="1192377"/>
            </a:xfrm>
          </p:grpSpPr>
          <p:pic>
            <p:nvPicPr>
              <p:cNvPr id="34" name="Picture 33">
                <a:extLst>
                  <a:ext uri="{FF2B5EF4-FFF2-40B4-BE49-F238E27FC236}">
                    <a16:creationId xmlns:a16="http://schemas.microsoft.com/office/drawing/2014/main" id="{487836C0-EECC-68BF-E250-5DC9E396ABD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78" b="91204" l="8929" r="96131">
                            <a14:foregroundMark x1="11905" y1="75926" x2="25298" y2="53704"/>
                            <a14:foregroundMark x1="25298" y1="53704" x2="85417" y2="31481"/>
                            <a14:foregroundMark x1="85417" y1="31481" x2="88393" y2="27315"/>
                            <a14:foregroundMark x1="22024" y1="86111" x2="40774" y2="54167"/>
                            <a14:foregroundMark x1="40774" y1="54167" x2="86607" y2="31944"/>
                            <a14:foregroundMark x1="86607" y1="31944" x2="75000" y2="10648"/>
                            <a14:foregroundMark x1="75000" y1="10648" x2="22024" y2="45370"/>
                            <a14:foregroundMark x1="22024" y1="45370" x2="10417" y2="60185"/>
                            <a14:foregroundMark x1="10417" y1="60185" x2="9226" y2="63889"/>
                            <a14:foregroundMark x1="12798" y1="79167" x2="23810" y2="57870"/>
                            <a14:foregroundMark x1="23810" y1="57870" x2="33929" y2="50463"/>
                            <a14:foregroundMark x1="42857" y1="87037" x2="58929" y2="67130"/>
                            <a14:foregroundMark x1="58929" y1="67130" x2="66964" y2="45833"/>
                            <a14:foregroundMark x1="66964" y1="45833" x2="50298" y2="63426"/>
                            <a14:foregroundMark x1="50298" y1="63426" x2="46726" y2="81019"/>
                            <a14:foregroundMark x1="42262" y1="91204" x2="42262" y2="91204"/>
                            <a14:foregroundMark x1="47321" y1="65741" x2="47321" y2="65741"/>
                            <a14:foregroundMark x1="45833" y1="64815" x2="45833" y2="64815"/>
                            <a14:foregroundMark x1="91369" y1="38889" x2="86012" y2="15278"/>
                            <a14:foregroundMark x1="86012" y1="15278" x2="81845" y2="11574"/>
                            <a14:foregroundMark x1="83631" y1="2778" x2="83631" y2="2778"/>
                            <a14:foregroundMark x1="92262" y1="21759" x2="88988" y2="37500"/>
                            <a14:foregroundMark x1="96131" y1="26389" x2="96131" y2="26389"/>
                          </a14:backgroundRemoval>
                        </a14:imgEffect>
                      </a14:imgLayer>
                    </a14:imgProps>
                  </a:ext>
                </a:extLst>
              </a:blip>
              <a:stretch>
                <a:fillRect/>
              </a:stretch>
            </p:blipFill>
            <p:spPr>
              <a:xfrm>
                <a:off x="9188198" y="3846025"/>
                <a:ext cx="1455827" cy="898418"/>
              </a:xfrm>
              <a:prstGeom prst="rect">
                <a:avLst/>
              </a:prstGeom>
            </p:spPr>
          </p:pic>
          <p:pic>
            <p:nvPicPr>
              <p:cNvPr id="35" name="Image 91">
                <a:extLst>
                  <a:ext uri="{FF2B5EF4-FFF2-40B4-BE49-F238E27FC236}">
                    <a16:creationId xmlns:a16="http://schemas.microsoft.com/office/drawing/2014/main" id="{D2126200-68E1-E2E6-4E85-A620BA1C666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04" b="95911" l="2682" r="96169">
                            <a14:foregroundMark x1="8812" y1="69888" x2="8812" y2="69888"/>
                            <a14:foregroundMark x1="9195" y1="49814" x2="9195" y2="49814"/>
                            <a14:foregroundMark x1="3831" y1="56134" x2="3831" y2="56134"/>
                            <a14:foregroundMark x1="3065" y1="54647" x2="3065" y2="54647"/>
                            <a14:foregroundMark x1="92337" y1="40520" x2="92337" y2="40520"/>
                            <a14:foregroundMark x1="96169" y1="49814" x2="96169" y2="49814"/>
                            <a14:foregroundMark x1="92337" y1="71747" x2="92337" y2="71747"/>
                            <a14:foregroundMark x1="56705" y1="92565" x2="56705" y2="92565"/>
                            <a14:foregroundMark x1="51341" y1="95911" x2="51341" y2="95911"/>
                            <a14:foregroundMark x1="49425" y1="5204" x2="49425" y2="5204"/>
                          </a14:backgroundRemoval>
                        </a14:imgEffect>
                      </a14:imgLayer>
                    </a14:imgProps>
                  </a:ext>
                </a:extLst>
              </a:blip>
              <a:stretch>
                <a:fillRect/>
              </a:stretch>
            </p:blipFill>
            <p:spPr>
              <a:xfrm>
                <a:off x="7689130" y="3679832"/>
                <a:ext cx="1156916" cy="1192377"/>
              </a:xfrm>
              <a:prstGeom prst="rect">
                <a:avLst/>
              </a:prstGeom>
            </p:spPr>
          </p:pic>
          <p:cxnSp>
            <p:nvCxnSpPr>
              <p:cNvPr id="36" name="Straight Connector 35">
                <a:extLst>
                  <a:ext uri="{FF2B5EF4-FFF2-40B4-BE49-F238E27FC236}">
                    <a16:creationId xmlns:a16="http://schemas.microsoft.com/office/drawing/2014/main" id="{E88932E2-F299-E85C-0E51-3D64A569095D}"/>
                  </a:ext>
                </a:extLst>
              </p:cNvPr>
              <p:cNvCxnSpPr>
                <a:cxnSpLocks/>
              </p:cNvCxnSpPr>
              <p:nvPr/>
            </p:nvCxnSpPr>
            <p:spPr>
              <a:xfrm>
                <a:off x="8405813" y="3748088"/>
                <a:ext cx="1462087" cy="527932"/>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D4D8945-DD2A-DD33-85F1-859F531ABD6D}"/>
                  </a:ext>
                </a:extLst>
              </p:cNvPr>
              <p:cNvCxnSpPr>
                <a:cxnSpLocks/>
              </p:cNvCxnSpPr>
              <p:nvPr/>
            </p:nvCxnSpPr>
            <p:spPr>
              <a:xfrm flipV="1">
                <a:off x="8405813" y="4276020"/>
                <a:ext cx="1462087" cy="531169"/>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6BA226B3-F60F-C5D1-118B-FA24255A5432}"/>
                  </a:ext>
                </a:extLst>
              </p:cNvPr>
              <p:cNvSpPr/>
              <p:nvPr/>
            </p:nvSpPr>
            <p:spPr>
              <a:xfrm>
                <a:off x="9844088" y="4249513"/>
                <a:ext cx="45719" cy="45719"/>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00"/>
              </a:p>
            </p:txBody>
          </p:sp>
        </p:grpSp>
        <p:sp>
          <p:nvSpPr>
            <p:cNvPr id="27" name="TextBox 26">
              <a:extLst>
                <a:ext uri="{FF2B5EF4-FFF2-40B4-BE49-F238E27FC236}">
                  <a16:creationId xmlns:a16="http://schemas.microsoft.com/office/drawing/2014/main" id="{730506A8-430B-0460-796A-97B643C36009}"/>
                </a:ext>
              </a:extLst>
            </p:cNvPr>
            <p:cNvSpPr txBox="1"/>
            <p:nvPr/>
          </p:nvSpPr>
          <p:spPr>
            <a:xfrm>
              <a:off x="6926" y="3806429"/>
              <a:ext cx="1629641" cy="610494"/>
            </a:xfrm>
            <a:prstGeom prst="rect">
              <a:avLst/>
            </a:prstGeom>
            <a:noFill/>
          </p:spPr>
          <p:txBody>
            <a:bodyPr wrap="square" rtlCol="0">
              <a:spAutoFit/>
            </a:bodyPr>
            <a:lstStyle/>
            <a:p>
              <a:pPr algn="ctr"/>
              <a:r>
                <a:rPr lang="fr-FR" sz="800" b="1" dirty="0">
                  <a:latin typeface="Freestyle Script" panose="030804020302050B0404" pitchFamily="66" charset="0"/>
                </a:rPr>
                <a:t>F(</a:t>
              </a:r>
              <a:r>
                <a:rPr lang="fr-FR" sz="800" b="1" u="sng" dirty="0">
                  <a:latin typeface="Freestyle Script" panose="030804020302050B0404" pitchFamily="66" charset="0"/>
                </a:rPr>
                <a:t>x</a:t>
              </a:r>
              <a:r>
                <a:rPr lang="fr-FR" sz="800" b="1" dirty="0">
                  <a:latin typeface="Freestyle Script" panose="030804020302050B0404" pitchFamily="66" charset="0"/>
                </a:rPr>
                <a:t>, p</a:t>
              </a:r>
              <a:r>
                <a:rPr lang="el-GR" sz="800" b="1" baseline="30000" dirty="0">
                  <a:latin typeface="Times New Roman" panose="02020603050405020304" pitchFamily="18" charset="0"/>
                  <a:cs typeface="Times New Roman" panose="02020603050405020304" pitchFamily="18" charset="0"/>
                </a:rPr>
                <a:t>α</a:t>
              </a:r>
              <a:r>
                <a:rPr lang="fr-FR" sz="800" b="1" dirty="0">
                  <a:latin typeface="Freestyle Script" panose="030804020302050B0404" pitchFamily="66" charset="0"/>
                </a:rPr>
                <a:t>) =</a:t>
              </a:r>
              <a:endParaRPr lang="en-GB" sz="800" b="1" dirty="0">
                <a:latin typeface="Freestyle Script" panose="030804020302050B0404" pitchFamily="66" charset="0"/>
              </a:endParaRPr>
            </a:p>
          </p:txBody>
        </p:sp>
        <p:sp>
          <p:nvSpPr>
            <p:cNvPr id="28" name="Left Bracket 27">
              <a:extLst>
                <a:ext uri="{FF2B5EF4-FFF2-40B4-BE49-F238E27FC236}">
                  <a16:creationId xmlns:a16="http://schemas.microsoft.com/office/drawing/2014/main" id="{1E3DD00B-A532-76DD-CFD9-513871BF222D}"/>
                </a:ext>
              </a:extLst>
            </p:cNvPr>
            <p:cNvSpPr/>
            <p:nvPr/>
          </p:nvSpPr>
          <p:spPr>
            <a:xfrm>
              <a:off x="1627253" y="24015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300"/>
            </a:p>
          </p:txBody>
        </p:sp>
        <p:sp>
          <p:nvSpPr>
            <p:cNvPr id="29" name="Left Bracket 28">
              <a:extLst>
                <a:ext uri="{FF2B5EF4-FFF2-40B4-BE49-F238E27FC236}">
                  <a16:creationId xmlns:a16="http://schemas.microsoft.com/office/drawing/2014/main" id="{569187CB-9573-AB21-B6DC-3D0F08F8F944}"/>
                </a:ext>
              </a:extLst>
            </p:cNvPr>
            <p:cNvSpPr/>
            <p:nvPr/>
          </p:nvSpPr>
          <p:spPr>
            <a:xfrm rot="10800000">
              <a:off x="6463398" y="24015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300"/>
            </a:p>
          </p:txBody>
        </p:sp>
        <p:cxnSp>
          <p:nvCxnSpPr>
            <p:cNvPr id="30" name="Straight Connector 29">
              <a:extLst>
                <a:ext uri="{FF2B5EF4-FFF2-40B4-BE49-F238E27FC236}">
                  <a16:creationId xmlns:a16="http://schemas.microsoft.com/office/drawing/2014/main" id="{286D1432-95D0-7FE9-49EC-A9CB06C9C2E1}"/>
                </a:ext>
              </a:extLst>
            </p:cNvPr>
            <p:cNvCxnSpPr>
              <a:cxnSpLocks/>
            </p:cNvCxnSpPr>
            <p:nvPr/>
          </p:nvCxnSpPr>
          <p:spPr>
            <a:xfrm>
              <a:off x="4158429" y="2635595"/>
              <a:ext cx="0" cy="2988000"/>
            </a:xfrm>
            <a:prstGeom prst="line">
              <a:avLst/>
            </a:prstGeom>
          </p:spPr>
          <p:style>
            <a:lnRef idx="2">
              <a:schemeClr val="dk1"/>
            </a:lnRef>
            <a:fillRef idx="0">
              <a:schemeClr val="dk1"/>
            </a:fillRef>
            <a:effectRef idx="1">
              <a:schemeClr val="dk1"/>
            </a:effectRef>
            <a:fontRef idx="minor">
              <a:schemeClr val="tx1"/>
            </a:fontRef>
          </p:style>
        </p:cxnSp>
        <p:pic>
          <p:nvPicPr>
            <p:cNvPr id="31" name="Picture 30" descr="A black and white image of a person standing next to a black board&#10;&#10;AI-generated content may be incorrect.">
              <a:extLst>
                <a:ext uri="{FF2B5EF4-FFF2-40B4-BE49-F238E27FC236}">
                  <a16:creationId xmlns:a16="http://schemas.microsoft.com/office/drawing/2014/main" id="{3DD9E2A5-D7B8-9029-1427-B86A9EDE538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2637" y1="27441" x2="52637" y2="27441"/>
                          <a14:foregroundMark x1="49707" y1="54102" x2="49707" y2="54102"/>
                          <a14:foregroundMark x1="52246" y1="49316" x2="52246" y2="49316"/>
                          <a14:foregroundMark x1="57422" y1="49219" x2="57422" y2="49219"/>
                          <a14:foregroundMark x1="63867" y1="50586" x2="63867" y2="50586"/>
                          <a14:foregroundMark x1="65137" y1="50684" x2="65137" y2="50684"/>
                          <a14:foregroundMark x1="64355" y1="44629" x2="64355" y2="44629"/>
                          <a14:foregroundMark x1="58496" y1="45313" x2="58496" y2="45313"/>
                          <a14:foregroundMark x1="55762" y1="42676" x2="55762" y2="42676"/>
                          <a14:foregroundMark x1="55762" y1="41113" x2="55762" y2="41113"/>
                          <a14:foregroundMark x1="58496" y1="39453" x2="58496" y2="39453"/>
                          <a14:foregroundMark x1="49609" y1="39355" x2="49609" y2="39355"/>
                          <a14:foregroundMark x1="52148" y1="32715" x2="52148" y2="32715"/>
                          <a14:foregroundMark x1="52441" y1="31738" x2="52441" y2="31738"/>
                          <a14:foregroundMark x1="52051" y1="30762" x2="52051" y2="30762"/>
                          <a14:backgroundMark x1="41699" y1="64063" x2="41699" y2="64063"/>
                          <a14:backgroundMark x1="58008" y1="49609" x2="58008" y2="49609"/>
                          <a14:backgroundMark x1="57813" y1="45801" x2="57813" y2="45801"/>
                          <a14:backgroundMark x1="54199" y1="40332" x2="54199" y2="40332"/>
                          <a14:backgroundMark x1="64258" y1="39453" x2="64258" y2="39453"/>
                          <a14:backgroundMark x1="52344" y1="31250" x2="52344" y2="31250"/>
                          <a14:backgroundMark x1="51660" y1="30371" x2="51660" y2="30371"/>
                          <a14:backgroundMark x1="51953" y1="30566" x2="51953" y2="30566"/>
                          <a14:backgroundMark x1="53125" y1="30469" x2="53125" y2="30469"/>
                        </a14:backgroundRemoval>
                      </a14:imgEffect>
                    </a14:imgLayer>
                  </a14:imgProps>
                </a:ext>
                <a:ext uri="{28A0092B-C50C-407E-A947-70E740481C1C}">
                  <a14:useLocalDpi xmlns:a14="http://schemas.microsoft.com/office/drawing/2010/main" val="0"/>
                </a:ext>
              </a:extLst>
            </a:blip>
            <a:srcRect l="29150" t="14447" r="26220" b="25580"/>
            <a:stretch>
              <a:fillRect/>
            </a:stretch>
          </p:blipFill>
          <p:spPr>
            <a:xfrm>
              <a:off x="5846695" y="5102595"/>
              <a:ext cx="776932" cy="1044000"/>
            </a:xfrm>
            <a:prstGeom prst="rect">
              <a:avLst/>
            </a:prstGeom>
          </p:spPr>
        </p:pic>
        <p:sp>
          <p:nvSpPr>
            <p:cNvPr id="32" name="TextBox 31">
              <a:extLst>
                <a:ext uri="{FF2B5EF4-FFF2-40B4-BE49-F238E27FC236}">
                  <a16:creationId xmlns:a16="http://schemas.microsoft.com/office/drawing/2014/main" id="{EE236E92-2360-DA8A-FAD3-2A8870D8BE1A}"/>
                </a:ext>
              </a:extLst>
            </p:cNvPr>
            <p:cNvSpPr txBox="1"/>
            <p:nvPr/>
          </p:nvSpPr>
          <p:spPr>
            <a:xfrm>
              <a:off x="1825351" y="2371287"/>
              <a:ext cx="2187066" cy="392458"/>
            </a:xfrm>
            <a:prstGeom prst="rect">
              <a:avLst/>
            </a:prstGeom>
            <a:noFill/>
          </p:spPr>
          <p:txBody>
            <a:bodyPr wrap="square" rtlCol="0">
              <a:spAutoFit/>
            </a:bodyPr>
            <a:lstStyle/>
            <a:p>
              <a:r>
                <a:rPr lang="fr-FR" sz="300" b="1" dirty="0"/>
                <a:t>Conservation Laws</a:t>
              </a:r>
              <a:endParaRPr lang="en-GB" sz="300" b="1" dirty="0"/>
            </a:p>
          </p:txBody>
        </p:sp>
        <p:sp>
          <p:nvSpPr>
            <p:cNvPr id="33" name="TextBox 32">
              <a:extLst>
                <a:ext uri="{FF2B5EF4-FFF2-40B4-BE49-F238E27FC236}">
                  <a16:creationId xmlns:a16="http://schemas.microsoft.com/office/drawing/2014/main" id="{A8E38C1E-BA44-BF14-0961-BD19EEB3DFE3}"/>
                </a:ext>
              </a:extLst>
            </p:cNvPr>
            <p:cNvSpPr txBox="1"/>
            <p:nvPr/>
          </p:nvSpPr>
          <p:spPr>
            <a:xfrm>
              <a:off x="4308171" y="2371287"/>
              <a:ext cx="2187066" cy="392458"/>
            </a:xfrm>
            <a:prstGeom prst="rect">
              <a:avLst/>
            </a:prstGeom>
            <a:noFill/>
          </p:spPr>
          <p:txBody>
            <a:bodyPr wrap="square" rtlCol="0">
              <a:spAutoFit/>
            </a:bodyPr>
            <a:lstStyle/>
            <a:p>
              <a:r>
                <a:rPr lang="fr-FR" sz="300" b="1" dirty="0"/>
                <a:t>Constitutive Laws</a:t>
              </a:r>
              <a:endParaRPr lang="en-GB" sz="300" b="1" dirty="0"/>
            </a:p>
          </p:txBody>
        </p:sp>
      </p:grpSp>
      <p:pic>
        <p:nvPicPr>
          <p:cNvPr id="61" name="Graphic 60" descr="Computer with solid fill">
            <a:extLst>
              <a:ext uri="{FF2B5EF4-FFF2-40B4-BE49-F238E27FC236}">
                <a16:creationId xmlns:a16="http://schemas.microsoft.com/office/drawing/2014/main" id="{E28E4F32-C801-F6B7-3728-02BFE232FB5A}"/>
              </a:ext>
            </a:extLst>
          </p:cNvPr>
          <p:cNvPicPr>
            <a:picLocks noChangeAspect="1"/>
          </p:cNvPicPr>
          <p:nvPr/>
        </p:nvPicPr>
        <p:blipFill>
          <a:blip r:embed="rId12">
            <a:extLst>
              <a:ext uri="{96DAC541-7B7A-43D3-8B79-37D633B846F1}">
                <asvg:svgBlip xmlns:asvg="http://schemas.microsoft.com/office/drawing/2016/SVG/main" r:embed="rId13"/>
              </a:ext>
            </a:extLst>
          </a:blip>
          <a:srcRect r="33046"/>
          <a:stretch>
            <a:fillRect/>
          </a:stretch>
        </p:blipFill>
        <p:spPr>
          <a:xfrm>
            <a:off x="218704" y="2061365"/>
            <a:ext cx="2557570" cy="3819897"/>
          </a:xfrm>
          <a:prstGeom prst="rect">
            <a:avLst/>
          </a:prstGeom>
        </p:spPr>
      </p:pic>
      <p:pic>
        <p:nvPicPr>
          <p:cNvPr id="63" name="Picture 8" descr="An overview of the FEniCS Project — FEniCSx tutorial">
            <a:extLst>
              <a:ext uri="{FF2B5EF4-FFF2-40B4-BE49-F238E27FC236}">
                <a16:creationId xmlns:a16="http://schemas.microsoft.com/office/drawing/2014/main" id="{B0557C1E-A868-E6D5-9F75-9AE395F83D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846" y="4683806"/>
            <a:ext cx="542107" cy="744387"/>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29CA06C6-FA94-A154-CBB5-0CCFE5684A49}"/>
              </a:ext>
            </a:extLst>
          </p:cNvPr>
          <p:cNvGrpSpPr/>
          <p:nvPr/>
        </p:nvGrpSpPr>
        <p:grpSpPr>
          <a:xfrm>
            <a:off x="2590494" y="1707253"/>
            <a:ext cx="2876920" cy="2057768"/>
            <a:chOff x="6166328" y="1896060"/>
            <a:chExt cx="2876920" cy="2057768"/>
          </a:xfrm>
        </p:grpSpPr>
        <p:grpSp>
          <p:nvGrpSpPr>
            <p:cNvPr id="66" name="Group 65">
              <a:extLst>
                <a:ext uri="{FF2B5EF4-FFF2-40B4-BE49-F238E27FC236}">
                  <a16:creationId xmlns:a16="http://schemas.microsoft.com/office/drawing/2014/main" id="{CBC5A7AF-AE41-1D4B-72C8-23A2470C5B0C}"/>
                </a:ext>
              </a:extLst>
            </p:cNvPr>
            <p:cNvGrpSpPr/>
            <p:nvPr/>
          </p:nvGrpSpPr>
          <p:grpSpPr>
            <a:xfrm>
              <a:off x="6166328" y="1896060"/>
              <a:ext cx="1440000" cy="1440000"/>
              <a:chOff x="7048470" y="719015"/>
              <a:chExt cx="1445912" cy="1454871"/>
            </a:xfrm>
          </p:grpSpPr>
          <p:pic>
            <p:nvPicPr>
              <p:cNvPr id="69" name="Image 9">
                <a:extLst>
                  <a:ext uri="{FF2B5EF4-FFF2-40B4-BE49-F238E27FC236}">
                    <a16:creationId xmlns:a16="http://schemas.microsoft.com/office/drawing/2014/main" id="{2E27B473-67CC-4D32-FA5A-E0F06322581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125" b="96484" l="1172" r="96094">
                            <a14:foregroundMark x1="79102" y1="83984" x2="30078" y2="88086"/>
                            <a14:foregroundMark x1="30078" y1="88086" x2="12109" y2="70508"/>
                            <a14:foregroundMark x1="12109" y1="70508" x2="3711" y2="43359"/>
                            <a14:foregroundMark x1="3711" y1="43359" x2="17773" y2="20898"/>
                            <a14:foregroundMark x1="17773" y1="20898" x2="38672" y2="8008"/>
                            <a14:foregroundMark x1="38672" y1="8008" x2="66016" y2="8789"/>
                            <a14:foregroundMark x1="66016" y1="8789" x2="89648" y2="26758"/>
                            <a14:foregroundMark x1="89648" y1="26758" x2="91797" y2="56641"/>
                            <a14:foregroundMark x1="91797" y1="56641" x2="71680" y2="85352"/>
                            <a14:foregroundMark x1="71680" y1="85352" x2="40625" y2="93750"/>
                            <a14:foregroundMark x1="40625" y1="93750" x2="27734" y2="88672"/>
                            <a14:foregroundMark x1="5664" y1="59961" x2="5664" y2="59961"/>
                            <a14:foregroundMark x1="1367" y1="51172" x2="1367" y2="51172"/>
                            <a14:foregroundMark x1="48633" y1="3125" x2="48633" y2="3125"/>
                            <a14:foregroundMark x1="96289" y1="42383" x2="96289" y2="42383"/>
                            <a14:foregroundMark x1="64844" y1="94336" x2="64844" y2="94336"/>
                            <a14:foregroundMark x1="50391" y1="96484" x2="50391" y2="96484"/>
                          </a14:backgroundRemoval>
                        </a14:imgEffect>
                      </a14:imgLayer>
                    </a14:imgProps>
                  </a:ext>
                  <a:ext uri="{28A0092B-C50C-407E-A947-70E740481C1C}">
                    <a14:useLocalDpi xmlns:a14="http://schemas.microsoft.com/office/drawing/2010/main" val="0"/>
                  </a:ext>
                </a:extLst>
              </a:blip>
              <a:stretch>
                <a:fillRect/>
              </a:stretch>
            </p:blipFill>
            <p:spPr>
              <a:xfrm>
                <a:off x="7059240" y="719015"/>
                <a:ext cx="1435142" cy="1435142"/>
              </a:xfrm>
              <a:prstGeom prst="rect">
                <a:avLst/>
              </a:prstGeom>
            </p:spPr>
          </p:pic>
          <p:sp>
            <p:nvSpPr>
              <p:cNvPr id="70" name="Oval 69">
                <a:extLst>
                  <a:ext uri="{FF2B5EF4-FFF2-40B4-BE49-F238E27FC236}">
                    <a16:creationId xmlns:a16="http://schemas.microsoft.com/office/drawing/2014/main" id="{9A53485A-0386-5BBB-6F07-3DC5169485C9}"/>
                  </a:ext>
                </a:extLst>
              </p:cNvPr>
              <p:cNvSpPr/>
              <p:nvPr/>
            </p:nvSpPr>
            <p:spPr>
              <a:xfrm>
                <a:off x="7048470" y="737486"/>
                <a:ext cx="1436400" cy="1436400"/>
              </a:xfrm>
              <a:prstGeom prst="ellipse">
                <a:avLst/>
              </a:prstGeom>
              <a:noFill/>
              <a:ln w="571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7" name="Freeform: Shape 66">
              <a:extLst>
                <a:ext uri="{FF2B5EF4-FFF2-40B4-BE49-F238E27FC236}">
                  <a16:creationId xmlns:a16="http://schemas.microsoft.com/office/drawing/2014/main" id="{67953BA7-218F-FE7A-368D-EE4D54962F54}"/>
                </a:ext>
              </a:extLst>
            </p:cNvPr>
            <p:cNvSpPr/>
            <p:nvPr/>
          </p:nvSpPr>
          <p:spPr>
            <a:xfrm rot="1178836">
              <a:off x="7258407" y="2720789"/>
              <a:ext cx="1202981" cy="905200"/>
            </a:xfrm>
            <a:custGeom>
              <a:avLst/>
              <a:gdLst>
                <a:gd name="connsiteX0" fmla="*/ 0 w 1527142"/>
                <a:gd name="connsiteY0" fmla="*/ 226243 h 886120"/>
                <a:gd name="connsiteX1" fmla="*/ 1527142 w 1527142"/>
                <a:gd name="connsiteY1" fmla="*/ 0 h 886120"/>
                <a:gd name="connsiteX2" fmla="*/ 1508289 w 1527142"/>
                <a:gd name="connsiteY2" fmla="*/ 886120 h 886120"/>
                <a:gd name="connsiteX3" fmla="*/ 0 w 1527142"/>
                <a:gd name="connsiteY3" fmla="*/ 226243 h 886120"/>
              </a:gdLst>
              <a:ahLst/>
              <a:cxnLst>
                <a:cxn ang="0">
                  <a:pos x="connsiteX0" y="connsiteY0"/>
                </a:cxn>
                <a:cxn ang="0">
                  <a:pos x="connsiteX1" y="connsiteY1"/>
                </a:cxn>
                <a:cxn ang="0">
                  <a:pos x="connsiteX2" y="connsiteY2"/>
                </a:cxn>
                <a:cxn ang="0">
                  <a:pos x="connsiteX3" y="connsiteY3"/>
                </a:cxn>
              </a:cxnLst>
              <a:rect l="l" t="t" r="r" b="b"/>
              <a:pathLst>
                <a:path w="1527142" h="886120">
                  <a:moveTo>
                    <a:pt x="0" y="226243"/>
                  </a:moveTo>
                  <a:lnTo>
                    <a:pt x="1527142" y="0"/>
                  </a:lnTo>
                  <a:lnTo>
                    <a:pt x="1508289" y="886120"/>
                  </a:lnTo>
                  <a:lnTo>
                    <a:pt x="0" y="226243"/>
                  </a:lnTo>
                  <a:close/>
                </a:path>
              </a:pathLst>
            </a:custGeom>
            <a:solidFill>
              <a:srgbClr val="DCEAF7">
                <a:alpha val="70000"/>
              </a:srgbClr>
            </a:solidFill>
            <a:ln>
              <a:solidFill>
                <a:srgbClr val="DCE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CB6C81D7-7F31-54D4-8BB4-23752A370C1F}"/>
                </a:ext>
              </a:extLst>
            </p:cNvPr>
            <p:cNvSpPr/>
            <p:nvPr/>
          </p:nvSpPr>
          <p:spPr>
            <a:xfrm>
              <a:off x="7963248" y="2873828"/>
              <a:ext cx="1080000" cy="1080000"/>
            </a:xfrm>
            <a:prstGeom prst="ellipse">
              <a:avLst/>
            </a:prstGeom>
            <a:blipFill>
              <a:blip r:embed="rId17"/>
              <a:stretch>
                <a:fillRect/>
              </a:stretch>
            </a:blipFill>
            <a:ln>
              <a:solidFill>
                <a:srgbClr val="DCE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a:extLst>
              <a:ext uri="{FF2B5EF4-FFF2-40B4-BE49-F238E27FC236}">
                <a16:creationId xmlns:a16="http://schemas.microsoft.com/office/drawing/2014/main" id="{F2CD0874-4578-477C-F211-BEBC78A7F1B7}"/>
              </a:ext>
            </a:extLst>
          </p:cNvPr>
          <p:cNvGrpSpPr/>
          <p:nvPr/>
        </p:nvGrpSpPr>
        <p:grpSpPr>
          <a:xfrm>
            <a:off x="2590494" y="4177605"/>
            <a:ext cx="2876920" cy="1833249"/>
            <a:chOff x="6166328" y="4266747"/>
            <a:chExt cx="2876920" cy="1833249"/>
          </a:xfrm>
        </p:grpSpPr>
        <p:grpSp>
          <p:nvGrpSpPr>
            <p:cNvPr id="72" name="Group 71">
              <a:extLst>
                <a:ext uri="{FF2B5EF4-FFF2-40B4-BE49-F238E27FC236}">
                  <a16:creationId xmlns:a16="http://schemas.microsoft.com/office/drawing/2014/main" id="{2FF2F10F-A1BF-6C45-9A57-9043543C1F4E}"/>
                </a:ext>
              </a:extLst>
            </p:cNvPr>
            <p:cNvGrpSpPr/>
            <p:nvPr/>
          </p:nvGrpSpPr>
          <p:grpSpPr>
            <a:xfrm rot="5400000">
              <a:off x="6166328" y="4659996"/>
              <a:ext cx="1440000" cy="1440000"/>
              <a:chOff x="8012121" y="1808631"/>
              <a:chExt cx="1451270" cy="1439210"/>
            </a:xfrm>
          </p:grpSpPr>
          <p:pic>
            <p:nvPicPr>
              <p:cNvPr id="76" name="Image 8">
                <a:extLst>
                  <a:ext uri="{FF2B5EF4-FFF2-40B4-BE49-F238E27FC236}">
                    <a16:creationId xmlns:a16="http://schemas.microsoft.com/office/drawing/2014/main" id="{D18E4637-0518-C942-0CCF-E2B429D9FC69}"/>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344" b="98633" l="1758" r="97461">
                            <a14:foregroundMark x1="81055" y1="87891" x2="43164" y2="94336"/>
                            <a14:foregroundMark x1="43164" y1="94336" x2="16602" y2="79688"/>
                            <a14:foregroundMark x1="16602" y1="79688" x2="7617" y2="48242"/>
                            <a14:foregroundMark x1="7617" y1="48242" x2="25391" y2="21680"/>
                            <a14:foregroundMark x1="25391" y1="21680" x2="53711" y2="5078"/>
                            <a14:foregroundMark x1="53711" y1="5078" x2="82031" y2="18555"/>
                            <a14:foregroundMark x1="82031" y1="18555" x2="92578" y2="49219"/>
                            <a14:foregroundMark x1="92578" y1="49219" x2="84570" y2="76563"/>
                            <a14:foregroundMark x1="84570" y1="76563" x2="81055" y2="80078"/>
                            <a14:foregroundMark x1="5078" y1="48047" x2="5078" y2="48047"/>
                            <a14:foregroundMark x1="1758" y1="48047" x2="1758" y2="48047"/>
                            <a14:foregroundMark x1="36914" y1="7422" x2="36914" y2="7422"/>
                            <a14:foregroundMark x1="50000" y1="2344" x2="50000" y2="2344"/>
                            <a14:foregroundMark x1="97656" y1="50781" x2="97656" y2="50781"/>
                            <a14:foregroundMark x1="51367" y1="98633" x2="51367" y2="98633"/>
                          </a14:backgroundRemoval>
                        </a14:imgEffect>
                      </a14:imgLayer>
                    </a14:imgProps>
                  </a:ext>
                  <a:ext uri="{28A0092B-C50C-407E-A947-70E740481C1C}">
                    <a14:useLocalDpi xmlns:a14="http://schemas.microsoft.com/office/drawing/2010/main" val="0"/>
                  </a:ext>
                </a:extLst>
              </a:blip>
              <a:stretch>
                <a:fillRect/>
              </a:stretch>
            </p:blipFill>
            <p:spPr>
              <a:xfrm>
                <a:off x="8026991" y="1811441"/>
                <a:ext cx="1436400" cy="1436400"/>
              </a:xfrm>
              <a:prstGeom prst="rect">
                <a:avLst/>
              </a:prstGeom>
            </p:spPr>
          </p:pic>
          <p:sp>
            <p:nvSpPr>
              <p:cNvPr id="77" name="Oval 76">
                <a:extLst>
                  <a:ext uri="{FF2B5EF4-FFF2-40B4-BE49-F238E27FC236}">
                    <a16:creationId xmlns:a16="http://schemas.microsoft.com/office/drawing/2014/main" id="{7EBF007E-8258-71DD-A161-0E3BA9F471C8}"/>
                  </a:ext>
                </a:extLst>
              </p:cNvPr>
              <p:cNvSpPr/>
              <p:nvPr/>
            </p:nvSpPr>
            <p:spPr>
              <a:xfrm>
                <a:off x="8012121" y="1808631"/>
                <a:ext cx="1436400" cy="1436400"/>
              </a:xfrm>
              <a:prstGeom prst="ellipse">
                <a:avLst/>
              </a:prstGeom>
              <a:noFill/>
              <a:ln w="57150">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4" name="Freeform: Shape 73">
              <a:extLst>
                <a:ext uri="{FF2B5EF4-FFF2-40B4-BE49-F238E27FC236}">
                  <a16:creationId xmlns:a16="http://schemas.microsoft.com/office/drawing/2014/main" id="{1DFC82D1-4EE4-5F6D-7BC9-A6362DED6A03}"/>
                </a:ext>
              </a:extLst>
            </p:cNvPr>
            <p:cNvSpPr/>
            <p:nvPr/>
          </p:nvSpPr>
          <p:spPr>
            <a:xfrm rot="19302727">
              <a:off x="7292309" y="4825163"/>
              <a:ext cx="1202981" cy="905200"/>
            </a:xfrm>
            <a:custGeom>
              <a:avLst/>
              <a:gdLst>
                <a:gd name="connsiteX0" fmla="*/ 0 w 1527142"/>
                <a:gd name="connsiteY0" fmla="*/ 226243 h 886120"/>
                <a:gd name="connsiteX1" fmla="*/ 1527142 w 1527142"/>
                <a:gd name="connsiteY1" fmla="*/ 0 h 886120"/>
                <a:gd name="connsiteX2" fmla="*/ 1508289 w 1527142"/>
                <a:gd name="connsiteY2" fmla="*/ 886120 h 886120"/>
                <a:gd name="connsiteX3" fmla="*/ 0 w 1527142"/>
                <a:gd name="connsiteY3" fmla="*/ 226243 h 886120"/>
              </a:gdLst>
              <a:ahLst/>
              <a:cxnLst>
                <a:cxn ang="0">
                  <a:pos x="connsiteX0" y="connsiteY0"/>
                </a:cxn>
                <a:cxn ang="0">
                  <a:pos x="connsiteX1" y="connsiteY1"/>
                </a:cxn>
                <a:cxn ang="0">
                  <a:pos x="connsiteX2" y="connsiteY2"/>
                </a:cxn>
                <a:cxn ang="0">
                  <a:pos x="connsiteX3" y="connsiteY3"/>
                </a:cxn>
              </a:cxnLst>
              <a:rect l="l" t="t" r="r" b="b"/>
              <a:pathLst>
                <a:path w="1527142" h="886120">
                  <a:moveTo>
                    <a:pt x="0" y="226243"/>
                  </a:moveTo>
                  <a:lnTo>
                    <a:pt x="1527142" y="0"/>
                  </a:lnTo>
                  <a:lnTo>
                    <a:pt x="1508289" y="886120"/>
                  </a:lnTo>
                  <a:lnTo>
                    <a:pt x="0" y="226243"/>
                  </a:lnTo>
                  <a:close/>
                </a:path>
              </a:pathLst>
            </a:custGeom>
            <a:solidFill>
              <a:srgbClr val="FFCCCC">
                <a:alpha val="70000"/>
              </a:srgbClr>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4A657947-FA25-A0C9-3615-BD74244D9A57}"/>
                </a:ext>
              </a:extLst>
            </p:cNvPr>
            <p:cNvSpPr/>
            <p:nvPr/>
          </p:nvSpPr>
          <p:spPr>
            <a:xfrm>
              <a:off x="7963248" y="4266747"/>
              <a:ext cx="1080000" cy="1080000"/>
            </a:xfrm>
            <a:prstGeom prst="ellipse">
              <a:avLst/>
            </a:prstGeom>
            <a:blipFill>
              <a:blip r:embed="rId20"/>
              <a:stretch>
                <a:fillRect/>
              </a:stretch>
            </a:blip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8" name="Picture 77">
            <a:extLst>
              <a:ext uri="{FF2B5EF4-FFF2-40B4-BE49-F238E27FC236}">
                <a16:creationId xmlns:a16="http://schemas.microsoft.com/office/drawing/2014/main" id="{3E63034D-03A5-D907-ACB9-82674D8506F7}"/>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560" r="5043"/>
                    </a14:imgEffect>
                  </a14:imgLayer>
                </a14:imgProps>
              </a:ext>
            </a:extLst>
          </a:blip>
          <a:srcRect r="94397"/>
          <a:stretch>
            <a:fillRect/>
          </a:stretch>
        </p:blipFill>
        <p:spPr>
          <a:xfrm>
            <a:off x="3631317" y="1595891"/>
            <a:ext cx="378776" cy="519569"/>
          </a:xfrm>
          <a:prstGeom prst="rect">
            <a:avLst/>
          </a:prstGeom>
        </p:spPr>
      </p:pic>
      <p:sp>
        <p:nvSpPr>
          <p:cNvPr id="88" name="TextBox 87">
            <a:extLst>
              <a:ext uri="{FF2B5EF4-FFF2-40B4-BE49-F238E27FC236}">
                <a16:creationId xmlns:a16="http://schemas.microsoft.com/office/drawing/2014/main" id="{0FA291B2-3688-704D-EB7F-D44FDE7DB2B0}"/>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
        <p:nvSpPr>
          <p:cNvPr id="89" name="Rectangle: Rounded Corners 88">
            <a:extLst>
              <a:ext uri="{FF2B5EF4-FFF2-40B4-BE49-F238E27FC236}">
                <a16:creationId xmlns:a16="http://schemas.microsoft.com/office/drawing/2014/main" id="{1CC84D17-EE13-A1C5-FF54-6BD1187E3CB4}"/>
              </a:ext>
            </a:extLst>
          </p:cNvPr>
          <p:cNvSpPr>
            <a:spLocks noChangeAspect="1"/>
          </p:cNvSpPr>
          <p:nvPr/>
        </p:nvSpPr>
        <p:spPr>
          <a:xfrm>
            <a:off x="6921798" y="2474857"/>
            <a:ext cx="4432001" cy="2505043"/>
          </a:xfrm>
          <a:prstGeom prst="roundRect">
            <a:avLst/>
          </a:prstGeom>
          <a:blipFill>
            <a:blip r:embed="rId2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EF34E9DF-43ED-FA07-7CD8-9272F6C4AC92}"/>
              </a:ext>
            </a:extLst>
          </p:cNvPr>
          <p:cNvSpPr txBox="1"/>
          <p:nvPr/>
        </p:nvSpPr>
        <p:spPr>
          <a:xfrm>
            <a:off x="7378848" y="2105525"/>
            <a:ext cx="3517900" cy="369332"/>
          </a:xfrm>
          <a:prstGeom prst="rect">
            <a:avLst/>
          </a:prstGeom>
          <a:noFill/>
        </p:spPr>
        <p:txBody>
          <a:bodyPr wrap="square" rtlCol="0">
            <a:spAutoFit/>
          </a:bodyPr>
          <a:lstStyle/>
          <a:p>
            <a:pPr algn="ctr"/>
            <a:r>
              <a:rPr lang="fr-FR" dirty="0" err="1"/>
              <a:t>Highly</a:t>
            </a:r>
            <a:r>
              <a:rPr lang="fr-FR" dirty="0"/>
              <a:t> </a:t>
            </a:r>
            <a:r>
              <a:rPr lang="fr-FR" dirty="0" err="1"/>
              <a:t>transferable</a:t>
            </a:r>
            <a:endParaRPr lang="fr-FR" dirty="0"/>
          </a:p>
        </p:txBody>
      </p:sp>
    </p:spTree>
    <p:extLst>
      <p:ext uri="{BB962C8B-B14F-4D97-AF65-F5344CB8AC3E}">
        <p14:creationId xmlns:p14="http://schemas.microsoft.com/office/powerpoint/2010/main" val="407487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F8C1-2223-FEAE-4879-128702AE1E64}"/>
              </a:ext>
            </a:extLst>
          </p:cNvPr>
          <p:cNvSpPr>
            <a:spLocks noGrp="1"/>
          </p:cNvSpPr>
          <p:nvPr>
            <p:ph type="title"/>
          </p:nvPr>
        </p:nvSpPr>
        <p:spPr/>
        <p:txBody>
          <a:bodyPr/>
          <a:lstStyle/>
          <a:p>
            <a:r>
              <a:rPr lang="fr-FR" dirty="0"/>
              <a:t>Pressure </a:t>
            </a:r>
            <a:r>
              <a:rPr lang="fr-FR" dirty="0" err="1"/>
              <a:t>ulcers</a:t>
            </a:r>
            <a:r>
              <a:rPr lang="fr-FR" dirty="0"/>
              <a:t> 	</a:t>
            </a:r>
            <a:endParaRPr lang="en-GB" dirty="0"/>
          </a:p>
        </p:txBody>
      </p:sp>
      <p:pic>
        <p:nvPicPr>
          <p:cNvPr id="8" name="Picture Placeholder 7" descr="Books with solid fill">
            <a:extLst>
              <a:ext uri="{FF2B5EF4-FFF2-40B4-BE49-F238E27FC236}">
                <a16:creationId xmlns:a16="http://schemas.microsoft.com/office/drawing/2014/main" id="{FA59455C-C2A3-1AD2-5801-CFC450EAEB53}"/>
              </a:ext>
            </a:extLst>
          </p:cNvPr>
          <p:cNvPicPr>
            <a:picLocks noGrp="1" noChangeAspect="1"/>
          </p:cNvPicPr>
          <p:nvPr>
            <p:ph type="pic" sz="quarter" idx="13"/>
          </p:nvPr>
        </p:nvPicPr>
        <p:blipFill>
          <a:blip r:embed="rId3">
            <a:duotone>
              <a:schemeClr val="accent1">
                <a:shade val="45000"/>
                <a:satMod val="135000"/>
              </a:schemeClr>
              <a:prstClr val="white"/>
            </a:duotone>
            <a:lum contrast="-20000"/>
            <a:extLst>
              <a:ext uri="{96DAC541-7B7A-43D3-8B79-37D633B846F1}">
                <asvg:svgBlip xmlns:asvg="http://schemas.microsoft.com/office/drawing/2016/SVG/main" r:embed="rId4"/>
              </a:ext>
            </a:extLst>
          </a:blip>
          <a:srcRect/>
          <a:stretch>
            <a:fillRect/>
          </a:stretch>
        </p:blipFill>
        <p:spPr/>
      </p:pic>
      <p:sp>
        <p:nvSpPr>
          <p:cNvPr id="4" name="Date Placeholder 3">
            <a:extLst>
              <a:ext uri="{FF2B5EF4-FFF2-40B4-BE49-F238E27FC236}">
                <a16:creationId xmlns:a16="http://schemas.microsoft.com/office/drawing/2014/main" id="{B3A6814A-E2B5-0FC4-B4B6-B697F90207AD}"/>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5" name="Footer Placeholder 4">
            <a:extLst>
              <a:ext uri="{FF2B5EF4-FFF2-40B4-BE49-F238E27FC236}">
                <a16:creationId xmlns:a16="http://schemas.microsoft.com/office/drawing/2014/main" id="{BB85E298-3351-9EC4-BEE7-2BC167CA8BBE}"/>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6" name="Slide Number Placeholder 5">
            <a:extLst>
              <a:ext uri="{FF2B5EF4-FFF2-40B4-BE49-F238E27FC236}">
                <a16:creationId xmlns:a16="http://schemas.microsoft.com/office/drawing/2014/main" id="{CC72E81E-0545-37C9-44C9-F7239937F28C}"/>
              </a:ext>
            </a:extLst>
          </p:cNvPr>
          <p:cNvSpPr>
            <a:spLocks noGrp="1"/>
          </p:cNvSpPr>
          <p:nvPr>
            <p:ph type="sldNum" sz="quarter" idx="12"/>
          </p:nvPr>
        </p:nvSpPr>
        <p:spPr/>
        <p:txBody>
          <a:bodyPr/>
          <a:lstStyle/>
          <a:p>
            <a:fld id="{1C96B271-48F2-4EBC-90C1-CA6B138C6EC9}" type="slidenum">
              <a:rPr lang="fr-FR" smtClean="0"/>
              <a:pPr/>
              <a:t>2</a:t>
            </a:fld>
            <a:endParaRPr lang="fr-FR">
              <a:latin typeface="Bahnschrift Light" panose="020B0502040204020203" pitchFamily="34" charset="0"/>
            </a:endParaRPr>
          </a:p>
        </p:txBody>
      </p:sp>
      <p:grpSp>
        <p:nvGrpSpPr>
          <p:cNvPr id="99" name="Group 98">
            <a:extLst>
              <a:ext uri="{FF2B5EF4-FFF2-40B4-BE49-F238E27FC236}">
                <a16:creationId xmlns:a16="http://schemas.microsoft.com/office/drawing/2014/main" id="{0987D474-0537-6D1F-654D-451671C3FC4A}"/>
              </a:ext>
            </a:extLst>
          </p:cNvPr>
          <p:cNvGrpSpPr/>
          <p:nvPr/>
        </p:nvGrpSpPr>
        <p:grpSpPr>
          <a:xfrm>
            <a:off x="1162795" y="1859436"/>
            <a:ext cx="4156521" cy="4026026"/>
            <a:chOff x="375855" y="1859436"/>
            <a:chExt cx="4156521" cy="4026026"/>
          </a:xfrm>
        </p:grpSpPr>
        <p:pic>
          <p:nvPicPr>
            <p:cNvPr id="9" name="Image 5">
              <a:extLst>
                <a:ext uri="{FF2B5EF4-FFF2-40B4-BE49-F238E27FC236}">
                  <a16:creationId xmlns:a16="http://schemas.microsoft.com/office/drawing/2014/main" id="{70552400-AEE2-5421-24D9-634E60F2E0C4}"/>
                </a:ext>
              </a:extLst>
            </p:cNvPr>
            <p:cNvPicPr>
              <a:picLocks noChangeAspect="1"/>
            </p:cNvPicPr>
            <p:nvPr/>
          </p:nvPicPr>
          <p:blipFill>
            <a:blip r:embed="rId5">
              <a:extLst>
                <a:ext uri="{28A0092B-C50C-407E-A947-70E740481C1C}">
                  <a14:useLocalDpi xmlns:a14="http://schemas.microsoft.com/office/drawing/2010/main" val="0"/>
                </a:ext>
              </a:extLst>
            </a:blip>
            <a:srcRect l="52373" t="11269" r="2893" b="19918"/>
            <a:stretch>
              <a:fillRect/>
            </a:stretch>
          </p:blipFill>
          <p:spPr>
            <a:xfrm>
              <a:off x="923544" y="3736621"/>
              <a:ext cx="3590544" cy="2148841"/>
            </a:xfrm>
            <a:prstGeom prst="rect">
              <a:avLst/>
            </a:prstGeom>
          </p:spPr>
        </p:pic>
        <p:pic>
          <p:nvPicPr>
            <p:cNvPr id="10" name="Image 5">
              <a:extLst>
                <a:ext uri="{FF2B5EF4-FFF2-40B4-BE49-F238E27FC236}">
                  <a16:creationId xmlns:a16="http://schemas.microsoft.com/office/drawing/2014/main" id="{954CC525-475A-01D2-8198-D596048B5C75}"/>
                </a:ext>
              </a:extLst>
            </p:cNvPr>
            <p:cNvPicPr>
              <a:picLocks noChangeAspect="1"/>
            </p:cNvPicPr>
            <p:nvPr/>
          </p:nvPicPr>
          <p:blipFill>
            <a:blip r:embed="rId5">
              <a:extLst>
                <a:ext uri="{28A0092B-C50C-407E-A947-70E740481C1C}">
                  <a14:useLocalDpi xmlns:a14="http://schemas.microsoft.com/office/drawing/2010/main" val="0"/>
                </a:ext>
              </a:extLst>
            </a:blip>
            <a:srcRect l="4001" t="13905" r="49973" b="21090"/>
            <a:stretch>
              <a:fillRect/>
            </a:stretch>
          </p:blipFill>
          <p:spPr>
            <a:xfrm>
              <a:off x="838200" y="1859436"/>
              <a:ext cx="3694176" cy="2029969"/>
            </a:xfrm>
            <a:prstGeom prst="rect">
              <a:avLst/>
            </a:prstGeom>
          </p:spPr>
        </p:pic>
        <p:pic>
          <p:nvPicPr>
            <p:cNvPr id="11" name="Image 5">
              <a:extLst>
                <a:ext uri="{FF2B5EF4-FFF2-40B4-BE49-F238E27FC236}">
                  <a16:creationId xmlns:a16="http://schemas.microsoft.com/office/drawing/2014/main" id="{5659E506-EE3C-F3E6-BB94-C0E417A774E7}"/>
                </a:ext>
              </a:extLst>
            </p:cNvPr>
            <p:cNvPicPr>
              <a:picLocks noChangeAspect="1"/>
            </p:cNvPicPr>
            <p:nvPr/>
          </p:nvPicPr>
          <p:blipFill>
            <a:blip r:embed="rId5">
              <a:extLst>
                <a:ext uri="{28A0092B-C50C-407E-A947-70E740481C1C}">
                  <a14:useLocalDpi xmlns:a14="http://schemas.microsoft.com/office/drawing/2010/main" val="0"/>
                </a:ext>
              </a:extLst>
            </a:blip>
            <a:srcRect t="82424" r="74057"/>
            <a:stretch>
              <a:fillRect/>
            </a:stretch>
          </p:blipFill>
          <p:spPr>
            <a:xfrm rot="16200000">
              <a:off x="-390860" y="3735233"/>
              <a:ext cx="2082292" cy="548861"/>
            </a:xfrm>
            <a:prstGeom prst="rect">
              <a:avLst/>
            </a:prstGeom>
          </p:spPr>
        </p:pic>
      </p:grpSp>
      <p:grpSp>
        <p:nvGrpSpPr>
          <p:cNvPr id="92" name="Group 91">
            <a:extLst>
              <a:ext uri="{FF2B5EF4-FFF2-40B4-BE49-F238E27FC236}">
                <a16:creationId xmlns:a16="http://schemas.microsoft.com/office/drawing/2014/main" id="{5255D9BD-2362-51AC-74DD-C2501298EA23}"/>
              </a:ext>
            </a:extLst>
          </p:cNvPr>
          <p:cNvGrpSpPr/>
          <p:nvPr/>
        </p:nvGrpSpPr>
        <p:grpSpPr>
          <a:xfrm>
            <a:off x="6433230" y="2096646"/>
            <a:ext cx="4456188" cy="1151988"/>
            <a:chOff x="5743297" y="1134649"/>
            <a:chExt cx="4456188" cy="1151988"/>
          </a:xfrm>
        </p:grpSpPr>
        <p:sp>
          <p:nvSpPr>
            <p:cNvPr id="91" name="Rectangle: Rounded Corners 90">
              <a:extLst>
                <a:ext uri="{FF2B5EF4-FFF2-40B4-BE49-F238E27FC236}">
                  <a16:creationId xmlns:a16="http://schemas.microsoft.com/office/drawing/2014/main" id="{EEB0769E-E38D-4115-E9CF-A447B89EC3E5}"/>
                </a:ext>
              </a:extLst>
            </p:cNvPr>
            <p:cNvSpPr/>
            <p:nvPr/>
          </p:nvSpPr>
          <p:spPr>
            <a:xfrm>
              <a:off x="5743297" y="1134649"/>
              <a:ext cx="4456188" cy="1151988"/>
            </a:xfrm>
            <a:prstGeom prst="roundRect">
              <a:avLst/>
            </a:prstGeom>
            <a:solidFill>
              <a:srgbClr val="DDDAC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Sleep with solid fill">
              <a:extLst>
                <a:ext uri="{FF2B5EF4-FFF2-40B4-BE49-F238E27FC236}">
                  <a16:creationId xmlns:a16="http://schemas.microsoft.com/office/drawing/2014/main" id="{30652BA9-C6D2-77C1-F5FF-5401E7A22F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4853" y="1350643"/>
              <a:ext cx="720000" cy="720000"/>
            </a:xfrm>
            <a:prstGeom prst="rect">
              <a:avLst/>
            </a:prstGeom>
          </p:spPr>
        </p:pic>
        <p:pic>
          <p:nvPicPr>
            <p:cNvPr id="21" name="Graphic 20" descr="Universal access with solid fill">
              <a:extLst>
                <a:ext uri="{FF2B5EF4-FFF2-40B4-BE49-F238E27FC236}">
                  <a16:creationId xmlns:a16="http://schemas.microsoft.com/office/drawing/2014/main" id="{22F3CA22-25E1-D3BE-5DA5-D4657727DEEC}"/>
                </a:ext>
              </a:extLst>
            </p:cNvPr>
            <p:cNvPicPr>
              <a:picLocks noChangeAspect="1"/>
            </p:cNvPicPr>
            <p:nvPr/>
          </p:nvPicPr>
          <p:blipFill>
            <a:blip r:embed="rId8">
              <a:extLst>
                <a:ext uri="{96DAC541-7B7A-43D3-8B79-37D633B846F1}">
                  <asvg:svgBlip xmlns:asvg="http://schemas.microsoft.com/office/drawing/2016/SVG/main" r:embed="rId9"/>
                </a:ext>
              </a:extLst>
            </a:blip>
            <a:srcRect l="54166" t="19723" r="-2389" b="15199"/>
            <a:stretch>
              <a:fillRect/>
            </a:stretch>
          </p:blipFill>
          <p:spPr>
            <a:xfrm>
              <a:off x="8232559" y="1350643"/>
              <a:ext cx="533516" cy="720000"/>
            </a:xfrm>
            <a:prstGeom prst="rect">
              <a:avLst/>
            </a:prstGeom>
          </p:spPr>
        </p:pic>
        <p:pic>
          <p:nvPicPr>
            <p:cNvPr id="25" name="Graphic 24" descr="Clock with solid fill">
              <a:extLst>
                <a:ext uri="{FF2B5EF4-FFF2-40B4-BE49-F238E27FC236}">
                  <a16:creationId xmlns:a16="http://schemas.microsoft.com/office/drawing/2014/main" id="{924C080D-16BE-1561-56D9-A27728D504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23224" y="1350643"/>
              <a:ext cx="720000" cy="720000"/>
            </a:xfrm>
            <a:prstGeom prst="rect">
              <a:avLst/>
            </a:prstGeom>
          </p:spPr>
        </p:pic>
        <p:pic>
          <p:nvPicPr>
            <p:cNvPr id="53" name="Picture 52">
              <a:extLst>
                <a:ext uri="{FF2B5EF4-FFF2-40B4-BE49-F238E27FC236}">
                  <a16:creationId xmlns:a16="http://schemas.microsoft.com/office/drawing/2014/main" id="{83E8C2CE-4159-776D-0F0E-AEE99B13C029}"/>
                </a:ext>
              </a:extLst>
            </p:cNvPr>
            <p:cNvPicPr>
              <a:picLocks noChangeAspect="1"/>
            </p:cNvPicPr>
            <p:nvPr/>
          </p:nvPicPr>
          <p:blipFill>
            <a:blip r:embed="rId12">
              <a:duotone>
                <a:schemeClr val="accent1">
                  <a:shade val="45000"/>
                  <a:satMod val="135000"/>
                </a:schemeClr>
                <a:prstClr val="white"/>
              </a:duotone>
              <a:alphaModFix amt="80000"/>
              <a:extLst>
                <a:ext uri="{BEBA8EAE-BF5A-486C-A8C5-ECC9F3942E4B}">
                  <a14:imgProps xmlns:a14="http://schemas.microsoft.com/office/drawing/2010/main">
                    <a14:imgLayer r:embed="rId13">
                      <a14:imgEffect>
                        <a14:backgroundRemoval t="6742" b="92697" l="9184" r="89796">
                          <a14:foregroundMark x1="58163" y1="85955" x2="58163" y2="85955"/>
                          <a14:foregroundMark x1="38776" y1="93258" x2="38776" y2="93258"/>
                          <a14:foregroundMark x1="47959" y1="6742" x2="47959" y2="6742"/>
                          <a14:foregroundMark x1="72449" y1="90449" x2="72449" y2="90449"/>
                        </a14:backgroundRemoval>
                      </a14:imgEffect>
                      <a14:imgEffect>
                        <a14:sharpenSoften amount="100000"/>
                      </a14:imgEffect>
                      <a14:imgEffect>
                        <a14:colorTemperature colorTemp="4700"/>
                      </a14:imgEffect>
                      <a14:imgEffect>
                        <a14:brightnessContrast bright="-100000" contrast="100000"/>
                      </a14:imgEffect>
                    </a14:imgLayer>
                  </a14:imgProps>
                </a:ext>
              </a:extLst>
            </a:blip>
            <a:stretch>
              <a:fillRect/>
            </a:stretch>
          </p:blipFill>
          <p:spPr>
            <a:xfrm>
              <a:off x="9323781" y="1350643"/>
              <a:ext cx="396406" cy="720000"/>
            </a:xfrm>
            <a:prstGeom prst="rect">
              <a:avLst/>
            </a:prstGeom>
          </p:spPr>
        </p:pic>
      </p:grpSp>
      <p:grpSp>
        <p:nvGrpSpPr>
          <p:cNvPr id="97" name="Group 96">
            <a:extLst>
              <a:ext uri="{FF2B5EF4-FFF2-40B4-BE49-F238E27FC236}">
                <a16:creationId xmlns:a16="http://schemas.microsoft.com/office/drawing/2014/main" id="{72283709-B3B3-D34A-CF12-64F994CA3977}"/>
              </a:ext>
            </a:extLst>
          </p:cNvPr>
          <p:cNvGrpSpPr/>
          <p:nvPr/>
        </p:nvGrpSpPr>
        <p:grpSpPr>
          <a:xfrm>
            <a:off x="6433230" y="4496264"/>
            <a:ext cx="4560059" cy="1151988"/>
            <a:chOff x="5743297" y="3534267"/>
            <a:chExt cx="4560059" cy="1151988"/>
          </a:xfrm>
        </p:grpSpPr>
        <p:sp>
          <p:nvSpPr>
            <p:cNvPr id="94" name="Rectangle: Rounded Corners 93">
              <a:extLst>
                <a:ext uri="{FF2B5EF4-FFF2-40B4-BE49-F238E27FC236}">
                  <a16:creationId xmlns:a16="http://schemas.microsoft.com/office/drawing/2014/main" id="{1832A896-09FC-AF3B-684F-AEB78DD5FE63}"/>
                </a:ext>
              </a:extLst>
            </p:cNvPr>
            <p:cNvSpPr/>
            <p:nvPr/>
          </p:nvSpPr>
          <p:spPr>
            <a:xfrm>
              <a:off x="5743297" y="3534267"/>
              <a:ext cx="4456188" cy="1151988"/>
            </a:xfrm>
            <a:prstGeom prst="roundRect">
              <a:avLst/>
            </a:prstGeom>
            <a:solidFill>
              <a:srgbClr val="DDDAC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Graphic 54" descr="Bank with solid fill">
              <a:extLst>
                <a:ext uri="{FF2B5EF4-FFF2-40B4-BE49-F238E27FC236}">
                  <a16:creationId xmlns:a16="http://schemas.microsoft.com/office/drawing/2014/main" id="{6DE635AA-04BE-2EA9-65E2-180ED5A055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49397" y="3750261"/>
              <a:ext cx="720000" cy="720000"/>
            </a:xfrm>
            <a:prstGeom prst="rect">
              <a:avLst/>
            </a:prstGeom>
          </p:spPr>
        </p:pic>
        <p:sp>
          <p:nvSpPr>
            <p:cNvPr id="56" name="Title 1">
              <a:extLst>
                <a:ext uri="{FF2B5EF4-FFF2-40B4-BE49-F238E27FC236}">
                  <a16:creationId xmlns:a16="http://schemas.microsoft.com/office/drawing/2014/main" id="{ADBFF9EE-FE3C-3B7C-F466-B13025A7692C}"/>
                </a:ext>
              </a:extLst>
            </p:cNvPr>
            <p:cNvSpPr txBox="1">
              <a:spLocks/>
            </p:cNvSpPr>
            <p:nvPr/>
          </p:nvSpPr>
          <p:spPr>
            <a:xfrm>
              <a:off x="7305012" y="3655465"/>
              <a:ext cx="1723122" cy="909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485C6A"/>
                  </a:solidFill>
                  <a:latin typeface="Arial" panose="020B0604020202020204" pitchFamily="34" charset="0"/>
                  <a:ea typeface="+mj-ea"/>
                  <a:cs typeface="Arial" panose="020B0604020202020204" pitchFamily="34" charset="0"/>
                </a:defRPr>
              </a:lvl1pPr>
            </a:lstStyle>
            <a:p>
              <a:r>
                <a:rPr lang="fr-FR" b="1" dirty="0">
                  <a:solidFill>
                    <a:srgbClr val="336B85"/>
                  </a:solidFill>
                </a:rPr>
                <a:t>€€€€€€</a:t>
              </a:r>
              <a:endParaRPr lang="en-GB" b="1" dirty="0">
                <a:solidFill>
                  <a:srgbClr val="336B85"/>
                </a:solidFill>
              </a:endParaRPr>
            </a:p>
          </p:txBody>
        </p:sp>
        <p:sp>
          <p:nvSpPr>
            <p:cNvPr id="67" name="TextBox 66">
              <a:extLst>
                <a:ext uri="{FF2B5EF4-FFF2-40B4-BE49-F238E27FC236}">
                  <a16:creationId xmlns:a16="http://schemas.microsoft.com/office/drawing/2014/main" id="{239C806D-352E-DB42-D1AC-66551FE6B1C8}"/>
                </a:ext>
              </a:extLst>
            </p:cNvPr>
            <p:cNvSpPr txBox="1"/>
            <p:nvPr/>
          </p:nvSpPr>
          <p:spPr>
            <a:xfrm>
              <a:off x="8681339" y="4470811"/>
              <a:ext cx="1622017" cy="215444"/>
            </a:xfrm>
            <a:prstGeom prst="rect">
              <a:avLst/>
            </a:prstGeom>
            <a:noFill/>
          </p:spPr>
          <p:txBody>
            <a:bodyPr wrap="square">
              <a:spAutoFit/>
            </a:bodyPr>
            <a:lstStyle>
              <a:defPPr>
                <a:defRPr lang="fr-FR"/>
              </a:defPPr>
              <a:lvl1pPr>
                <a:defRPr sz="800" b="0" i="0" u="none" strike="noStrike" baseline="0">
                  <a:latin typeface="LMSans8-Regular"/>
                </a:defRPr>
              </a:lvl1pPr>
            </a:lstStyle>
            <a:p>
              <a:r>
                <a:rPr lang="en-GB" dirty="0"/>
                <a:t>[Padula and </a:t>
              </a:r>
              <a:r>
                <a:rPr lang="en-GB" dirty="0" err="1"/>
                <a:t>Delarmente</a:t>
              </a:r>
              <a:r>
                <a:rPr lang="en-GB" dirty="0"/>
                <a:t> 2019]</a:t>
              </a:r>
            </a:p>
          </p:txBody>
        </p:sp>
      </p:grpSp>
      <p:grpSp>
        <p:nvGrpSpPr>
          <p:cNvPr id="93" name="Group 92">
            <a:extLst>
              <a:ext uri="{FF2B5EF4-FFF2-40B4-BE49-F238E27FC236}">
                <a16:creationId xmlns:a16="http://schemas.microsoft.com/office/drawing/2014/main" id="{27E3AC1F-8AA5-C1A1-BEE2-A44FBC749DC2}"/>
              </a:ext>
            </a:extLst>
          </p:cNvPr>
          <p:cNvGrpSpPr/>
          <p:nvPr/>
        </p:nvGrpSpPr>
        <p:grpSpPr>
          <a:xfrm>
            <a:off x="6433230" y="3277153"/>
            <a:ext cx="4595975" cy="1172120"/>
            <a:chOff x="5764137" y="2475838"/>
            <a:chExt cx="4595975" cy="1172120"/>
          </a:xfrm>
        </p:grpSpPr>
        <p:sp>
          <p:nvSpPr>
            <p:cNvPr id="84" name="Rectangle: Rounded Corners 83">
              <a:extLst>
                <a:ext uri="{FF2B5EF4-FFF2-40B4-BE49-F238E27FC236}">
                  <a16:creationId xmlns:a16="http://schemas.microsoft.com/office/drawing/2014/main" id="{FC67FB4E-3EF5-C6FA-3145-0D4B2FCF59A5}"/>
                </a:ext>
              </a:extLst>
            </p:cNvPr>
            <p:cNvSpPr/>
            <p:nvPr/>
          </p:nvSpPr>
          <p:spPr>
            <a:xfrm>
              <a:off x="5764137" y="2495970"/>
              <a:ext cx="4456188" cy="1151988"/>
            </a:xfrm>
            <a:prstGeom prst="roundRect">
              <a:avLst/>
            </a:prstGeom>
            <a:solidFill>
              <a:srgbClr val="DDDAC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3" name="Group 62">
              <a:extLst>
                <a:ext uri="{FF2B5EF4-FFF2-40B4-BE49-F238E27FC236}">
                  <a16:creationId xmlns:a16="http://schemas.microsoft.com/office/drawing/2014/main" id="{7C899D86-F8E0-07CC-9611-87FD614D40B0}"/>
                </a:ext>
              </a:extLst>
            </p:cNvPr>
            <p:cNvGrpSpPr>
              <a:grpSpLocks noChangeAspect="1"/>
            </p:cNvGrpSpPr>
            <p:nvPr/>
          </p:nvGrpSpPr>
          <p:grpSpPr>
            <a:xfrm>
              <a:off x="5804029" y="2711964"/>
              <a:ext cx="813806" cy="720000"/>
              <a:chOff x="6436995" y="3281455"/>
              <a:chExt cx="914400" cy="808999"/>
            </a:xfrm>
          </p:grpSpPr>
          <p:pic>
            <p:nvPicPr>
              <p:cNvPr id="61" name="Graphic 60" descr="Schoolhouse with solid fill">
                <a:extLst>
                  <a:ext uri="{FF2B5EF4-FFF2-40B4-BE49-F238E27FC236}">
                    <a16:creationId xmlns:a16="http://schemas.microsoft.com/office/drawing/2014/main" id="{3F2C662F-EA69-C28A-B4B9-28D3919E8065}"/>
                  </a:ext>
                </a:extLst>
              </p:cNvPr>
              <p:cNvPicPr>
                <a:picLocks noChangeAspect="1"/>
              </p:cNvPicPr>
              <p:nvPr/>
            </p:nvPicPr>
            <p:blipFill>
              <a:blip r:embed="rId16">
                <a:extLst>
                  <a:ext uri="{96DAC541-7B7A-43D3-8B79-37D633B846F1}">
                    <asvg:svgBlip xmlns:asvg="http://schemas.microsoft.com/office/drawing/2016/SVG/main" r:embed="rId17"/>
                  </a:ext>
                </a:extLst>
              </a:blip>
              <a:srcRect t="11527"/>
              <a:stretch>
                <a:fillRect/>
              </a:stretch>
            </p:blipFill>
            <p:spPr>
              <a:xfrm>
                <a:off x="6436995" y="3281455"/>
                <a:ext cx="914400" cy="808999"/>
              </a:xfrm>
              <a:prstGeom prst="rect">
                <a:avLst/>
              </a:prstGeom>
            </p:spPr>
          </p:pic>
          <p:pic>
            <p:nvPicPr>
              <p:cNvPr id="62" name="Graphic 61" descr="Medical with solid fill">
                <a:extLst>
                  <a:ext uri="{FF2B5EF4-FFF2-40B4-BE49-F238E27FC236}">
                    <a16:creationId xmlns:a16="http://schemas.microsoft.com/office/drawing/2014/main" id="{1881D02B-6DD5-DFC4-8671-148057D1B6A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76272" y="3453366"/>
                <a:ext cx="252000" cy="252000"/>
              </a:xfrm>
              <a:prstGeom prst="rect">
                <a:avLst/>
              </a:prstGeom>
            </p:spPr>
          </p:pic>
        </p:grpSp>
        <p:sp>
          <p:nvSpPr>
            <p:cNvPr id="69" name="TextBox 68">
              <a:extLst>
                <a:ext uri="{FF2B5EF4-FFF2-40B4-BE49-F238E27FC236}">
                  <a16:creationId xmlns:a16="http://schemas.microsoft.com/office/drawing/2014/main" id="{60834D14-9754-4CBE-6FE0-0444735EA31A}"/>
                </a:ext>
              </a:extLst>
            </p:cNvPr>
            <p:cNvSpPr txBox="1"/>
            <p:nvPr/>
          </p:nvSpPr>
          <p:spPr>
            <a:xfrm>
              <a:off x="8708222" y="3421815"/>
              <a:ext cx="1651890" cy="215444"/>
            </a:xfrm>
            <a:prstGeom prst="rect">
              <a:avLst/>
            </a:prstGeom>
            <a:noFill/>
          </p:spPr>
          <p:txBody>
            <a:bodyPr wrap="square">
              <a:spAutoFit/>
            </a:bodyPr>
            <a:lstStyle>
              <a:defPPr>
                <a:defRPr lang="fr-FR"/>
              </a:defPPr>
              <a:lvl1pPr>
                <a:defRPr sz="800" b="0" i="0" u="none" strike="noStrike" baseline="0">
                  <a:latin typeface="LMSans8-Regular"/>
                </a:defRPr>
              </a:lvl1pPr>
            </a:lstStyle>
            <a:p>
              <a:r>
                <a:rPr lang="it-IT" dirty="0"/>
                <a:t>[Ayello 2008; Parvizi et al. </a:t>
              </a:r>
              <a:r>
                <a:rPr lang="en-GB" dirty="0"/>
                <a:t>2023]</a:t>
              </a:r>
            </a:p>
          </p:txBody>
        </p:sp>
        <p:sp>
          <p:nvSpPr>
            <p:cNvPr id="71" name="TextBox 70">
              <a:extLst>
                <a:ext uri="{FF2B5EF4-FFF2-40B4-BE49-F238E27FC236}">
                  <a16:creationId xmlns:a16="http://schemas.microsoft.com/office/drawing/2014/main" id="{6BD9CF4A-595C-D5FC-A300-1DE705887676}"/>
                </a:ext>
              </a:extLst>
            </p:cNvPr>
            <p:cNvSpPr txBox="1"/>
            <p:nvPr/>
          </p:nvSpPr>
          <p:spPr>
            <a:xfrm>
              <a:off x="7428420" y="3432514"/>
              <a:ext cx="1390741" cy="215444"/>
            </a:xfrm>
            <a:prstGeom prst="rect">
              <a:avLst/>
            </a:prstGeom>
            <a:noFill/>
          </p:spPr>
          <p:txBody>
            <a:bodyPr wrap="square">
              <a:spAutoFit/>
            </a:bodyPr>
            <a:lstStyle/>
            <a:p>
              <a:r>
                <a:rPr lang="en-GB" sz="800" b="0" i="0" u="none" strike="noStrike" baseline="0" dirty="0">
                  <a:latin typeface="LMSans8-Regular"/>
                </a:rPr>
                <a:t>[</a:t>
              </a:r>
              <a:r>
                <a:rPr lang="en-GB" sz="800" b="0" i="0" u="none" strike="noStrike" baseline="0" dirty="0" err="1">
                  <a:latin typeface="LMSans8-Regular"/>
                </a:rPr>
                <a:t>Vanderwee</a:t>
              </a:r>
              <a:r>
                <a:rPr lang="en-GB" sz="800" b="0" i="0" u="none" strike="noStrike" baseline="0" dirty="0">
                  <a:latin typeface="LMSans8-Regular"/>
                </a:rPr>
                <a:t> et al., 2007]</a:t>
              </a:r>
              <a:endParaRPr lang="en-GB" dirty="0"/>
            </a:p>
          </p:txBody>
        </p:sp>
        <p:grpSp>
          <p:nvGrpSpPr>
            <p:cNvPr id="74" name="Group 73">
              <a:extLst>
                <a:ext uri="{FF2B5EF4-FFF2-40B4-BE49-F238E27FC236}">
                  <a16:creationId xmlns:a16="http://schemas.microsoft.com/office/drawing/2014/main" id="{124C5364-0BB0-E9DF-7DA7-3B2CB41875C1}"/>
                </a:ext>
              </a:extLst>
            </p:cNvPr>
            <p:cNvGrpSpPr>
              <a:grpSpLocks noChangeAspect="1"/>
            </p:cNvGrpSpPr>
            <p:nvPr/>
          </p:nvGrpSpPr>
          <p:grpSpPr>
            <a:xfrm>
              <a:off x="6955757" y="2711964"/>
              <a:ext cx="1018284" cy="720000"/>
              <a:chOff x="6876788" y="2559318"/>
              <a:chExt cx="1516583" cy="1072333"/>
            </a:xfrm>
          </p:grpSpPr>
          <p:pic>
            <p:nvPicPr>
              <p:cNvPr id="39" name="Graphic 38" descr="Man with solid fill">
                <a:extLst>
                  <a:ext uri="{FF2B5EF4-FFF2-40B4-BE49-F238E27FC236}">
                    <a16:creationId xmlns:a16="http://schemas.microsoft.com/office/drawing/2014/main" id="{052B34B4-2750-0F63-B3CA-FD5E0D22F74D}"/>
                  </a:ext>
                </a:extLst>
              </p:cNvPr>
              <p:cNvPicPr>
                <a:picLocks noChangeAspect="1"/>
              </p:cNvPicPr>
              <p:nvPr/>
            </p:nvPicPr>
            <p:blipFill>
              <a:blip r:embed="rId20">
                <a:extLst>
                  <a:ext uri="{96DAC541-7B7A-43D3-8B79-37D633B846F1}">
                    <asvg:svgBlip xmlns:asvg="http://schemas.microsoft.com/office/drawing/2016/SVG/main" r:embed="rId21"/>
                  </a:ext>
                </a:extLst>
              </a:blip>
              <a:srcRect l="28743" r="26051"/>
              <a:stretch>
                <a:fillRect/>
              </a:stretch>
            </p:blipFill>
            <p:spPr>
              <a:xfrm>
                <a:off x="7431592" y="2559318"/>
                <a:ext cx="439397" cy="972000"/>
              </a:xfrm>
              <a:prstGeom prst="rect">
                <a:avLst/>
              </a:prstGeom>
            </p:spPr>
          </p:pic>
          <p:pic>
            <p:nvPicPr>
              <p:cNvPr id="43" name="Graphic 42" descr="Woman with solid fill">
                <a:extLst>
                  <a:ext uri="{FF2B5EF4-FFF2-40B4-BE49-F238E27FC236}">
                    <a16:creationId xmlns:a16="http://schemas.microsoft.com/office/drawing/2014/main" id="{72CF984C-9EE4-C55F-652B-A7024F104144}"/>
                  </a:ext>
                </a:extLst>
              </p:cNvPr>
              <p:cNvPicPr>
                <a:picLocks noChangeAspect="1"/>
              </p:cNvPicPr>
              <p:nvPr/>
            </p:nvPicPr>
            <p:blipFill>
              <a:blip r:embed="rId22">
                <a:extLst>
                  <a:ext uri="{96DAC541-7B7A-43D3-8B79-37D633B846F1}">
                    <asvg:svgBlip xmlns:asvg="http://schemas.microsoft.com/office/drawing/2016/SVG/main" r:embed="rId23"/>
                  </a:ext>
                </a:extLst>
              </a:blip>
              <a:srcRect l="24373" r="19605"/>
              <a:stretch>
                <a:fillRect/>
              </a:stretch>
            </p:blipFill>
            <p:spPr>
              <a:xfrm>
                <a:off x="7848835" y="2559318"/>
                <a:ext cx="544536" cy="972000"/>
              </a:xfrm>
              <a:prstGeom prst="rect">
                <a:avLst/>
              </a:prstGeom>
            </p:spPr>
          </p:pic>
          <p:pic>
            <p:nvPicPr>
              <p:cNvPr id="45" name="Graphic 44" descr="Woman with solid fill">
                <a:extLst>
                  <a:ext uri="{FF2B5EF4-FFF2-40B4-BE49-F238E27FC236}">
                    <a16:creationId xmlns:a16="http://schemas.microsoft.com/office/drawing/2014/main" id="{0892A29A-1265-AE45-EE4A-8F5322F0C850}"/>
                  </a:ext>
                </a:extLst>
              </p:cNvPr>
              <p:cNvPicPr>
                <a:picLocks noChangeAspect="1"/>
              </p:cNvPicPr>
              <p:nvPr/>
            </p:nvPicPr>
            <p:blipFill>
              <a:blip r:embed="rId22">
                <a:extLst>
                  <a:ext uri="{96DAC541-7B7A-43D3-8B79-37D633B846F1}">
                    <asvg:svgBlip xmlns:asvg="http://schemas.microsoft.com/office/drawing/2016/SVG/main" r:embed="rId23"/>
                  </a:ext>
                </a:extLst>
              </a:blip>
              <a:srcRect l="21298" r="19344"/>
              <a:stretch>
                <a:fillRect/>
              </a:stretch>
            </p:blipFill>
            <p:spPr>
              <a:xfrm>
                <a:off x="6876788" y="2559318"/>
                <a:ext cx="576957" cy="972000"/>
              </a:xfrm>
              <a:prstGeom prst="rect">
                <a:avLst/>
              </a:prstGeom>
            </p:spPr>
          </p:pic>
          <p:pic>
            <p:nvPicPr>
              <p:cNvPr id="72" name="Graphic 71" descr="Man with solid fill">
                <a:extLst>
                  <a:ext uri="{FF2B5EF4-FFF2-40B4-BE49-F238E27FC236}">
                    <a16:creationId xmlns:a16="http://schemas.microsoft.com/office/drawing/2014/main" id="{B2C00F91-7326-2D7C-0381-68882129DD51}"/>
                  </a:ext>
                </a:extLst>
              </p:cNvPr>
              <p:cNvPicPr>
                <a:picLocks noChangeAspect="1"/>
              </p:cNvPicPr>
              <p:nvPr/>
            </p:nvPicPr>
            <p:blipFill>
              <a:blip r:embed="rId20">
                <a:extLst>
                  <a:ext uri="{96DAC541-7B7A-43D3-8B79-37D633B846F1}">
                    <asvg:svgBlip xmlns:asvg="http://schemas.microsoft.com/office/drawing/2016/SVG/main" r:embed="rId21"/>
                  </a:ext>
                </a:extLst>
              </a:blip>
              <a:srcRect l="26052" r="19783"/>
              <a:stretch>
                <a:fillRect/>
              </a:stretch>
            </p:blipFill>
            <p:spPr>
              <a:xfrm>
                <a:off x="7164751" y="2659651"/>
                <a:ext cx="526479" cy="972000"/>
              </a:xfrm>
              <a:prstGeom prst="rect">
                <a:avLst/>
              </a:prstGeom>
            </p:spPr>
          </p:pic>
          <p:pic>
            <p:nvPicPr>
              <p:cNvPr id="73" name="Graphic 72" descr="Woman with solid fill">
                <a:extLst>
                  <a:ext uri="{FF2B5EF4-FFF2-40B4-BE49-F238E27FC236}">
                    <a16:creationId xmlns:a16="http://schemas.microsoft.com/office/drawing/2014/main" id="{968A3D51-F4B7-FBB8-63E8-D44B985D3873}"/>
                  </a:ext>
                </a:extLst>
              </p:cNvPr>
              <p:cNvPicPr>
                <a:picLocks noChangeAspect="1"/>
              </p:cNvPicPr>
              <p:nvPr/>
            </p:nvPicPr>
            <p:blipFill>
              <a:blip r:embed="rId24">
                <a:extLst>
                  <a:ext uri="{96DAC541-7B7A-43D3-8B79-37D633B846F1}">
                    <asvg:svgBlip xmlns:asvg="http://schemas.microsoft.com/office/drawing/2016/SVG/main" r:embed="rId25"/>
                  </a:ext>
                </a:extLst>
              </a:blip>
              <a:srcRect l="26052" r="26052"/>
              <a:stretch>
                <a:fillRect/>
              </a:stretch>
            </p:blipFill>
            <p:spPr>
              <a:xfrm>
                <a:off x="7629099" y="2659651"/>
                <a:ext cx="465555" cy="972000"/>
              </a:xfrm>
              <a:prstGeom prst="rect">
                <a:avLst/>
              </a:prstGeom>
            </p:spPr>
          </p:pic>
        </p:grpSp>
        <p:grpSp>
          <p:nvGrpSpPr>
            <p:cNvPr id="90" name="Group 89">
              <a:extLst>
                <a:ext uri="{FF2B5EF4-FFF2-40B4-BE49-F238E27FC236}">
                  <a16:creationId xmlns:a16="http://schemas.microsoft.com/office/drawing/2014/main" id="{2FEFEEBE-8F0C-0B0A-E616-835253BCFF3E}"/>
                </a:ext>
              </a:extLst>
            </p:cNvPr>
            <p:cNvGrpSpPr>
              <a:grpSpLocks noChangeAspect="1"/>
            </p:cNvGrpSpPr>
            <p:nvPr/>
          </p:nvGrpSpPr>
          <p:grpSpPr>
            <a:xfrm>
              <a:off x="9008670" y="2747964"/>
              <a:ext cx="659704" cy="648000"/>
              <a:chOff x="10426550" y="2858886"/>
              <a:chExt cx="733004" cy="720000"/>
            </a:xfrm>
          </p:grpSpPr>
          <p:pic>
            <p:nvPicPr>
              <p:cNvPr id="75" name="Graphic 74" descr="Man with solid fill">
                <a:extLst>
                  <a:ext uri="{FF2B5EF4-FFF2-40B4-BE49-F238E27FC236}">
                    <a16:creationId xmlns:a16="http://schemas.microsoft.com/office/drawing/2014/main" id="{A212DFFE-5491-8C39-3BE6-16C26F1D5C55}"/>
                  </a:ext>
                </a:extLst>
              </p:cNvPr>
              <p:cNvPicPr>
                <a:picLocks noChangeAspect="1"/>
              </p:cNvPicPr>
              <p:nvPr/>
            </p:nvPicPr>
            <p:blipFill>
              <a:blip r:embed="rId26">
                <a:extLst>
                  <a:ext uri="{96DAC541-7B7A-43D3-8B79-37D633B846F1}">
                    <asvg:svgBlip xmlns:asvg="http://schemas.microsoft.com/office/drawing/2016/SVG/main" r:embed="rId27"/>
                  </a:ext>
                </a:extLst>
              </a:blip>
              <a:srcRect l="26052" r="19783"/>
              <a:stretch>
                <a:fillRect/>
              </a:stretch>
            </p:blipFill>
            <p:spPr>
              <a:xfrm>
                <a:off x="10426550" y="2858886"/>
                <a:ext cx="389984" cy="720000"/>
              </a:xfrm>
              <a:prstGeom prst="rect">
                <a:avLst/>
              </a:prstGeom>
            </p:spPr>
          </p:pic>
          <p:pic>
            <p:nvPicPr>
              <p:cNvPr id="76" name="Graphic 75" descr="Woman with solid fill">
                <a:extLst>
                  <a:ext uri="{FF2B5EF4-FFF2-40B4-BE49-F238E27FC236}">
                    <a16:creationId xmlns:a16="http://schemas.microsoft.com/office/drawing/2014/main" id="{2A2355D5-2B4C-8116-E1AA-8AEEAE0D84DA}"/>
                  </a:ext>
                </a:extLst>
              </p:cNvPr>
              <p:cNvPicPr>
                <a:picLocks noChangeAspect="1"/>
              </p:cNvPicPr>
              <p:nvPr/>
            </p:nvPicPr>
            <p:blipFill>
              <a:blip r:embed="rId22">
                <a:extLst>
                  <a:ext uri="{96DAC541-7B7A-43D3-8B79-37D633B846F1}">
                    <asvg:svgBlip xmlns:asvg="http://schemas.microsoft.com/office/drawing/2016/SVG/main" r:embed="rId23"/>
                  </a:ext>
                </a:extLst>
              </a:blip>
              <a:srcRect l="26052" r="26052"/>
              <a:stretch>
                <a:fillRect/>
              </a:stretch>
            </p:blipFill>
            <p:spPr>
              <a:xfrm>
                <a:off x="10814698" y="2858886"/>
                <a:ext cx="344856" cy="720000"/>
              </a:xfrm>
              <a:prstGeom prst="rect">
                <a:avLst/>
              </a:prstGeom>
            </p:spPr>
          </p:pic>
        </p:grpSp>
        <p:cxnSp>
          <p:nvCxnSpPr>
            <p:cNvPr id="78" name="Straight Connector 77">
              <a:extLst>
                <a:ext uri="{FF2B5EF4-FFF2-40B4-BE49-F238E27FC236}">
                  <a16:creationId xmlns:a16="http://schemas.microsoft.com/office/drawing/2014/main" id="{7547A2B1-AF0E-A1EC-03B1-273238188BCE}"/>
                </a:ext>
              </a:extLst>
            </p:cNvPr>
            <p:cNvCxnSpPr>
              <a:cxnSpLocks/>
            </p:cNvCxnSpPr>
            <p:nvPr/>
          </p:nvCxnSpPr>
          <p:spPr>
            <a:xfrm>
              <a:off x="8658043" y="2667323"/>
              <a:ext cx="0" cy="809283"/>
            </a:xfrm>
            <a:prstGeom prst="line">
              <a:avLst/>
            </a:prstGeom>
            <a:ln>
              <a:solidFill>
                <a:srgbClr val="336B85"/>
              </a:solidFill>
            </a:ln>
          </p:spPr>
          <p:style>
            <a:lnRef idx="2">
              <a:schemeClr val="accent1"/>
            </a:lnRef>
            <a:fillRef idx="0">
              <a:schemeClr val="accent1"/>
            </a:fillRef>
            <a:effectRef idx="1">
              <a:schemeClr val="accent1"/>
            </a:effectRef>
            <a:fontRef idx="minor">
              <a:schemeClr val="tx1"/>
            </a:fontRef>
          </p:style>
        </p:cxnSp>
        <p:pic>
          <p:nvPicPr>
            <p:cNvPr id="79" name="Picture Placeholder 16" descr="Earth globe: Africa and Europe with solid fill">
              <a:extLst>
                <a:ext uri="{FF2B5EF4-FFF2-40B4-BE49-F238E27FC236}">
                  <a16:creationId xmlns:a16="http://schemas.microsoft.com/office/drawing/2014/main" id="{8CD1CF76-9909-5C8C-95BA-76DA015EEB1A}"/>
                </a:ext>
              </a:extLst>
            </p:cNvPr>
            <p:cNvPicPr>
              <a:picLocks noChangeAspect="1"/>
            </p:cNvPicPr>
            <p:nvPr/>
          </p:nvPicPr>
          <p:blipFill>
            <a:blip r:embed="rId28">
              <a:extLst>
                <a:ext uri="{96DAC541-7B7A-43D3-8B79-37D633B846F1}">
                  <asvg:svgBlip xmlns:asvg="http://schemas.microsoft.com/office/drawing/2016/SVG/main" r:embed="rId29"/>
                </a:ext>
              </a:extLst>
            </a:blip>
            <a:srcRect/>
            <a:stretch>
              <a:fillRect/>
            </a:stretch>
          </p:blipFill>
          <p:spPr>
            <a:xfrm>
              <a:off x="9640658" y="2537962"/>
              <a:ext cx="504000" cy="504000"/>
            </a:xfrm>
            <a:prstGeom prst="rect">
              <a:avLst/>
            </a:prstGeom>
          </p:spPr>
        </p:pic>
        <p:pic>
          <p:nvPicPr>
            <p:cNvPr id="80" name="Graphic 79" descr="Europe with solid fill">
              <a:extLst>
                <a:ext uri="{FF2B5EF4-FFF2-40B4-BE49-F238E27FC236}">
                  <a16:creationId xmlns:a16="http://schemas.microsoft.com/office/drawing/2014/main" id="{3F13D9F2-C8C5-C859-EA2A-3E10BE47468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873620" y="2475838"/>
              <a:ext cx="576000" cy="576000"/>
            </a:xfrm>
            <a:prstGeom prst="rect">
              <a:avLst/>
            </a:prstGeom>
          </p:spPr>
        </p:pic>
      </p:grpSp>
    </p:spTree>
    <p:extLst>
      <p:ext uri="{BB962C8B-B14F-4D97-AF65-F5344CB8AC3E}">
        <p14:creationId xmlns:p14="http://schemas.microsoft.com/office/powerpoint/2010/main" val="415578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ppt_x"/>
                                          </p:val>
                                        </p:tav>
                                        <p:tav tm="100000">
                                          <p:val>
                                            <p:strVal val="#ppt_x"/>
                                          </p:val>
                                        </p:tav>
                                      </p:tavLst>
                                    </p:anim>
                                    <p:anim calcmode="lin" valueType="num">
                                      <p:cBhvr additive="base">
                                        <p:cTn id="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500" fill="hold"/>
                                        <p:tgtEl>
                                          <p:spTgt spid="97"/>
                                        </p:tgtEl>
                                        <p:attrNameLst>
                                          <p:attrName>ppt_x</p:attrName>
                                        </p:attrNameLst>
                                      </p:cBhvr>
                                      <p:tavLst>
                                        <p:tav tm="0">
                                          <p:val>
                                            <p:strVal val="#ppt_x"/>
                                          </p:val>
                                        </p:tav>
                                        <p:tav tm="100000">
                                          <p:val>
                                            <p:strVal val="#ppt_x"/>
                                          </p:val>
                                        </p:tav>
                                      </p:tavLst>
                                    </p:anim>
                                    <p:anim calcmode="lin" valueType="num">
                                      <p:cBhvr additive="base">
                                        <p:cTn id="1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58691-161D-95C2-31DF-8BAE78020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0DCCA-6206-CA48-3946-9A8835BF55EF}"/>
              </a:ext>
            </a:extLst>
          </p:cNvPr>
          <p:cNvSpPr>
            <a:spLocks noGrp="1"/>
          </p:cNvSpPr>
          <p:nvPr>
            <p:ph type="title"/>
          </p:nvPr>
        </p:nvSpPr>
        <p:spPr/>
        <p:txBody>
          <a:bodyPr/>
          <a:lstStyle/>
          <a:p>
            <a:r>
              <a:rPr lang="fr-FR" dirty="0"/>
              <a:t>Perspectives</a:t>
            </a:r>
            <a:endParaRPr lang="en-GB" dirty="0"/>
          </a:p>
        </p:txBody>
      </p:sp>
      <p:sp>
        <p:nvSpPr>
          <p:cNvPr id="3" name="Date Placeholder 2">
            <a:extLst>
              <a:ext uri="{FF2B5EF4-FFF2-40B4-BE49-F238E27FC236}">
                <a16:creationId xmlns:a16="http://schemas.microsoft.com/office/drawing/2014/main" id="{D3609BAE-69CE-43B1-EBDD-B2327B0B8323}"/>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AA4B7ECF-A0EC-66E3-A66F-7067E572C0AA}"/>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68CC2C08-4C57-FA36-D220-D309AED999F7}"/>
              </a:ext>
            </a:extLst>
          </p:cNvPr>
          <p:cNvSpPr>
            <a:spLocks noGrp="1"/>
          </p:cNvSpPr>
          <p:nvPr>
            <p:ph type="sldNum" sz="quarter" idx="12"/>
          </p:nvPr>
        </p:nvSpPr>
        <p:spPr/>
        <p:txBody>
          <a:bodyPr/>
          <a:lstStyle/>
          <a:p>
            <a:fld id="{1C96B271-48F2-4EBC-90C1-CA6B138C6EC9}" type="slidenum">
              <a:rPr lang="fr-FR" smtClean="0"/>
              <a:pPr/>
              <a:t>20</a:t>
            </a:fld>
            <a:endParaRPr lang="fr-FR">
              <a:latin typeface="Bahnschrift Light" panose="020B0502040204020203" pitchFamily="34" charset="0"/>
            </a:endParaRPr>
          </a:p>
        </p:txBody>
      </p:sp>
      <p:pic>
        <p:nvPicPr>
          <p:cNvPr id="10" name="Picture Placeholder 9" descr="A medical interface with a human arm&#10;&#10;AI-generated content may be incorrect.">
            <a:extLst>
              <a:ext uri="{FF2B5EF4-FFF2-40B4-BE49-F238E27FC236}">
                <a16:creationId xmlns:a16="http://schemas.microsoft.com/office/drawing/2014/main" id="{713DA687-D0B2-C442-1167-A2297B7503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969" r="32531"/>
          <a:stretch>
            <a:fillRect/>
          </a:stretch>
        </p:blipFill>
        <p:spPr>
          <a:xfrm>
            <a:off x="290285" y="875891"/>
            <a:ext cx="720000" cy="720000"/>
          </a:xfrm>
        </p:spPr>
      </p:pic>
      <p:sp>
        <p:nvSpPr>
          <p:cNvPr id="6" name="TextBox 5">
            <a:extLst>
              <a:ext uri="{FF2B5EF4-FFF2-40B4-BE49-F238E27FC236}">
                <a16:creationId xmlns:a16="http://schemas.microsoft.com/office/drawing/2014/main" id="{B4743F36-D2EF-620A-57B7-D4C025567C89}"/>
              </a:ext>
            </a:extLst>
          </p:cNvPr>
          <p:cNvSpPr txBox="1"/>
          <p:nvPr/>
        </p:nvSpPr>
        <p:spPr>
          <a:xfrm>
            <a:off x="1994493" y="7415452"/>
            <a:ext cx="8702767" cy="2031325"/>
          </a:xfrm>
          <a:prstGeom prst="rect">
            <a:avLst/>
          </a:prstGeom>
          <a:noFill/>
        </p:spPr>
        <p:txBody>
          <a:bodyPr wrap="none" rtlCol="0">
            <a:spAutoFit/>
          </a:bodyPr>
          <a:lstStyle/>
          <a:p>
            <a:r>
              <a:rPr lang="en-GB" b="1" dirty="0">
                <a:solidFill>
                  <a:schemeClr val="accent3">
                    <a:lumMod val="40000"/>
                    <a:lumOff val="60000"/>
                  </a:schemeClr>
                </a:solidFill>
              </a:rPr>
              <a:t>✔</a:t>
            </a:r>
            <a:r>
              <a:rPr lang="en-GB" dirty="0"/>
              <a:t> </a:t>
            </a:r>
            <a:r>
              <a:rPr lang="en-GB" b="1" dirty="0">
                <a:solidFill>
                  <a:srgbClr val="485C6A"/>
                </a:solidFill>
              </a:rPr>
              <a:t>Hierarchical</a:t>
            </a:r>
            <a:r>
              <a:rPr lang="en-GB" dirty="0">
                <a:solidFill>
                  <a:srgbClr val="485C6A"/>
                </a:solidFill>
              </a:rPr>
              <a:t> and </a:t>
            </a:r>
            <a:r>
              <a:rPr lang="en-GB" b="1" dirty="0">
                <a:solidFill>
                  <a:srgbClr val="485C6A"/>
                </a:solidFill>
              </a:rPr>
              <a:t>Modular</a:t>
            </a:r>
            <a:r>
              <a:rPr lang="en-GB" dirty="0">
                <a:solidFill>
                  <a:srgbClr val="485C6A"/>
                </a:solidFill>
              </a:rPr>
              <a:t> </a:t>
            </a:r>
            <a:r>
              <a:rPr lang="en-GB" b="1" dirty="0">
                <a:solidFill>
                  <a:srgbClr val="485C6A"/>
                </a:solidFill>
              </a:rPr>
              <a:t>porous</a:t>
            </a:r>
            <a:r>
              <a:rPr lang="en-GB" dirty="0">
                <a:solidFill>
                  <a:srgbClr val="485C6A"/>
                </a:solidFill>
              </a:rPr>
              <a:t> framework, </a:t>
            </a:r>
          </a:p>
          <a:p>
            <a:r>
              <a:rPr lang="en-GB" b="1" dirty="0">
                <a:solidFill>
                  <a:schemeClr val="accent3">
                    <a:lumMod val="40000"/>
                    <a:lumOff val="60000"/>
                  </a:schemeClr>
                </a:solidFill>
              </a:rPr>
              <a:t>✔</a:t>
            </a:r>
            <a:r>
              <a:rPr lang="en-GB" dirty="0"/>
              <a:t> </a:t>
            </a:r>
            <a:r>
              <a:rPr lang="en-GB" b="1" dirty="0">
                <a:solidFill>
                  <a:srgbClr val="485C6A"/>
                </a:solidFill>
              </a:rPr>
              <a:t>Ischaemia and PORH were obtained with mechanics only,</a:t>
            </a:r>
          </a:p>
          <a:p>
            <a:r>
              <a:rPr lang="en-GB" b="1" dirty="0">
                <a:solidFill>
                  <a:schemeClr val="accent3">
                    <a:lumMod val="40000"/>
                    <a:lumOff val="60000"/>
                  </a:schemeClr>
                </a:solidFill>
              </a:rPr>
              <a:t>✔</a:t>
            </a:r>
            <a:r>
              <a:rPr lang="en-GB" dirty="0"/>
              <a:t> </a:t>
            </a:r>
            <a:r>
              <a:rPr lang="en-GB" b="1" dirty="0">
                <a:solidFill>
                  <a:srgbClr val="485C6A"/>
                </a:solidFill>
              </a:rPr>
              <a:t>Open-source implementation,</a:t>
            </a:r>
          </a:p>
          <a:p>
            <a:r>
              <a:rPr lang="en-GB" b="1" dirty="0">
                <a:solidFill>
                  <a:schemeClr val="accent3">
                    <a:lumMod val="40000"/>
                    <a:lumOff val="60000"/>
                  </a:schemeClr>
                </a:solidFill>
              </a:rPr>
              <a:t>✔</a:t>
            </a:r>
            <a:r>
              <a:rPr lang="en-GB" dirty="0"/>
              <a:t> </a:t>
            </a:r>
            <a:r>
              <a:rPr lang="en-GB" b="1" dirty="0">
                <a:solidFill>
                  <a:srgbClr val="485C6A"/>
                </a:solidFill>
              </a:rPr>
              <a:t>Transferable: plantar foot, brain, tissue engineering, drug delivery,</a:t>
            </a:r>
            <a:br>
              <a:rPr lang="en-GB" dirty="0"/>
            </a:br>
            <a:br>
              <a:rPr lang="en-GB" dirty="0"/>
            </a:br>
            <a:r>
              <a:rPr lang="en-GB" b="1" dirty="0">
                <a:solidFill>
                  <a:schemeClr val="accent2"/>
                </a:solidFill>
              </a:rPr>
              <a:t>➪</a:t>
            </a:r>
            <a:r>
              <a:rPr lang="en-GB" dirty="0"/>
              <a:t> </a:t>
            </a:r>
            <a:r>
              <a:rPr lang="en-GB" b="1" dirty="0">
                <a:solidFill>
                  <a:srgbClr val="485C6A"/>
                </a:solidFill>
              </a:rPr>
              <a:t>Biological integration should be compared to experimental campaigns,</a:t>
            </a:r>
          </a:p>
          <a:p>
            <a:r>
              <a:rPr lang="en-GB" b="1" dirty="0">
                <a:solidFill>
                  <a:schemeClr val="accent2"/>
                </a:solidFill>
              </a:rPr>
              <a:t>➪</a:t>
            </a:r>
            <a:r>
              <a:rPr lang="en-GB" dirty="0"/>
              <a:t> </a:t>
            </a:r>
            <a:r>
              <a:rPr lang="en-GB" b="1" dirty="0">
                <a:solidFill>
                  <a:srgbClr val="485C6A"/>
                </a:solidFill>
              </a:rPr>
              <a:t>For pressure ulcers prevention, damage and remodelling should be introduced,</a:t>
            </a:r>
          </a:p>
        </p:txBody>
      </p:sp>
      <p:grpSp>
        <p:nvGrpSpPr>
          <p:cNvPr id="22" name="Group 21">
            <a:extLst>
              <a:ext uri="{FF2B5EF4-FFF2-40B4-BE49-F238E27FC236}">
                <a16:creationId xmlns:a16="http://schemas.microsoft.com/office/drawing/2014/main" id="{DB0794ED-F5A2-1567-4982-1ECA70EA4681}"/>
              </a:ext>
            </a:extLst>
          </p:cNvPr>
          <p:cNvGrpSpPr>
            <a:grpSpLocks noChangeAspect="1"/>
          </p:cNvGrpSpPr>
          <p:nvPr/>
        </p:nvGrpSpPr>
        <p:grpSpPr>
          <a:xfrm>
            <a:off x="611956" y="3300207"/>
            <a:ext cx="1748057" cy="993343"/>
            <a:chOff x="1474" y="2371287"/>
            <a:chExt cx="6643681" cy="3775308"/>
          </a:xfrm>
        </p:grpSpPr>
        <p:grpSp>
          <p:nvGrpSpPr>
            <p:cNvPr id="23" name="Group 22">
              <a:extLst>
                <a:ext uri="{FF2B5EF4-FFF2-40B4-BE49-F238E27FC236}">
                  <a16:creationId xmlns:a16="http://schemas.microsoft.com/office/drawing/2014/main" id="{E33FE845-132A-1F18-1D8D-16FC03FDF780}"/>
                </a:ext>
              </a:extLst>
            </p:cNvPr>
            <p:cNvGrpSpPr/>
            <p:nvPr/>
          </p:nvGrpSpPr>
          <p:grpSpPr>
            <a:xfrm>
              <a:off x="4247846" y="2740619"/>
              <a:ext cx="2307715" cy="2645059"/>
              <a:chOff x="4247846" y="2362283"/>
              <a:chExt cx="2307715" cy="2645059"/>
            </a:xfrm>
          </p:grpSpPr>
          <p:sp>
            <p:nvSpPr>
              <p:cNvPr id="50" name="Rectangle: Rounded Corners 49">
                <a:extLst>
                  <a:ext uri="{FF2B5EF4-FFF2-40B4-BE49-F238E27FC236}">
                    <a16:creationId xmlns:a16="http://schemas.microsoft.com/office/drawing/2014/main" id="{92AFB6B9-B6BC-FCEA-B7CE-7E854F108A2F}"/>
                  </a:ext>
                </a:extLst>
              </p:cNvPr>
              <p:cNvSpPr/>
              <p:nvPr/>
            </p:nvSpPr>
            <p:spPr>
              <a:xfrm>
                <a:off x="4247846" y="2362283"/>
                <a:ext cx="2307715" cy="59965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Solid</a:t>
                </a:r>
                <a:endParaRPr lang="en-GB" sz="300" dirty="0">
                  <a:solidFill>
                    <a:schemeClr val="tx1"/>
                  </a:solidFill>
                </a:endParaRPr>
              </a:p>
            </p:txBody>
          </p:sp>
          <p:sp>
            <p:nvSpPr>
              <p:cNvPr id="51" name="Rectangle: Rounded Corners 50">
                <a:extLst>
                  <a:ext uri="{FF2B5EF4-FFF2-40B4-BE49-F238E27FC236}">
                    <a16:creationId xmlns:a16="http://schemas.microsoft.com/office/drawing/2014/main" id="{1312C3CB-5B88-4071-DB9F-5E2A974D2B2F}"/>
                  </a:ext>
                </a:extLst>
              </p:cNvPr>
              <p:cNvSpPr/>
              <p:nvPr/>
            </p:nvSpPr>
            <p:spPr>
              <a:xfrm>
                <a:off x="4393703" y="2657764"/>
                <a:ext cx="2016000"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Stress-</a:t>
                </a:r>
                <a:r>
                  <a:rPr lang="fr-FR" sz="100" dirty="0" err="1">
                    <a:solidFill>
                      <a:schemeClr val="tx1"/>
                    </a:solidFill>
                  </a:rPr>
                  <a:t>Strain</a:t>
                </a:r>
                <a:r>
                  <a:rPr lang="fr-FR" sz="100" dirty="0">
                    <a:solidFill>
                      <a:schemeClr val="tx1"/>
                    </a:solidFill>
                  </a:rPr>
                  <a:t> </a:t>
                </a:r>
                <a:r>
                  <a:rPr lang="fr-FR" sz="100" dirty="0" err="1">
                    <a:solidFill>
                      <a:schemeClr val="tx1"/>
                    </a:solidFill>
                  </a:rPr>
                  <a:t>law</a:t>
                </a:r>
                <a:endParaRPr lang="en-GB" sz="100" dirty="0">
                  <a:solidFill>
                    <a:schemeClr val="tx1"/>
                  </a:solidFill>
                </a:endParaRPr>
              </a:p>
            </p:txBody>
          </p:sp>
          <p:sp>
            <p:nvSpPr>
              <p:cNvPr id="52" name="Rectangle: Rounded Corners 51">
                <a:extLst>
                  <a:ext uri="{FF2B5EF4-FFF2-40B4-BE49-F238E27FC236}">
                    <a16:creationId xmlns:a16="http://schemas.microsoft.com/office/drawing/2014/main" id="{C313F8FE-E60A-3941-13E8-65101EA089B4}"/>
                  </a:ext>
                </a:extLst>
              </p:cNvPr>
              <p:cNvSpPr/>
              <p:nvPr/>
            </p:nvSpPr>
            <p:spPr>
              <a:xfrm>
                <a:off x="4247846" y="3023891"/>
                <a:ext cx="2307715" cy="592572"/>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Interstitium</a:t>
                </a:r>
                <a:endParaRPr lang="en-GB" sz="300" dirty="0">
                  <a:solidFill>
                    <a:schemeClr val="tx1"/>
                  </a:solidFill>
                </a:endParaRPr>
              </a:p>
            </p:txBody>
          </p:sp>
          <p:sp>
            <p:nvSpPr>
              <p:cNvPr id="53" name="Rectangle: Rounded Corners 52">
                <a:extLst>
                  <a:ext uri="{FF2B5EF4-FFF2-40B4-BE49-F238E27FC236}">
                    <a16:creationId xmlns:a16="http://schemas.microsoft.com/office/drawing/2014/main" id="{8E53D2B8-8723-1C87-0D80-1B241FBFBD1A}"/>
                  </a:ext>
                </a:extLst>
              </p:cNvPr>
              <p:cNvSpPr/>
              <p:nvPr/>
            </p:nvSpPr>
            <p:spPr>
              <a:xfrm>
                <a:off x="4393703" y="3322770"/>
                <a:ext cx="2016000"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IF pressure / </a:t>
                </a:r>
                <a:r>
                  <a:rPr lang="fr-FR" sz="100" dirty="0" err="1">
                    <a:solidFill>
                      <a:schemeClr val="tx1"/>
                    </a:solidFill>
                  </a:rPr>
                  <a:t>Cell</a:t>
                </a:r>
                <a:r>
                  <a:rPr lang="fr-FR" sz="100" dirty="0">
                    <a:solidFill>
                      <a:schemeClr val="tx1"/>
                    </a:solidFill>
                  </a:rPr>
                  <a:t> Saturation</a:t>
                </a:r>
                <a:endParaRPr lang="en-GB" sz="100" dirty="0">
                  <a:solidFill>
                    <a:schemeClr val="tx1"/>
                  </a:solidFill>
                </a:endParaRPr>
              </a:p>
            </p:txBody>
          </p:sp>
          <p:sp>
            <p:nvSpPr>
              <p:cNvPr id="54" name="Rectangle: Rounded Corners 53">
                <a:extLst>
                  <a:ext uri="{FF2B5EF4-FFF2-40B4-BE49-F238E27FC236}">
                    <a16:creationId xmlns:a16="http://schemas.microsoft.com/office/drawing/2014/main" id="{0E29373D-4CF1-AD77-3CD7-6DF1B09B99C6}"/>
                  </a:ext>
                </a:extLst>
              </p:cNvPr>
              <p:cNvSpPr/>
              <p:nvPr/>
            </p:nvSpPr>
            <p:spPr>
              <a:xfrm>
                <a:off x="4247846" y="3678420"/>
                <a:ext cx="2307715" cy="6197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err="1">
                    <a:solidFill>
                      <a:schemeClr val="tx1"/>
                    </a:solidFill>
                  </a:rPr>
                  <a:t>Vascular</a:t>
                </a:r>
                <a:r>
                  <a:rPr lang="fr-FR" sz="100" dirty="0">
                    <a:solidFill>
                      <a:schemeClr val="tx1"/>
                    </a:solidFill>
                  </a:rPr>
                  <a:t> phase</a:t>
                </a:r>
                <a:endParaRPr lang="en-GB" sz="300" dirty="0">
                  <a:solidFill>
                    <a:schemeClr val="tx1"/>
                  </a:solidFill>
                </a:endParaRPr>
              </a:p>
            </p:txBody>
          </p:sp>
          <p:sp>
            <p:nvSpPr>
              <p:cNvPr id="55" name="Rectangle: Rounded Corners 54">
                <a:extLst>
                  <a:ext uri="{FF2B5EF4-FFF2-40B4-BE49-F238E27FC236}">
                    <a16:creationId xmlns:a16="http://schemas.microsoft.com/office/drawing/2014/main" id="{76A9E563-A697-E7B7-9830-D4AD373983C0}"/>
                  </a:ext>
                </a:extLst>
              </p:cNvPr>
              <p:cNvSpPr/>
              <p:nvPr/>
            </p:nvSpPr>
            <p:spPr>
              <a:xfrm>
                <a:off x="4247846" y="4360161"/>
                <a:ext cx="2307715" cy="647181"/>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err="1">
                    <a:solidFill>
                      <a:schemeClr val="tx1"/>
                    </a:solidFill>
                  </a:rPr>
                  <a:t>Oxygen</a:t>
                </a:r>
                <a:endParaRPr lang="en-GB" sz="300" dirty="0">
                  <a:solidFill>
                    <a:schemeClr val="tx1"/>
                  </a:solidFill>
                </a:endParaRPr>
              </a:p>
            </p:txBody>
          </p:sp>
          <p:sp>
            <p:nvSpPr>
              <p:cNvPr id="56" name="Rectangle: Rounded Corners 55">
                <a:extLst>
                  <a:ext uri="{FF2B5EF4-FFF2-40B4-BE49-F238E27FC236}">
                    <a16:creationId xmlns:a16="http://schemas.microsoft.com/office/drawing/2014/main" id="{FC6C675B-7267-C4B8-A0BC-ADC5FC09E7D9}"/>
                  </a:ext>
                </a:extLst>
              </p:cNvPr>
              <p:cNvSpPr/>
              <p:nvPr/>
            </p:nvSpPr>
            <p:spPr>
              <a:xfrm>
                <a:off x="4327052" y="4688561"/>
                <a:ext cx="1008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Diff. </a:t>
                </a:r>
                <a:r>
                  <a:rPr lang="fr-FR" sz="100" dirty="0" err="1">
                    <a:solidFill>
                      <a:schemeClr val="tx1"/>
                    </a:solidFill>
                  </a:rPr>
                  <a:t>Oxygen</a:t>
                </a:r>
                <a:endParaRPr lang="en-GB" sz="100" dirty="0">
                  <a:solidFill>
                    <a:schemeClr val="tx1"/>
                  </a:solidFill>
                </a:endParaRPr>
              </a:p>
            </p:txBody>
          </p:sp>
          <p:sp>
            <p:nvSpPr>
              <p:cNvPr id="57" name="Rectangle: Rounded Corners 56">
                <a:extLst>
                  <a:ext uri="{FF2B5EF4-FFF2-40B4-BE49-F238E27FC236}">
                    <a16:creationId xmlns:a16="http://schemas.microsoft.com/office/drawing/2014/main" id="{22B4C270-9A59-54E5-7AF8-F3C343C7914A}"/>
                  </a:ext>
                </a:extLst>
              </p:cNvPr>
              <p:cNvSpPr/>
              <p:nvPr/>
            </p:nvSpPr>
            <p:spPr>
              <a:xfrm>
                <a:off x="5492204" y="4688561"/>
                <a:ext cx="1008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Abs. </a:t>
                </a:r>
                <a:r>
                  <a:rPr lang="fr-FR" sz="100" dirty="0" err="1">
                    <a:solidFill>
                      <a:schemeClr val="tx1"/>
                    </a:solidFill>
                  </a:rPr>
                  <a:t>Oxygen</a:t>
                </a:r>
                <a:endParaRPr lang="en-GB" sz="100" dirty="0">
                  <a:solidFill>
                    <a:schemeClr val="tx1"/>
                  </a:solidFill>
                </a:endParaRPr>
              </a:p>
            </p:txBody>
          </p:sp>
          <p:sp>
            <p:nvSpPr>
              <p:cNvPr id="58" name="Rectangle: Rounded Corners 57">
                <a:extLst>
                  <a:ext uri="{FF2B5EF4-FFF2-40B4-BE49-F238E27FC236}">
                    <a16:creationId xmlns:a16="http://schemas.microsoft.com/office/drawing/2014/main" id="{D82AED6B-34E1-8208-B916-5AC1492B5AB2}"/>
                  </a:ext>
                </a:extLst>
              </p:cNvPr>
              <p:cNvSpPr/>
              <p:nvPr/>
            </p:nvSpPr>
            <p:spPr>
              <a:xfrm>
                <a:off x="4360849" y="4000723"/>
                <a:ext cx="720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Porosity</a:t>
                </a:r>
                <a:endParaRPr lang="en-GB" sz="100" dirty="0">
                  <a:solidFill>
                    <a:schemeClr val="tx1"/>
                  </a:solidFill>
                </a:endParaRPr>
              </a:p>
            </p:txBody>
          </p:sp>
          <p:sp>
            <p:nvSpPr>
              <p:cNvPr id="59" name="Rectangle: Rounded Corners 58">
                <a:extLst>
                  <a:ext uri="{FF2B5EF4-FFF2-40B4-BE49-F238E27FC236}">
                    <a16:creationId xmlns:a16="http://schemas.microsoft.com/office/drawing/2014/main" id="{405016F4-EA2B-C304-BA0C-AA6E3A745E9C}"/>
                  </a:ext>
                </a:extLst>
              </p:cNvPr>
              <p:cNvSpPr/>
              <p:nvPr/>
            </p:nvSpPr>
            <p:spPr>
              <a:xfrm>
                <a:off x="5522934" y="4000723"/>
                <a:ext cx="972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Permeability</a:t>
                </a:r>
                <a:endParaRPr lang="en-GB" sz="100" dirty="0">
                  <a:solidFill>
                    <a:schemeClr val="tx1"/>
                  </a:solidFill>
                </a:endParaRPr>
              </a:p>
            </p:txBody>
          </p:sp>
        </p:grpSp>
        <p:grpSp>
          <p:nvGrpSpPr>
            <p:cNvPr id="24" name="Group 23">
              <a:extLst>
                <a:ext uri="{FF2B5EF4-FFF2-40B4-BE49-F238E27FC236}">
                  <a16:creationId xmlns:a16="http://schemas.microsoft.com/office/drawing/2014/main" id="{8A5587E1-0368-474A-4ECF-AD3465176479}"/>
                </a:ext>
              </a:extLst>
            </p:cNvPr>
            <p:cNvGrpSpPr/>
            <p:nvPr/>
          </p:nvGrpSpPr>
          <p:grpSpPr>
            <a:xfrm>
              <a:off x="1705483" y="2814152"/>
              <a:ext cx="2376000" cy="2571526"/>
              <a:chOff x="1730883" y="2699852"/>
              <a:chExt cx="2376000" cy="2571526"/>
            </a:xfrm>
          </p:grpSpPr>
          <p:sp>
            <p:nvSpPr>
              <p:cNvPr id="39" name="Rectangle: Rounded Corners 38">
                <a:extLst>
                  <a:ext uri="{FF2B5EF4-FFF2-40B4-BE49-F238E27FC236}">
                    <a16:creationId xmlns:a16="http://schemas.microsoft.com/office/drawing/2014/main" id="{6E908A41-4B08-5EC8-0949-41D99F1C40FA}"/>
                  </a:ext>
                </a:extLst>
              </p:cNvPr>
              <p:cNvSpPr/>
              <p:nvPr/>
            </p:nvSpPr>
            <p:spPr>
              <a:xfrm>
                <a:off x="1730883" y="4020995"/>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Force </a:t>
                </a:r>
                <a:r>
                  <a:rPr lang="fr-FR" sz="100" dirty="0" err="1">
                    <a:solidFill>
                      <a:schemeClr val="tx1"/>
                    </a:solidFill>
                  </a:rPr>
                  <a:t>Equilibrium</a:t>
                </a:r>
                <a:endParaRPr lang="en-GB" sz="300" dirty="0">
                  <a:solidFill>
                    <a:schemeClr val="tx1"/>
                  </a:solidFill>
                </a:endParaRPr>
              </a:p>
            </p:txBody>
          </p:sp>
          <p:sp>
            <p:nvSpPr>
              <p:cNvPr id="40" name="Rectangle: Rounded Corners 39">
                <a:extLst>
                  <a:ext uri="{FF2B5EF4-FFF2-40B4-BE49-F238E27FC236}">
                    <a16:creationId xmlns:a16="http://schemas.microsoft.com/office/drawing/2014/main" id="{925DB0F2-29B3-07AC-3CA1-33FF280CB6C1}"/>
                  </a:ext>
                </a:extLst>
              </p:cNvPr>
              <p:cNvSpPr/>
              <p:nvPr/>
            </p:nvSpPr>
            <p:spPr>
              <a:xfrm>
                <a:off x="1730883" y="2699852"/>
                <a:ext cx="2376000" cy="1250383"/>
              </a:xfrm>
              <a:prstGeom prst="roundRect">
                <a:avLst/>
              </a:prstGeom>
              <a:solidFill>
                <a:srgbClr val="F6F0E4"/>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sz="100" dirty="0">
                    <a:solidFill>
                      <a:schemeClr val="tx1"/>
                    </a:solidFill>
                  </a:rPr>
                  <a:t>Mass Conservation</a:t>
                </a:r>
                <a:endParaRPr lang="en-GB" sz="300" dirty="0">
                  <a:solidFill>
                    <a:schemeClr val="tx1"/>
                  </a:solidFill>
                </a:endParaRPr>
              </a:p>
            </p:txBody>
          </p:sp>
          <p:sp>
            <p:nvSpPr>
              <p:cNvPr id="41" name="Rectangle: Rounded Corners 40">
                <a:extLst>
                  <a:ext uri="{FF2B5EF4-FFF2-40B4-BE49-F238E27FC236}">
                    <a16:creationId xmlns:a16="http://schemas.microsoft.com/office/drawing/2014/main" id="{4B9B0106-2CB0-7617-ADE5-D26339499CA1}"/>
                  </a:ext>
                </a:extLst>
              </p:cNvPr>
              <p:cNvSpPr/>
              <p:nvPr/>
            </p:nvSpPr>
            <p:spPr>
              <a:xfrm>
                <a:off x="1809010" y="3094182"/>
                <a:ext cx="640401"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Solid</a:t>
                </a:r>
                <a:endParaRPr lang="en-GB" sz="100" dirty="0">
                  <a:solidFill>
                    <a:schemeClr val="tx1"/>
                  </a:solidFill>
                </a:endParaRPr>
              </a:p>
            </p:txBody>
          </p:sp>
          <p:sp>
            <p:nvSpPr>
              <p:cNvPr id="42" name="Rectangle: Rounded Corners 41">
                <a:extLst>
                  <a:ext uri="{FF2B5EF4-FFF2-40B4-BE49-F238E27FC236}">
                    <a16:creationId xmlns:a16="http://schemas.microsoft.com/office/drawing/2014/main" id="{1408E1CB-9D57-DE38-1AD6-263FBC8AD088}"/>
                  </a:ext>
                </a:extLst>
              </p:cNvPr>
              <p:cNvSpPr/>
              <p:nvPr/>
            </p:nvSpPr>
            <p:spPr>
              <a:xfrm>
                <a:off x="1809009" y="3500334"/>
                <a:ext cx="640401"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IF</a:t>
                </a:r>
                <a:endParaRPr lang="en-GB" sz="100" dirty="0">
                  <a:solidFill>
                    <a:schemeClr val="tx1"/>
                  </a:solidFill>
                </a:endParaRPr>
              </a:p>
            </p:txBody>
          </p:sp>
          <p:sp>
            <p:nvSpPr>
              <p:cNvPr id="43" name="Rectangle: Rounded Corners 42">
                <a:extLst>
                  <a:ext uri="{FF2B5EF4-FFF2-40B4-BE49-F238E27FC236}">
                    <a16:creationId xmlns:a16="http://schemas.microsoft.com/office/drawing/2014/main" id="{CB24B740-1E70-76BE-7CD9-17473D65758B}"/>
                  </a:ext>
                </a:extLst>
              </p:cNvPr>
              <p:cNvSpPr/>
              <p:nvPr/>
            </p:nvSpPr>
            <p:spPr>
              <a:xfrm>
                <a:off x="1827050" y="4443502"/>
                <a:ext cx="945794" cy="258618"/>
              </a:xfrm>
              <a:prstGeom prst="roundRect">
                <a:avLst/>
              </a:prstGeom>
              <a:solidFill>
                <a:srgbClr val="D889A5"/>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Total stress</a:t>
                </a:r>
                <a:endParaRPr lang="en-GB" sz="100" dirty="0">
                  <a:solidFill>
                    <a:schemeClr val="tx1"/>
                  </a:solidFill>
                </a:endParaRPr>
              </a:p>
            </p:txBody>
          </p:sp>
          <p:sp>
            <p:nvSpPr>
              <p:cNvPr id="44" name="Rectangle: Rounded Corners 43">
                <a:extLst>
                  <a:ext uri="{FF2B5EF4-FFF2-40B4-BE49-F238E27FC236}">
                    <a16:creationId xmlns:a16="http://schemas.microsoft.com/office/drawing/2014/main" id="{7324729E-CB51-9B48-8E9D-13C49DC30A9F}"/>
                  </a:ext>
                </a:extLst>
              </p:cNvPr>
              <p:cNvSpPr/>
              <p:nvPr/>
            </p:nvSpPr>
            <p:spPr>
              <a:xfrm>
                <a:off x="1827050" y="4815208"/>
                <a:ext cx="782245" cy="258618"/>
              </a:xfrm>
              <a:prstGeom prst="roundRect">
                <a:avLst/>
              </a:prstGeom>
              <a:solidFill>
                <a:srgbClr val="FBF3F6"/>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Darcy IF</a:t>
                </a:r>
                <a:endParaRPr lang="en-GB" sz="100" dirty="0">
                  <a:solidFill>
                    <a:schemeClr val="tx1"/>
                  </a:solidFill>
                </a:endParaRPr>
              </a:p>
            </p:txBody>
          </p:sp>
          <p:sp>
            <p:nvSpPr>
              <p:cNvPr id="45" name="Rectangle: Rounded Corners 44">
                <a:extLst>
                  <a:ext uri="{FF2B5EF4-FFF2-40B4-BE49-F238E27FC236}">
                    <a16:creationId xmlns:a16="http://schemas.microsoft.com/office/drawing/2014/main" id="{D40F7431-93A8-1E6C-2568-89F1AB59C935}"/>
                  </a:ext>
                </a:extLst>
              </p:cNvPr>
              <p:cNvSpPr/>
              <p:nvPr/>
            </p:nvSpPr>
            <p:spPr>
              <a:xfrm>
                <a:off x="2572839" y="3094182"/>
                <a:ext cx="640401"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Cells</a:t>
                </a:r>
                <a:endParaRPr lang="en-GB" sz="100" dirty="0">
                  <a:solidFill>
                    <a:schemeClr val="tx1"/>
                  </a:solidFill>
                </a:endParaRPr>
              </a:p>
            </p:txBody>
          </p:sp>
          <p:sp>
            <p:nvSpPr>
              <p:cNvPr id="46" name="Rectangle: Rounded Corners 45">
                <a:extLst>
                  <a:ext uri="{FF2B5EF4-FFF2-40B4-BE49-F238E27FC236}">
                    <a16:creationId xmlns:a16="http://schemas.microsoft.com/office/drawing/2014/main" id="{EAF08F1D-877B-FA84-7FD6-E2B0EF47C8EB}"/>
                  </a:ext>
                </a:extLst>
              </p:cNvPr>
              <p:cNvSpPr/>
              <p:nvPr/>
            </p:nvSpPr>
            <p:spPr>
              <a:xfrm>
                <a:off x="2584776" y="3500334"/>
                <a:ext cx="640401"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Blood</a:t>
                </a:r>
                <a:endParaRPr lang="en-GB" sz="100" dirty="0">
                  <a:solidFill>
                    <a:schemeClr val="tx1"/>
                  </a:solidFill>
                </a:endParaRPr>
              </a:p>
            </p:txBody>
          </p:sp>
          <p:sp>
            <p:nvSpPr>
              <p:cNvPr id="47" name="Rectangle: Rounded Corners 46">
                <a:extLst>
                  <a:ext uri="{FF2B5EF4-FFF2-40B4-BE49-F238E27FC236}">
                    <a16:creationId xmlns:a16="http://schemas.microsoft.com/office/drawing/2014/main" id="{53B51F06-8870-438C-5FBB-A8C2268ABA60}"/>
                  </a:ext>
                </a:extLst>
              </p:cNvPr>
              <p:cNvSpPr/>
              <p:nvPr/>
            </p:nvSpPr>
            <p:spPr>
              <a:xfrm>
                <a:off x="3303917" y="3263900"/>
                <a:ext cx="684000" cy="258618"/>
              </a:xfrm>
              <a:prstGeom prst="roundRect">
                <a:avLst/>
              </a:prstGeom>
              <a:solidFill>
                <a:schemeClr val="accent2">
                  <a:lumMod val="40000"/>
                  <a:lumOff val="6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err="1">
                    <a:solidFill>
                      <a:schemeClr val="tx1"/>
                    </a:solidFill>
                  </a:rPr>
                  <a:t>Oxygen</a:t>
                </a:r>
                <a:endParaRPr lang="en-GB" sz="100" dirty="0">
                  <a:solidFill>
                    <a:schemeClr val="tx1"/>
                  </a:solidFill>
                </a:endParaRPr>
              </a:p>
            </p:txBody>
          </p:sp>
          <p:sp>
            <p:nvSpPr>
              <p:cNvPr id="48" name="Rectangle: Rounded Corners 47">
                <a:extLst>
                  <a:ext uri="{FF2B5EF4-FFF2-40B4-BE49-F238E27FC236}">
                    <a16:creationId xmlns:a16="http://schemas.microsoft.com/office/drawing/2014/main" id="{AA1BE842-FE1B-0CBF-A19C-9D3C99EE45F8}"/>
                  </a:ext>
                </a:extLst>
              </p:cNvPr>
              <p:cNvSpPr/>
              <p:nvPr/>
            </p:nvSpPr>
            <p:spPr>
              <a:xfrm>
                <a:off x="2855367" y="4821707"/>
                <a:ext cx="936000" cy="258618"/>
              </a:xfrm>
              <a:prstGeom prst="roundRect">
                <a:avLst/>
              </a:prstGeom>
              <a:solidFill>
                <a:srgbClr val="B2667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Darcy </a:t>
                </a:r>
                <a:r>
                  <a:rPr lang="fr-FR" sz="100" dirty="0" err="1">
                    <a:solidFill>
                      <a:schemeClr val="tx1"/>
                    </a:solidFill>
                  </a:rPr>
                  <a:t>Cells</a:t>
                </a:r>
                <a:endParaRPr lang="en-GB" sz="100" dirty="0">
                  <a:solidFill>
                    <a:schemeClr val="tx1"/>
                  </a:solidFill>
                </a:endParaRPr>
              </a:p>
            </p:txBody>
          </p:sp>
          <p:sp>
            <p:nvSpPr>
              <p:cNvPr id="49" name="Rectangle: Rounded Corners 48">
                <a:extLst>
                  <a:ext uri="{FF2B5EF4-FFF2-40B4-BE49-F238E27FC236}">
                    <a16:creationId xmlns:a16="http://schemas.microsoft.com/office/drawing/2014/main" id="{08C430D1-F700-73A9-D843-0A7669DE89DB}"/>
                  </a:ext>
                </a:extLst>
              </p:cNvPr>
              <p:cNvSpPr/>
              <p:nvPr/>
            </p:nvSpPr>
            <p:spPr>
              <a:xfrm>
                <a:off x="2819367" y="4439116"/>
                <a:ext cx="972000" cy="258618"/>
              </a:xfrm>
              <a:prstGeom prst="round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0" scaled="1"/>
                <a:tileRect/>
              </a:gra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 dirty="0">
                    <a:solidFill>
                      <a:schemeClr val="tx1"/>
                    </a:solidFill>
                  </a:rPr>
                  <a:t>Darcy Blood</a:t>
                </a:r>
                <a:endParaRPr lang="en-GB" sz="100" dirty="0">
                  <a:solidFill>
                    <a:schemeClr val="tx1"/>
                  </a:solidFill>
                </a:endParaRPr>
              </a:p>
            </p:txBody>
          </p:sp>
        </p:grpSp>
        <p:pic>
          <p:nvPicPr>
            <p:cNvPr id="25" name="Picture Placeholder 11" descr="A black silhouette of a person sitting under a tree&#10;&#10;AI-generated content may be incorrect.">
              <a:extLst>
                <a:ext uri="{FF2B5EF4-FFF2-40B4-BE49-F238E27FC236}">
                  <a16:creationId xmlns:a16="http://schemas.microsoft.com/office/drawing/2014/main" id="{C45B98B4-D561-57B6-3314-EBEF95E2B0E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1" b="89844" l="7422" r="89844">
                          <a14:foregroundMark x1="47266" y1="49219" x2="47266" y2="49219"/>
                          <a14:foregroundMark x1="62305" y1="41797" x2="62305" y2="41797"/>
                          <a14:foregroundMark x1="9863" y1="35938" x2="9863" y2="35938"/>
                          <a14:foregroundMark x1="7422" y1="35156" x2="7422" y2="35156"/>
                          <a14:backgroundMark x1="24414" y1="41309" x2="24414" y2="41309"/>
                          <a14:backgroundMark x1="32324" y1="37891" x2="32324" y2="37891"/>
                          <a14:backgroundMark x1="49023" y1="55176" x2="49023" y2="55176"/>
                        </a14:backgroundRemoval>
                      </a14:imgEffect>
                    </a14:imgLayer>
                  </a14:imgProps>
                </a:ext>
                <a:ext uri="{28A0092B-C50C-407E-A947-70E740481C1C}">
                  <a14:useLocalDpi xmlns:a14="http://schemas.microsoft.com/office/drawing/2010/main" val="0"/>
                </a:ext>
              </a:extLst>
            </a:blip>
            <a:srcRect r="21534" b="25022"/>
            <a:stretch>
              <a:fillRect/>
            </a:stretch>
          </p:blipFill>
          <p:spPr>
            <a:xfrm flipH="1">
              <a:off x="1560945" y="5153689"/>
              <a:ext cx="1039092" cy="992906"/>
            </a:xfrm>
            <a:prstGeom prst="rect">
              <a:avLst/>
            </a:prstGeom>
          </p:spPr>
        </p:pic>
        <p:grpSp>
          <p:nvGrpSpPr>
            <p:cNvPr id="26" name="Group 25">
              <a:extLst>
                <a:ext uri="{FF2B5EF4-FFF2-40B4-BE49-F238E27FC236}">
                  <a16:creationId xmlns:a16="http://schemas.microsoft.com/office/drawing/2014/main" id="{488CF7FD-4A79-379A-A0A3-86A59388E686}"/>
                </a:ext>
              </a:extLst>
            </p:cNvPr>
            <p:cNvGrpSpPr>
              <a:grpSpLocks noChangeAspect="1"/>
            </p:cNvGrpSpPr>
            <p:nvPr/>
          </p:nvGrpSpPr>
          <p:grpSpPr>
            <a:xfrm flipH="1">
              <a:off x="1474" y="3372179"/>
              <a:ext cx="1185644" cy="478438"/>
              <a:chOff x="7689130" y="3679832"/>
              <a:chExt cx="2954895" cy="1192377"/>
            </a:xfrm>
          </p:grpSpPr>
          <p:pic>
            <p:nvPicPr>
              <p:cNvPr id="34" name="Picture 33">
                <a:extLst>
                  <a:ext uri="{FF2B5EF4-FFF2-40B4-BE49-F238E27FC236}">
                    <a16:creationId xmlns:a16="http://schemas.microsoft.com/office/drawing/2014/main" id="{F736DCE0-5C9B-4F97-670B-F5B7E3A6A7D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78" b="91204" l="8929" r="96131">
                            <a14:foregroundMark x1="11905" y1="75926" x2="25298" y2="53704"/>
                            <a14:foregroundMark x1="25298" y1="53704" x2="85417" y2="31481"/>
                            <a14:foregroundMark x1="85417" y1="31481" x2="88393" y2="27315"/>
                            <a14:foregroundMark x1="22024" y1="86111" x2="40774" y2="54167"/>
                            <a14:foregroundMark x1="40774" y1="54167" x2="86607" y2="31944"/>
                            <a14:foregroundMark x1="86607" y1="31944" x2="75000" y2="10648"/>
                            <a14:foregroundMark x1="75000" y1="10648" x2="22024" y2="45370"/>
                            <a14:foregroundMark x1="22024" y1="45370" x2="10417" y2="60185"/>
                            <a14:foregroundMark x1="10417" y1="60185" x2="9226" y2="63889"/>
                            <a14:foregroundMark x1="12798" y1="79167" x2="23810" y2="57870"/>
                            <a14:foregroundMark x1="23810" y1="57870" x2="33929" y2="50463"/>
                            <a14:foregroundMark x1="42857" y1="87037" x2="58929" y2="67130"/>
                            <a14:foregroundMark x1="58929" y1="67130" x2="66964" y2="45833"/>
                            <a14:foregroundMark x1="66964" y1="45833" x2="50298" y2="63426"/>
                            <a14:foregroundMark x1="50298" y1="63426" x2="46726" y2="81019"/>
                            <a14:foregroundMark x1="42262" y1="91204" x2="42262" y2="91204"/>
                            <a14:foregroundMark x1="47321" y1="65741" x2="47321" y2="65741"/>
                            <a14:foregroundMark x1="45833" y1="64815" x2="45833" y2="64815"/>
                            <a14:foregroundMark x1="91369" y1="38889" x2="86012" y2="15278"/>
                            <a14:foregroundMark x1="86012" y1="15278" x2="81845" y2="11574"/>
                            <a14:foregroundMark x1="83631" y1="2778" x2="83631" y2="2778"/>
                            <a14:foregroundMark x1="92262" y1="21759" x2="88988" y2="37500"/>
                            <a14:foregroundMark x1="96131" y1="26389" x2="96131" y2="26389"/>
                          </a14:backgroundRemoval>
                        </a14:imgEffect>
                      </a14:imgLayer>
                    </a14:imgProps>
                  </a:ext>
                </a:extLst>
              </a:blip>
              <a:stretch>
                <a:fillRect/>
              </a:stretch>
            </p:blipFill>
            <p:spPr>
              <a:xfrm>
                <a:off x="9188198" y="3846025"/>
                <a:ext cx="1455827" cy="898418"/>
              </a:xfrm>
              <a:prstGeom prst="rect">
                <a:avLst/>
              </a:prstGeom>
            </p:spPr>
          </p:pic>
          <p:pic>
            <p:nvPicPr>
              <p:cNvPr id="35" name="Image 91">
                <a:extLst>
                  <a:ext uri="{FF2B5EF4-FFF2-40B4-BE49-F238E27FC236}">
                    <a16:creationId xmlns:a16="http://schemas.microsoft.com/office/drawing/2014/main" id="{6FF41867-E707-F6B2-4ADC-5BB2D53F339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04" b="95911" l="2682" r="96169">
                            <a14:foregroundMark x1="8812" y1="69888" x2="8812" y2="69888"/>
                            <a14:foregroundMark x1="9195" y1="49814" x2="9195" y2="49814"/>
                            <a14:foregroundMark x1="3831" y1="56134" x2="3831" y2="56134"/>
                            <a14:foregroundMark x1="3065" y1="54647" x2="3065" y2="54647"/>
                            <a14:foregroundMark x1="92337" y1="40520" x2="92337" y2="40520"/>
                            <a14:foregroundMark x1="96169" y1="49814" x2="96169" y2="49814"/>
                            <a14:foregroundMark x1="92337" y1="71747" x2="92337" y2="71747"/>
                            <a14:foregroundMark x1="56705" y1="92565" x2="56705" y2="92565"/>
                            <a14:foregroundMark x1="51341" y1="95911" x2="51341" y2="95911"/>
                            <a14:foregroundMark x1="49425" y1="5204" x2="49425" y2="5204"/>
                          </a14:backgroundRemoval>
                        </a14:imgEffect>
                      </a14:imgLayer>
                    </a14:imgProps>
                  </a:ext>
                </a:extLst>
              </a:blip>
              <a:stretch>
                <a:fillRect/>
              </a:stretch>
            </p:blipFill>
            <p:spPr>
              <a:xfrm>
                <a:off x="7689130" y="3679832"/>
                <a:ext cx="1156916" cy="1192377"/>
              </a:xfrm>
              <a:prstGeom prst="rect">
                <a:avLst/>
              </a:prstGeom>
            </p:spPr>
          </p:pic>
          <p:cxnSp>
            <p:nvCxnSpPr>
              <p:cNvPr id="36" name="Straight Connector 35">
                <a:extLst>
                  <a:ext uri="{FF2B5EF4-FFF2-40B4-BE49-F238E27FC236}">
                    <a16:creationId xmlns:a16="http://schemas.microsoft.com/office/drawing/2014/main" id="{0A2A940F-3077-0730-E8DB-7B65982899E8}"/>
                  </a:ext>
                </a:extLst>
              </p:cNvPr>
              <p:cNvCxnSpPr>
                <a:cxnSpLocks/>
              </p:cNvCxnSpPr>
              <p:nvPr/>
            </p:nvCxnSpPr>
            <p:spPr>
              <a:xfrm>
                <a:off x="8405813" y="3748088"/>
                <a:ext cx="1462087" cy="527932"/>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B2CC009-B88D-F1A9-871D-709DF193A71B}"/>
                  </a:ext>
                </a:extLst>
              </p:cNvPr>
              <p:cNvCxnSpPr>
                <a:cxnSpLocks/>
              </p:cNvCxnSpPr>
              <p:nvPr/>
            </p:nvCxnSpPr>
            <p:spPr>
              <a:xfrm flipV="1">
                <a:off x="8405813" y="4276020"/>
                <a:ext cx="1462087" cy="531169"/>
              </a:xfrm>
              <a:prstGeom prst="line">
                <a:avLst/>
              </a:prstGeom>
              <a:ln w="9525">
                <a:solidFill>
                  <a:srgbClr val="595959"/>
                </a:solidFill>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23EE92CE-3E36-A64C-BC48-A29C6DB0E365}"/>
                  </a:ext>
                </a:extLst>
              </p:cNvPr>
              <p:cNvSpPr/>
              <p:nvPr/>
            </p:nvSpPr>
            <p:spPr>
              <a:xfrm>
                <a:off x="9844088" y="4249513"/>
                <a:ext cx="45719" cy="45719"/>
              </a:xfrm>
              <a:prstGeom prst="ellipse">
                <a:avLst/>
              </a:prstGeom>
              <a:solidFill>
                <a:srgbClr val="595959"/>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00"/>
              </a:p>
            </p:txBody>
          </p:sp>
        </p:grpSp>
        <p:sp>
          <p:nvSpPr>
            <p:cNvPr id="27" name="TextBox 26">
              <a:extLst>
                <a:ext uri="{FF2B5EF4-FFF2-40B4-BE49-F238E27FC236}">
                  <a16:creationId xmlns:a16="http://schemas.microsoft.com/office/drawing/2014/main" id="{94F45D71-7345-A556-BA3C-7054D1E7E2C7}"/>
                </a:ext>
              </a:extLst>
            </p:cNvPr>
            <p:cNvSpPr txBox="1"/>
            <p:nvPr/>
          </p:nvSpPr>
          <p:spPr>
            <a:xfrm>
              <a:off x="6926" y="3806429"/>
              <a:ext cx="1629641" cy="610494"/>
            </a:xfrm>
            <a:prstGeom prst="rect">
              <a:avLst/>
            </a:prstGeom>
            <a:noFill/>
          </p:spPr>
          <p:txBody>
            <a:bodyPr wrap="square" rtlCol="0">
              <a:spAutoFit/>
            </a:bodyPr>
            <a:lstStyle/>
            <a:p>
              <a:pPr algn="ctr"/>
              <a:r>
                <a:rPr lang="fr-FR" sz="800" b="1" dirty="0">
                  <a:latin typeface="Freestyle Script" panose="030804020302050B0404" pitchFamily="66" charset="0"/>
                </a:rPr>
                <a:t>F(</a:t>
              </a:r>
              <a:r>
                <a:rPr lang="fr-FR" sz="800" b="1" u="sng" dirty="0">
                  <a:latin typeface="Freestyle Script" panose="030804020302050B0404" pitchFamily="66" charset="0"/>
                </a:rPr>
                <a:t>x</a:t>
              </a:r>
              <a:r>
                <a:rPr lang="fr-FR" sz="800" b="1" dirty="0">
                  <a:latin typeface="Freestyle Script" panose="030804020302050B0404" pitchFamily="66" charset="0"/>
                </a:rPr>
                <a:t>, p</a:t>
              </a:r>
              <a:r>
                <a:rPr lang="el-GR" sz="800" b="1" baseline="30000" dirty="0">
                  <a:latin typeface="Times New Roman" panose="02020603050405020304" pitchFamily="18" charset="0"/>
                  <a:cs typeface="Times New Roman" panose="02020603050405020304" pitchFamily="18" charset="0"/>
                </a:rPr>
                <a:t>α</a:t>
              </a:r>
              <a:r>
                <a:rPr lang="fr-FR" sz="800" b="1" dirty="0">
                  <a:latin typeface="Freestyle Script" panose="030804020302050B0404" pitchFamily="66" charset="0"/>
                </a:rPr>
                <a:t>) =</a:t>
              </a:r>
              <a:endParaRPr lang="en-GB" sz="800" b="1" dirty="0">
                <a:latin typeface="Freestyle Script" panose="030804020302050B0404" pitchFamily="66" charset="0"/>
              </a:endParaRPr>
            </a:p>
          </p:txBody>
        </p:sp>
        <p:sp>
          <p:nvSpPr>
            <p:cNvPr id="28" name="Left Bracket 27">
              <a:extLst>
                <a:ext uri="{FF2B5EF4-FFF2-40B4-BE49-F238E27FC236}">
                  <a16:creationId xmlns:a16="http://schemas.microsoft.com/office/drawing/2014/main" id="{7FC4F2E6-748E-2340-0255-007AB598D132}"/>
                </a:ext>
              </a:extLst>
            </p:cNvPr>
            <p:cNvSpPr/>
            <p:nvPr/>
          </p:nvSpPr>
          <p:spPr>
            <a:xfrm>
              <a:off x="1627253" y="24015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300"/>
            </a:p>
          </p:txBody>
        </p:sp>
        <p:sp>
          <p:nvSpPr>
            <p:cNvPr id="29" name="Left Bracket 28">
              <a:extLst>
                <a:ext uri="{FF2B5EF4-FFF2-40B4-BE49-F238E27FC236}">
                  <a16:creationId xmlns:a16="http://schemas.microsoft.com/office/drawing/2014/main" id="{E276B139-FDD0-44ED-001C-AFE287EB2358}"/>
                </a:ext>
              </a:extLst>
            </p:cNvPr>
            <p:cNvSpPr/>
            <p:nvPr/>
          </p:nvSpPr>
          <p:spPr>
            <a:xfrm rot="10800000">
              <a:off x="6463398" y="2401595"/>
              <a:ext cx="181757" cy="34560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300"/>
            </a:p>
          </p:txBody>
        </p:sp>
        <p:cxnSp>
          <p:nvCxnSpPr>
            <p:cNvPr id="30" name="Straight Connector 29">
              <a:extLst>
                <a:ext uri="{FF2B5EF4-FFF2-40B4-BE49-F238E27FC236}">
                  <a16:creationId xmlns:a16="http://schemas.microsoft.com/office/drawing/2014/main" id="{C159C8BD-5C4C-1100-CE32-C0F64E11C6B9}"/>
                </a:ext>
              </a:extLst>
            </p:cNvPr>
            <p:cNvCxnSpPr>
              <a:cxnSpLocks/>
            </p:cNvCxnSpPr>
            <p:nvPr/>
          </p:nvCxnSpPr>
          <p:spPr>
            <a:xfrm>
              <a:off x="4158429" y="2635595"/>
              <a:ext cx="0" cy="2988000"/>
            </a:xfrm>
            <a:prstGeom prst="line">
              <a:avLst/>
            </a:prstGeom>
          </p:spPr>
          <p:style>
            <a:lnRef idx="2">
              <a:schemeClr val="dk1"/>
            </a:lnRef>
            <a:fillRef idx="0">
              <a:schemeClr val="dk1"/>
            </a:fillRef>
            <a:effectRef idx="1">
              <a:schemeClr val="dk1"/>
            </a:effectRef>
            <a:fontRef idx="minor">
              <a:schemeClr val="tx1"/>
            </a:fontRef>
          </p:style>
        </p:cxnSp>
        <p:pic>
          <p:nvPicPr>
            <p:cNvPr id="31" name="Picture 30" descr="A black and white image of a person standing next to a black board&#10;&#10;AI-generated content may be incorrect.">
              <a:extLst>
                <a:ext uri="{FF2B5EF4-FFF2-40B4-BE49-F238E27FC236}">
                  <a16:creationId xmlns:a16="http://schemas.microsoft.com/office/drawing/2014/main" id="{9EC9AC50-BFBD-34C2-BEAF-CA88FB0F58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2637" y1="27441" x2="52637" y2="27441"/>
                          <a14:foregroundMark x1="49707" y1="54102" x2="49707" y2="54102"/>
                          <a14:foregroundMark x1="52246" y1="49316" x2="52246" y2="49316"/>
                          <a14:foregroundMark x1="57422" y1="49219" x2="57422" y2="49219"/>
                          <a14:foregroundMark x1="63867" y1="50586" x2="63867" y2="50586"/>
                          <a14:foregroundMark x1="65137" y1="50684" x2="65137" y2="50684"/>
                          <a14:foregroundMark x1="64355" y1="44629" x2="64355" y2="44629"/>
                          <a14:foregroundMark x1="58496" y1="45313" x2="58496" y2="45313"/>
                          <a14:foregroundMark x1="55762" y1="42676" x2="55762" y2="42676"/>
                          <a14:foregroundMark x1="55762" y1="41113" x2="55762" y2="41113"/>
                          <a14:foregroundMark x1="58496" y1="39453" x2="58496" y2="39453"/>
                          <a14:foregroundMark x1="49609" y1="39355" x2="49609" y2="39355"/>
                          <a14:foregroundMark x1="52148" y1="32715" x2="52148" y2="32715"/>
                          <a14:foregroundMark x1="52441" y1="31738" x2="52441" y2="31738"/>
                          <a14:foregroundMark x1="52051" y1="30762" x2="52051" y2="30762"/>
                          <a14:backgroundMark x1="41699" y1="64063" x2="41699" y2="64063"/>
                          <a14:backgroundMark x1="58008" y1="49609" x2="58008" y2="49609"/>
                          <a14:backgroundMark x1="57813" y1="45801" x2="57813" y2="45801"/>
                          <a14:backgroundMark x1="54199" y1="40332" x2="54199" y2="40332"/>
                          <a14:backgroundMark x1="64258" y1="39453" x2="64258" y2="39453"/>
                          <a14:backgroundMark x1="52344" y1="31250" x2="52344" y2="31250"/>
                          <a14:backgroundMark x1="51660" y1="30371" x2="51660" y2="30371"/>
                          <a14:backgroundMark x1="51953" y1="30566" x2="51953" y2="30566"/>
                          <a14:backgroundMark x1="53125" y1="30469" x2="53125" y2="30469"/>
                        </a14:backgroundRemoval>
                      </a14:imgEffect>
                    </a14:imgLayer>
                  </a14:imgProps>
                </a:ext>
                <a:ext uri="{28A0092B-C50C-407E-A947-70E740481C1C}">
                  <a14:useLocalDpi xmlns:a14="http://schemas.microsoft.com/office/drawing/2010/main" val="0"/>
                </a:ext>
              </a:extLst>
            </a:blip>
            <a:srcRect l="29150" t="14447" r="26220" b="25580"/>
            <a:stretch>
              <a:fillRect/>
            </a:stretch>
          </p:blipFill>
          <p:spPr>
            <a:xfrm>
              <a:off x="5846695" y="5102595"/>
              <a:ext cx="776932" cy="1044000"/>
            </a:xfrm>
            <a:prstGeom prst="rect">
              <a:avLst/>
            </a:prstGeom>
          </p:spPr>
        </p:pic>
        <p:sp>
          <p:nvSpPr>
            <p:cNvPr id="32" name="TextBox 31">
              <a:extLst>
                <a:ext uri="{FF2B5EF4-FFF2-40B4-BE49-F238E27FC236}">
                  <a16:creationId xmlns:a16="http://schemas.microsoft.com/office/drawing/2014/main" id="{F42A2782-DB30-2821-931A-1AF069F5C090}"/>
                </a:ext>
              </a:extLst>
            </p:cNvPr>
            <p:cNvSpPr txBox="1"/>
            <p:nvPr/>
          </p:nvSpPr>
          <p:spPr>
            <a:xfrm>
              <a:off x="1825351" y="2371287"/>
              <a:ext cx="2187066" cy="392458"/>
            </a:xfrm>
            <a:prstGeom prst="rect">
              <a:avLst/>
            </a:prstGeom>
            <a:noFill/>
          </p:spPr>
          <p:txBody>
            <a:bodyPr wrap="square" rtlCol="0">
              <a:spAutoFit/>
            </a:bodyPr>
            <a:lstStyle/>
            <a:p>
              <a:r>
                <a:rPr lang="fr-FR" sz="300" b="1" dirty="0"/>
                <a:t>Conservation Laws</a:t>
              </a:r>
              <a:endParaRPr lang="en-GB" sz="300" b="1" dirty="0"/>
            </a:p>
          </p:txBody>
        </p:sp>
        <p:sp>
          <p:nvSpPr>
            <p:cNvPr id="33" name="TextBox 32">
              <a:extLst>
                <a:ext uri="{FF2B5EF4-FFF2-40B4-BE49-F238E27FC236}">
                  <a16:creationId xmlns:a16="http://schemas.microsoft.com/office/drawing/2014/main" id="{C43049C2-A17B-EA51-D7F8-805D267010AE}"/>
                </a:ext>
              </a:extLst>
            </p:cNvPr>
            <p:cNvSpPr txBox="1"/>
            <p:nvPr/>
          </p:nvSpPr>
          <p:spPr>
            <a:xfrm>
              <a:off x="4308171" y="2371287"/>
              <a:ext cx="2187066" cy="392458"/>
            </a:xfrm>
            <a:prstGeom prst="rect">
              <a:avLst/>
            </a:prstGeom>
            <a:noFill/>
          </p:spPr>
          <p:txBody>
            <a:bodyPr wrap="square" rtlCol="0">
              <a:spAutoFit/>
            </a:bodyPr>
            <a:lstStyle/>
            <a:p>
              <a:r>
                <a:rPr lang="fr-FR" sz="300" b="1" dirty="0"/>
                <a:t>Constitutive Laws</a:t>
              </a:r>
              <a:endParaRPr lang="en-GB" sz="300" b="1" dirty="0"/>
            </a:p>
          </p:txBody>
        </p:sp>
      </p:grpSp>
      <p:pic>
        <p:nvPicPr>
          <p:cNvPr id="61" name="Graphic 60" descr="Computer with solid fill">
            <a:extLst>
              <a:ext uri="{FF2B5EF4-FFF2-40B4-BE49-F238E27FC236}">
                <a16:creationId xmlns:a16="http://schemas.microsoft.com/office/drawing/2014/main" id="{D5CB6515-B52B-2564-782B-0CB550E916AF}"/>
              </a:ext>
            </a:extLst>
          </p:cNvPr>
          <p:cNvPicPr>
            <a:picLocks noChangeAspect="1"/>
          </p:cNvPicPr>
          <p:nvPr/>
        </p:nvPicPr>
        <p:blipFill>
          <a:blip r:embed="rId12">
            <a:extLst>
              <a:ext uri="{96DAC541-7B7A-43D3-8B79-37D633B846F1}">
                <asvg:svgBlip xmlns:asvg="http://schemas.microsoft.com/office/drawing/2016/SVG/main" r:embed="rId13"/>
              </a:ext>
            </a:extLst>
          </a:blip>
          <a:srcRect r="33046"/>
          <a:stretch>
            <a:fillRect/>
          </a:stretch>
        </p:blipFill>
        <p:spPr>
          <a:xfrm>
            <a:off x="218704" y="2061365"/>
            <a:ext cx="2557570" cy="3819897"/>
          </a:xfrm>
          <a:prstGeom prst="rect">
            <a:avLst/>
          </a:prstGeom>
        </p:spPr>
      </p:pic>
      <p:pic>
        <p:nvPicPr>
          <p:cNvPr id="63" name="Picture 8" descr="An overview of the FEniCS Project — FEniCSx tutorial">
            <a:extLst>
              <a:ext uri="{FF2B5EF4-FFF2-40B4-BE49-F238E27FC236}">
                <a16:creationId xmlns:a16="http://schemas.microsoft.com/office/drawing/2014/main" id="{76A426BF-7DE0-9924-7BF7-AAA4D19FF0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846" y="4683806"/>
            <a:ext cx="542107" cy="744387"/>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2B51EFAE-9B4D-1EAA-C06B-3F8CA52057CE}"/>
              </a:ext>
            </a:extLst>
          </p:cNvPr>
          <p:cNvGrpSpPr/>
          <p:nvPr/>
        </p:nvGrpSpPr>
        <p:grpSpPr>
          <a:xfrm>
            <a:off x="2590494" y="1707253"/>
            <a:ext cx="2876920" cy="2057768"/>
            <a:chOff x="6166328" y="1896060"/>
            <a:chExt cx="2876920" cy="2057768"/>
          </a:xfrm>
        </p:grpSpPr>
        <p:grpSp>
          <p:nvGrpSpPr>
            <p:cNvPr id="66" name="Group 65">
              <a:extLst>
                <a:ext uri="{FF2B5EF4-FFF2-40B4-BE49-F238E27FC236}">
                  <a16:creationId xmlns:a16="http://schemas.microsoft.com/office/drawing/2014/main" id="{6D89647B-B81C-8A24-BE31-4032EF38BABB}"/>
                </a:ext>
              </a:extLst>
            </p:cNvPr>
            <p:cNvGrpSpPr/>
            <p:nvPr/>
          </p:nvGrpSpPr>
          <p:grpSpPr>
            <a:xfrm>
              <a:off x="6166328" y="1896060"/>
              <a:ext cx="1440000" cy="1440000"/>
              <a:chOff x="7048470" y="719015"/>
              <a:chExt cx="1445912" cy="1454871"/>
            </a:xfrm>
          </p:grpSpPr>
          <p:pic>
            <p:nvPicPr>
              <p:cNvPr id="69" name="Image 9">
                <a:extLst>
                  <a:ext uri="{FF2B5EF4-FFF2-40B4-BE49-F238E27FC236}">
                    <a16:creationId xmlns:a16="http://schemas.microsoft.com/office/drawing/2014/main" id="{F7811F0C-A59C-9EB2-337A-24BA9594569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125" b="96484" l="1172" r="96094">
                            <a14:foregroundMark x1="79102" y1="83984" x2="30078" y2="88086"/>
                            <a14:foregroundMark x1="30078" y1="88086" x2="12109" y2="70508"/>
                            <a14:foregroundMark x1="12109" y1="70508" x2="3711" y2="43359"/>
                            <a14:foregroundMark x1="3711" y1="43359" x2="17773" y2="20898"/>
                            <a14:foregroundMark x1="17773" y1="20898" x2="38672" y2="8008"/>
                            <a14:foregroundMark x1="38672" y1="8008" x2="66016" y2="8789"/>
                            <a14:foregroundMark x1="66016" y1="8789" x2="89648" y2="26758"/>
                            <a14:foregroundMark x1="89648" y1="26758" x2="91797" y2="56641"/>
                            <a14:foregroundMark x1="91797" y1="56641" x2="71680" y2="85352"/>
                            <a14:foregroundMark x1="71680" y1="85352" x2="40625" y2="93750"/>
                            <a14:foregroundMark x1="40625" y1="93750" x2="27734" y2="88672"/>
                            <a14:foregroundMark x1="5664" y1="59961" x2="5664" y2="59961"/>
                            <a14:foregroundMark x1="1367" y1="51172" x2="1367" y2="51172"/>
                            <a14:foregroundMark x1="48633" y1="3125" x2="48633" y2="3125"/>
                            <a14:foregroundMark x1="96289" y1="42383" x2="96289" y2="42383"/>
                            <a14:foregroundMark x1="64844" y1="94336" x2="64844" y2="94336"/>
                            <a14:foregroundMark x1="50391" y1="96484" x2="50391" y2="96484"/>
                          </a14:backgroundRemoval>
                        </a14:imgEffect>
                      </a14:imgLayer>
                    </a14:imgProps>
                  </a:ext>
                  <a:ext uri="{28A0092B-C50C-407E-A947-70E740481C1C}">
                    <a14:useLocalDpi xmlns:a14="http://schemas.microsoft.com/office/drawing/2010/main" val="0"/>
                  </a:ext>
                </a:extLst>
              </a:blip>
              <a:stretch>
                <a:fillRect/>
              </a:stretch>
            </p:blipFill>
            <p:spPr>
              <a:xfrm>
                <a:off x="7059240" y="719015"/>
                <a:ext cx="1435142" cy="1435142"/>
              </a:xfrm>
              <a:prstGeom prst="rect">
                <a:avLst/>
              </a:prstGeom>
            </p:spPr>
          </p:pic>
          <p:sp>
            <p:nvSpPr>
              <p:cNvPr id="70" name="Oval 69">
                <a:extLst>
                  <a:ext uri="{FF2B5EF4-FFF2-40B4-BE49-F238E27FC236}">
                    <a16:creationId xmlns:a16="http://schemas.microsoft.com/office/drawing/2014/main" id="{AFCB74CC-8FEA-27EE-9701-B0A3ABDA5101}"/>
                  </a:ext>
                </a:extLst>
              </p:cNvPr>
              <p:cNvSpPr/>
              <p:nvPr/>
            </p:nvSpPr>
            <p:spPr>
              <a:xfrm>
                <a:off x="7048470" y="737486"/>
                <a:ext cx="1436400" cy="1436400"/>
              </a:xfrm>
              <a:prstGeom prst="ellipse">
                <a:avLst/>
              </a:prstGeom>
              <a:noFill/>
              <a:ln w="571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7" name="Freeform: Shape 66">
              <a:extLst>
                <a:ext uri="{FF2B5EF4-FFF2-40B4-BE49-F238E27FC236}">
                  <a16:creationId xmlns:a16="http://schemas.microsoft.com/office/drawing/2014/main" id="{7AC800F4-FA16-C422-E568-F696E1912934}"/>
                </a:ext>
              </a:extLst>
            </p:cNvPr>
            <p:cNvSpPr/>
            <p:nvPr/>
          </p:nvSpPr>
          <p:spPr>
            <a:xfrm rot="1178836">
              <a:off x="7258407" y="2720789"/>
              <a:ext cx="1202981" cy="905200"/>
            </a:xfrm>
            <a:custGeom>
              <a:avLst/>
              <a:gdLst>
                <a:gd name="connsiteX0" fmla="*/ 0 w 1527142"/>
                <a:gd name="connsiteY0" fmla="*/ 226243 h 886120"/>
                <a:gd name="connsiteX1" fmla="*/ 1527142 w 1527142"/>
                <a:gd name="connsiteY1" fmla="*/ 0 h 886120"/>
                <a:gd name="connsiteX2" fmla="*/ 1508289 w 1527142"/>
                <a:gd name="connsiteY2" fmla="*/ 886120 h 886120"/>
                <a:gd name="connsiteX3" fmla="*/ 0 w 1527142"/>
                <a:gd name="connsiteY3" fmla="*/ 226243 h 886120"/>
              </a:gdLst>
              <a:ahLst/>
              <a:cxnLst>
                <a:cxn ang="0">
                  <a:pos x="connsiteX0" y="connsiteY0"/>
                </a:cxn>
                <a:cxn ang="0">
                  <a:pos x="connsiteX1" y="connsiteY1"/>
                </a:cxn>
                <a:cxn ang="0">
                  <a:pos x="connsiteX2" y="connsiteY2"/>
                </a:cxn>
                <a:cxn ang="0">
                  <a:pos x="connsiteX3" y="connsiteY3"/>
                </a:cxn>
              </a:cxnLst>
              <a:rect l="l" t="t" r="r" b="b"/>
              <a:pathLst>
                <a:path w="1527142" h="886120">
                  <a:moveTo>
                    <a:pt x="0" y="226243"/>
                  </a:moveTo>
                  <a:lnTo>
                    <a:pt x="1527142" y="0"/>
                  </a:lnTo>
                  <a:lnTo>
                    <a:pt x="1508289" y="886120"/>
                  </a:lnTo>
                  <a:lnTo>
                    <a:pt x="0" y="226243"/>
                  </a:lnTo>
                  <a:close/>
                </a:path>
              </a:pathLst>
            </a:custGeom>
            <a:solidFill>
              <a:srgbClr val="DCEAF7">
                <a:alpha val="70000"/>
              </a:srgbClr>
            </a:solidFill>
            <a:ln>
              <a:solidFill>
                <a:srgbClr val="DCE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FCE6E7F0-CAE4-BC35-29B3-6FF66701EBD9}"/>
                </a:ext>
              </a:extLst>
            </p:cNvPr>
            <p:cNvSpPr/>
            <p:nvPr/>
          </p:nvSpPr>
          <p:spPr>
            <a:xfrm>
              <a:off x="7963248" y="2873828"/>
              <a:ext cx="1080000" cy="1080000"/>
            </a:xfrm>
            <a:prstGeom prst="ellipse">
              <a:avLst/>
            </a:prstGeom>
            <a:blipFill>
              <a:blip r:embed="rId17"/>
              <a:stretch>
                <a:fillRect/>
              </a:stretch>
            </a:blipFill>
            <a:ln>
              <a:solidFill>
                <a:srgbClr val="DCEA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a:extLst>
              <a:ext uri="{FF2B5EF4-FFF2-40B4-BE49-F238E27FC236}">
                <a16:creationId xmlns:a16="http://schemas.microsoft.com/office/drawing/2014/main" id="{3C56B36B-ABAE-73EE-BC1E-0BAA4C890DF5}"/>
              </a:ext>
            </a:extLst>
          </p:cNvPr>
          <p:cNvGrpSpPr/>
          <p:nvPr/>
        </p:nvGrpSpPr>
        <p:grpSpPr>
          <a:xfrm>
            <a:off x="2590494" y="4177605"/>
            <a:ext cx="2876920" cy="1833249"/>
            <a:chOff x="6166328" y="4266747"/>
            <a:chExt cx="2876920" cy="1833249"/>
          </a:xfrm>
        </p:grpSpPr>
        <p:grpSp>
          <p:nvGrpSpPr>
            <p:cNvPr id="72" name="Group 71">
              <a:extLst>
                <a:ext uri="{FF2B5EF4-FFF2-40B4-BE49-F238E27FC236}">
                  <a16:creationId xmlns:a16="http://schemas.microsoft.com/office/drawing/2014/main" id="{7B23B22B-B0E8-FDDC-6E06-2B10943A2F3F}"/>
                </a:ext>
              </a:extLst>
            </p:cNvPr>
            <p:cNvGrpSpPr/>
            <p:nvPr/>
          </p:nvGrpSpPr>
          <p:grpSpPr>
            <a:xfrm rot="5400000">
              <a:off x="6166328" y="4659996"/>
              <a:ext cx="1440000" cy="1440000"/>
              <a:chOff x="8012121" y="1808631"/>
              <a:chExt cx="1451270" cy="1439210"/>
            </a:xfrm>
          </p:grpSpPr>
          <p:pic>
            <p:nvPicPr>
              <p:cNvPr id="76" name="Image 8">
                <a:extLst>
                  <a:ext uri="{FF2B5EF4-FFF2-40B4-BE49-F238E27FC236}">
                    <a16:creationId xmlns:a16="http://schemas.microsoft.com/office/drawing/2014/main" id="{6BD9AD9C-03AB-3F60-B0E7-BB06AD4F39C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344" b="98633" l="1758" r="97461">
                            <a14:foregroundMark x1="81055" y1="87891" x2="43164" y2="94336"/>
                            <a14:foregroundMark x1="43164" y1="94336" x2="16602" y2="79688"/>
                            <a14:foregroundMark x1="16602" y1="79688" x2="7617" y2="48242"/>
                            <a14:foregroundMark x1="7617" y1="48242" x2="25391" y2="21680"/>
                            <a14:foregroundMark x1="25391" y1="21680" x2="53711" y2="5078"/>
                            <a14:foregroundMark x1="53711" y1="5078" x2="82031" y2="18555"/>
                            <a14:foregroundMark x1="82031" y1="18555" x2="92578" y2="49219"/>
                            <a14:foregroundMark x1="92578" y1="49219" x2="84570" y2="76563"/>
                            <a14:foregroundMark x1="84570" y1="76563" x2="81055" y2="80078"/>
                            <a14:foregroundMark x1="5078" y1="48047" x2="5078" y2="48047"/>
                            <a14:foregroundMark x1="1758" y1="48047" x2="1758" y2="48047"/>
                            <a14:foregroundMark x1="36914" y1="7422" x2="36914" y2="7422"/>
                            <a14:foregroundMark x1="50000" y1="2344" x2="50000" y2="2344"/>
                            <a14:foregroundMark x1="97656" y1="50781" x2="97656" y2="50781"/>
                            <a14:foregroundMark x1="51367" y1="98633" x2="51367" y2="98633"/>
                          </a14:backgroundRemoval>
                        </a14:imgEffect>
                      </a14:imgLayer>
                    </a14:imgProps>
                  </a:ext>
                  <a:ext uri="{28A0092B-C50C-407E-A947-70E740481C1C}">
                    <a14:useLocalDpi xmlns:a14="http://schemas.microsoft.com/office/drawing/2010/main" val="0"/>
                  </a:ext>
                </a:extLst>
              </a:blip>
              <a:stretch>
                <a:fillRect/>
              </a:stretch>
            </p:blipFill>
            <p:spPr>
              <a:xfrm>
                <a:off x="8026991" y="1811441"/>
                <a:ext cx="1436400" cy="1436400"/>
              </a:xfrm>
              <a:prstGeom prst="rect">
                <a:avLst/>
              </a:prstGeom>
            </p:spPr>
          </p:pic>
          <p:sp>
            <p:nvSpPr>
              <p:cNvPr id="77" name="Oval 76">
                <a:extLst>
                  <a:ext uri="{FF2B5EF4-FFF2-40B4-BE49-F238E27FC236}">
                    <a16:creationId xmlns:a16="http://schemas.microsoft.com/office/drawing/2014/main" id="{5A3F7F7E-C0F5-70DE-6411-21A144BA3F9C}"/>
                  </a:ext>
                </a:extLst>
              </p:cNvPr>
              <p:cNvSpPr/>
              <p:nvPr/>
            </p:nvSpPr>
            <p:spPr>
              <a:xfrm>
                <a:off x="8012121" y="1808631"/>
                <a:ext cx="1436400" cy="1436400"/>
              </a:xfrm>
              <a:prstGeom prst="ellipse">
                <a:avLst/>
              </a:prstGeom>
              <a:noFill/>
              <a:ln w="57150">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4" name="Freeform: Shape 73">
              <a:extLst>
                <a:ext uri="{FF2B5EF4-FFF2-40B4-BE49-F238E27FC236}">
                  <a16:creationId xmlns:a16="http://schemas.microsoft.com/office/drawing/2014/main" id="{768E8BA1-1BA3-C94B-51B9-19DB723E5182}"/>
                </a:ext>
              </a:extLst>
            </p:cNvPr>
            <p:cNvSpPr/>
            <p:nvPr/>
          </p:nvSpPr>
          <p:spPr>
            <a:xfrm rot="19302727">
              <a:off x="7292309" y="4825163"/>
              <a:ext cx="1202981" cy="905200"/>
            </a:xfrm>
            <a:custGeom>
              <a:avLst/>
              <a:gdLst>
                <a:gd name="connsiteX0" fmla="*/ 0 w 1527142"/>
                <a:gd name="connsiteY0" fmla="*/ 226243 h 886120"/>
                <a:gd name="connsiteX1" fmla="*/ 1527142 w 1527142"/>
                <a:gd name="connsiteY1" fmla="*/ 0 h 886120"/>
                <a:gd name="connsiteX2" fmla="*/ 1508289 w 1527142"/>
                <a:gd name="connsiteY2" fmla="*/ 886120 h 886120"/>
                <a:gd name="connsiteX3" fmla="*/ 0 w 1527142"/>
                <a:gd name="connsiteY3" fmla="*/ 226243 h 886120"/>
              </a:gdLst>
              <a:ahLst/>
              <a:cxnLst>
                <a:cxn ang="0">
                  <a:pos x="connsiteX0" y="connsiteY0"/>
                </a:cxn>
                <a:cxn ang="0">
                  <a:pos x="connsiteX1" y="connsiteY1"/>
                </a:cxn>
                <a:cxn ang="0">
                  <a:pos x="connsiteX2" y="connsiteY2"/>
                </a:cxn>
                <a:cxn ang="0">
                  <a:pos x="connsiteX3" y="connsiteY3"/>
                </a:cxn>
              </a:cxnLst>
              <a:rect l="l" t="t" r="r" b="b"/>
              <a:pathLst>
                <a:path w="1527142" h="886120">
                  <a:moveTo>
                    <a:pt x="0" y="226243"/>
                  </a:moveTo>
                  <a:lnTo>
                    <a:pt x="1527142" y="0"/>
                  </a:lnTo>
                  <a:lnTo>
                    <a:pt x="1508289" y="886120"/>
                  </a:lnTo>
                  <a:lnTo>
                    <a:pt x="0" y="226243"/>
                  </a:lnTo>
                  <a:close/>
                </a:path>
              </a:pathLst>
            </a:custGeom>
            <a:solidFill>
              <a:srgbClr val="FFCCCC">
                <a:alpha val="70000"/>
              </a:srgbClr>
            </a:solid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41306395-B5B6-0827-8271-BA458B2E1314}"/>
                </a:ext>
              </a:extLst>
            </p:cNvPr>
            <p:cNvSpPr/>
            <p:nvPr/>
          </p:nvSpPr>
          <p:spPr>
            <a:xfrm>
              <a:off x="7963248" y="4266747"/>
              <a:ext cx="1080000" cy="1080000"/>
            </a:xfrm>
            <a:prstGeom prst="ellipse">
              <a:avLst/>
            </a:prstGeom>
            <a:blipFill>
              <a:blip r:embed="rId20"/>
              <a:stretch>
                <a:fillRect/>
              </a:stretch>
            </a:blipFill>
            <a:ln>
              <a:solidFill>
                <a:srgbClr val="FF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8" name="Picture 77">
            <a:extLst>
              <a:ext uri="{FF2B5EF4-FFF2-40B4-BE49-F238E27FC236}">
                <a16:creationId xmlns:a16="http://schemas.microsoft.com/office/drawing/2014/main" id="{F6B3673A-9F5C-0309-1B02-A554B87AA12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560" r="5043"/>
                    </a14:imgEffect>
                  </a14:imgLayer>
                </a14:imgProps>
              </a:ext>
            </a:extLst>
          </a:blip>
          <a:srcRect r="94397"/>
          <a:stretch>
            <a:fillRect/>
          </a:stretch>
        </p:blipFill>
        <p:spPr>
          <a:xfrm>
            <a:off x="3631317" y="1595891"/>
            <a:ext cx="378776" cy="519569"/>
          </a:xfrm>
          <a:prstGeom prst="rect">
            <a:avLst/>
          </a:prstGeom>
        </p:spPr>
      </p:pic>
      <p:sp>
        <p:nvSpPr>
          <p:cNvPr id="88" name="TextBox 87">
            <a:extLst>
              <a:ext uri="{FF2B5EF4-FFF2-40B4-BE49-F238E27FC236}">
                <a16:creationId xmlns:a16="http://schemas.microsoft.com/office/drawing/2014/main" id="{A9A89CD0-7001-F388-277C-8F2700FAAB8E}"/>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
        <p:nvSpPr>
          <p:cNvPr id="89" name="Rectangle: Rounded Corners 88">
            <a:extLst>
              <a:ext uri="{FF2B5EF4-FFF2-40B4-BE49-F238E27FC236}">
                <a16:creationId xmlns:a16="http://schemas.microsoft.com/office/drawing/2014/main" id="{EFACD11E-4ECC-ECD9-17D8-529D63497A9E}"/>
              </a:ext>
            </a:extLst>
          </p:cNvPr>
          <p:cNvSpPr>
            <a:spLocks noChangeAspect="1"/>
          </p:cNvSpPr>
          <p:nvPr/>
        </p:nvSpPr>
        <p:spPr>
          <a:xfrm>
            <a:off x="6921798" y="2474857"/>
            <a:ext cx="4432001" cy="2505043"/>
          </a:xfrm>
          <a:prstGeom prst="roundRect">
            <a:avLst/>
          </a:prstGeom>
          <a:blipFill>
            <a:blip r:embed="rId2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C067419F-5700-707A-97D3-F66DA3EADDAF}"/>
              </a:ext>
            </a:extLst>
          </p:cNvPr>
          <p:cNvSpPr txBox="1"/>
          <p:nvPr/>
        </p:nvSpPr>
        <p:spPr>
          <a:xfrm>
            <a:off x="7378848" y="2105525"/>
            <a:ext cx="3517900" cy="369332"/>
          </a:xfrm>
          <a:prstGeom prst="rect">
            <a:avLst/>
          </a:prstGeom>
          <a:noFill/>
        </p:spPr>
        <p:txBody>
          <a:bodyPr wrap="square" rtlCol="0">
            <a:spAutoFit/>
          </a:bodyPr>
          <a:lstStyle/>
          <a:p>
            <a:r>
              <a:rPr lang="fr-FR" dirty="0" err="1"/>
              <a:t>Towards</a:t>
            </a:r>
            <a:r>
              <a:rPr lang="fr-FR" dirty="0"/>
              <a:t> </a:t>
            </a:r>
            <a:r>
              <a:rPr lang="fr-FR" dirty="0" err="1"/>
              <a:t>Personnalized</a:t>
            </a:r>
            <a:r>
              <a:rPr lang="fr-FR" dirty="0"/>
              <a:t> </a:t>
            </a:r>
            <a:r>
              <a:rPr lang="fr-FR" dirty="0" err="1"/>
              <a:t>Treatment</a:t>
            </a:r>
            <a:endParaRPr lang="en-GB" dirty="0"/>
          </a:p>
        </p:txBody>
      </p:sp>
    </p:spTree>
    <p:extLst>
      <p:ext uri="{BB962C8B-B14F-4D97-AF65-F5344CB8AC3E}">
        <p14:creationId xmlns:p14="http://schemas.microsoft.com/office/powerpoint/2010/main" val="125658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81EEEC-6F25-4A6A-25B3-0FCA02C327F0}"/>
              </a:ext>
            </a:extLst>
          </p:cNvPr>
          <p:cNvSpPr>
            <a:spLocks noGrp="1"/>
          </p:cNvSpPr>
          <p:nvPr>
            <p:ph type="body" sz="quarter" idx="10"/>
          </p:nvPr>
        </p:nvSpPr>
        <p:spPr>
          <a:xfrm>
            <a:off x="0" y="3554615"/>
            <a:ext cx="8700408" cy="948083"/>
          </a:xfrm>
        </p:spPr>
        <p:txBody>
          <a:bodyPr/>
          <a:lstStyle/>
          <a:p>
            <a:pPr marL="0" indent="0">
              <a:buNone/>
            </a:pPr>
            <a:r>
              <a:rPr lang="fr-FR" b="1" dirty="0">
                <a:latin typeface="Bradley Hand ITC" panose="03070402050302030203" pitchFamily="66" charset="0"/>
              </a:rPr>
              <a:t>    </a:t>
            </a:r>
            <a:r>
              <a:rPr lang="fr-FR" b="1" dirty="0" err="1">
                <a:latin typeface="Bradley Hand ITC" panose="03070402050302030203" pitchFamily="66" charset="0"/>
              </a:rPr>
              <a:t>Thank</a:t>
            </a:r>
            <a:r>
              <a:rPr lang="fr-FR" b="1" dirty="0">
                <a:latin typeface="Bradley Hand ITC" panose="03070402050302030203" pitchFamily="66" charset="0"/>
              </a:rPr>
              <a:t> </a:t>
            </a:r>
            <a:r>
              <a:rPr lang="fr-FR" b="1" dirty="0" err="1">
                <a:latin typeface="Bradley Hand ITC" panose="03070402050302030203" pitchFamily="66" charset="0"/>
              </a:rPr>
              <a:t>you</a:t>
            </a:r>
            <a:r>
              <a:rPr lang="fr-FR" b="1" dirty="0">
                <a:latin typeface="Bradley Hand ITC" panose="03070402050302030203" pitchFamily="66" charset="0"/>
              </a:rPr>
              <a:t> for </a:t>
            </a:r>
            <a:r>
              <a:rPr lang="fr-FR" b="1" dirty="0" err="1">
                <a:latin typeface="Bradley Hand ITC" panose="03070402050302030203" pitchFamily="66" charset="0"/>
              </a:rPr>
              <a:t>your</a:t>
            </a:r>
            <a:r>
              <a:rPr lang="fr-FR" b="1" dirty="0">
                <a:latin typeface="Bradley Hand ITC" panose="03070402050302030203" pitchFamily="66" charset="0"/>
              </a:rPr>
              <a:t> attention !</a:t>
            </a:r>
            <a:endParaRPr lang="en-GB" b="1" dirty="0">
              <a:latin typeface="Bradley Hand ITC" panose="03070402050302030203" pitchFamily="66" charset="0"/>
            </a:endParaRPr>
          </a:p>
        </p:txBody>
      </p:sp>
      <p:sp>
        <p:nvSpPr>
          <p:cNvPr id="3" name="Text Placeholder 2">
            <a:extLst>
              <a:ext uri="{FF2B5EF4-FFF2-40B4-BE49-F238E27FC236}">
                <a16:creationId xmlns:a16="http://schemas.microsoft.com/office/drawing/2014/main" id="{91F15DCE-4EA4-5C06-8CEC-3B1143D2A881}"/>
              </a:ext>
            </a:extLst>
          </p:cNvPr>
          <p:cNvSpPr>
            <a:spLocks noGrp="1"/>
          </p:cNvSpPr>
          <p:nvPr>
            <p:ph type="body" sz="quarter" idx="11"/>
          </p:nvPr>
        </p:nvSpPr>
        <p:spPr/>
        <p:txBody>
          <a:bodyPr/>
          <a:lstStyle/>
          <a:p>
            <a:pPr marL="0" indent="0" algn="ctr">
              <a:buNone/>
            </a:pPr>
            <a:r>
              <a:rPr lang="fr-FR" dirty="0"/>
              <a:t>AFR-FNR 17013182</a:t>
            </a:r>
          </a:p>
        </p:txBody>
      </p:sp>
      <p:grpSp>
        <p:nvGrpSpPr>
          <p:cNvPr id="24" name="Group 23">
            <a:extLst>
              <a:ext uri="{FF2B5EF4-FFF2-40B4-BE49-F238E27FC236}">
                <a16:creationId xmlns:a16="http://schemas.microsoft.com/office/drawing/2014/main" id="{560FDEF0-929C-79FB-71C2-E4F4ADD7B58B}"/>
              </a:ext>
            </a:extLst>
          </p:cNvPr>
          <p:cNvGrpSpPr/>
          <p:nvPr/>
        </p:nvGrpSpPr>
        <p:grpSpPr>
          <a:xfrm>
            <a:off x="8715612" y="782142"/>
            <a:ext cx="3365528" cy="5575864"/>
            <a:chOff x="9147412" y="782142"/>
            <a:chExt cx="3365528" cy="5575864"/>
          </a:xfrm>
        </p:grpSpPr>
        <p:pic>
          <p:nvPicPr>
            <p:cNvPr id="5" name="Picture 4" descr="A black and white logo with two heads&#10;&#10;AI-generated content may be incorrect.">
              <a:extLst>
                <a:ext uri="{FF2B5EF4-FFF2-40B4-BE49-F238E27FC236}">
                  <a16:creationId xmlns:a16="http://schemas.microsoft.com/office/drawing/2014/main" id="{E2364FDA-B151-EA05-11CC-C5D4F4DF26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26" b="66895" l="27637" r="71191">
                          <a14:foregroundMark x1="46289" y1="34082" x2="46289" y2="34082"/>
                          <a14:foregroundMark x1="37305" y1="41016" x2="37305" y2="41016"/>
                          <a14:foregroundMark x1="47656" y1="55762" x2="47656" y2="55762"/>
                          <a14:foregroundMark x1="49121" y1="58594" x2="49121" y2="58594"/>
                          <a14:foregroundMark x1="36523" y1="63379" x2="36523" y2="63379"/>
                          <a14:foregroundMark x1="30762" y1="35742" x2="30762" y2="35742"/>
                          <a14:foregroundMark x1="27734" y1="43555" x2="27734" y2="43555"/>
                          <a14:foregroundMark x1="67480" y1="32910" x2="67480" y2="32910"/>
                          <a14:foregroundMark x1="50391" y1="24121" x2="50391" y2="24121"/>
                          <a14:foregroundMark x1="56738" y1="66895" x2="56738" y2="66895"/>
                          <a14:foregroundMark x1="71191" y1="51465" x2="71191" y2="51465"/>
                          <a14:foregroundMark x1="52539" y1="50586" x2="52539" y2="50586"/>
                          <a14:backgroundMark x1="49902" y1="57910" x2="49902" y2="57910"/>
                        </a14:backgroundRemoval>
                      </a14:imgEffect>
                    </a14:imgLayer>
                  </a14:imgProps>
                </a:ext>
                <a:ext uri="{28A0092B-C50C-407E-A947-70E740481C1C}">
                  <a14:useLocalDpi xmlns:a14="http://schemas.microsoft.com/office/drawing/2010/main" val="0"/>
                </a:ext>
              </a:extLst>
            </a:blip>
            <a:srcRect l="26481" t="23519" r="27020" b="30371"/>
            <a:stretch>
              <a:fillRect/>
            </a:stretch>
          </p:blipFill>
          <p:spPr>
            <a:xfrm>
              <a:off x="9671228" y="782142"/>
              <a:ext cx="1252428" cy="1242000"/>
            </a:xfrm>
            <a:prstGeom prst="rect">
              <a:avLst/>
            </a:prstGeom>
          </p:spPr>
        </p:pic>
        <p:pic>
          <p:nvPicPr>
            <p:cNvPr id="7" name="Picture 6" descr="A group of people in a circle with a heart and text&#10;&#10;AI-generated content may be incorrect.">
              <a:extLst>
                <a:ext uri="{FF2B5EF4-FFF2-40B4-BE49-F238E27FC236}">
                  <a16:creationId xmlns:a16="http://schemas.microsoft.com/office/drawing/2014/main" id="{7A1C312E-2514-C99B-8576-EFF4DBE281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336" b="71680" l="25098" r="75977">
                          <a14:foregroundMark x1="48926" y1="32520" x2="48926" y2="32520"/>
                          <a14:foregroundMark x1="56152" y1="32227" x2="56152" y2="32227"/>
                          <a14:foregroundMark x1="39160" y1="21484" x2="39160" y2="21484"/>
                          <a14:foregroundMark x1="25098" y1="54492" x2="25098" y2="54492"/>
                          <a14:foregroundMark x1="60742" y1="69141" x2="60742" y2="69141"/>
                          <a14:foregroundMark x1="74121" y1="34863" x2="74121" y2="34863"/>
                          <a14:foregroundMark x1="52051" y1="19336" x2="52051" y2="19336"/>
                          <a14:foregroundMark x1="75977" y1="46973" x2="75977" y2="46973"/>
                          <a14:foregroundMark x1="48926" y1="71680" x2="48926" y2="71680"/>
                          <a14:foregroundMark x1="44141" y1="63184" x2="44141" y2="63184"/>
                          <a14:backgroundMark x1="41895" y1="48535" x2="41895" y2="48535"/>
                          <a14:backgroundMark x1="46973" y1="64355" x2="46973" y2="64355"/>
                          <a14:backgroundMark x1="47949" y1="64941" x2="47949" y2="64941"/>
                          <a14:backgroundMark x1="49121" y1="65918" x2="49121" y2="65918"/>
                          <a14:backgroundMark x1="49902" y1="66602" x2="49902" y2="66602"/>
                          <a14:backgroundMark x1="50977" y1="66797" x2="50977" y2="66797"/>
                        </a14:backgroundRemoval>
                      </a14:imgEffect>
                    </a14:imgLayer>
                  </a14:imgProps>
                </a:ext>
                <a:ext uri="{28A0092B-C50C-407E-A947-70E740481C1C}">
                  <a14:useLocalDpi xmlns:a14="http://schemas.microsoft.com/office/drawing/2010/main" val="0"/>
                </a:ext>
              </a:extLst>
            </a:blip>
            <a:srcRect l="22083" t="18313" r="22500" b="27916"/>
            <a:stretch>
              <a:fillRect/>
            </a:stretch>
          </p:blipFill>
          <p:spPr>
            <a:xfrm>
              <a:off x="9147412" y="4276613"/>
              <a:ext cx="1572562" cy="1525840"/>
            </a:xfrm>
            <a:prstGeom prst="rect">
              <a:avLst/>
            </a:prstGeom>
          </p:spPr>
        </p:pic>
        <p:pic>
          <p:nvPicPr>
            <p:cNvPr id="11" name="Picture 10" descr="A black and white circle with a clipboard and a pencil&#10;&#10;AI-generated content may be incorrect.">
              <a:extLst>
                <a:ext uri="{FF2B5EF4-FFF2-40B4-BE49-F238E27FC236}">
                  <a16:creationId xmlns:a16="http://schemas.microsoft.com/office/drawing/2014/main" id="{6C35FF3A-656E-AFE0-B7DA-F19B713AF92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9629" b="70801" l="24219" r="75391">
                          <a14:foregroundMark x1="36133" y1="23535" x2="36133" y2="23535"/>
                          <a14:foregroundMark x1="48242" y1="19629" x2="48242" y2="19629"/>
                          <a14:foregroundMark x1="75488" y1="41504" x2="75488" y2="41504"/>
                          <a14:foregroundMark x1="26855" y1="57129" x2="26855" y2="57129"/>
                          <a14:foregroundMark x1="48047" y1="70801" x2="48047" y2="70801"/>
                          <a14:foregroundMark x1="24219" y1="45996" x2="24219" y2="45996"/>
                          <a14:foregroundMark x1="43652" y1="36230" x2="43652" y2="36230"/>
                          <a14:foregroundMark x1="43066" y1="37598" x2="43066" y2="37598"/>
                          <a14:foregroundMark x1="43066" y1="43652" x2="43066" y2="43652"/>
                          <a14:foregroundMark x1="42578" y1="46387" x2="42578" y2="46387"/>
                          <a14:foregroundMark x1="42969" y1="48535" x2="42969" y2="48535"/>
                          <a14:foregroundMark x1="42969" y1="50391" x2="42969" y2="50391"/>
                          <a14:foregroundMark x1="41992" y1="52637" x2="41992" y2="52637"/>
                          <a14:foregroundMark x1="46875" y1="50391" x2="46875" y2="50391"/>
                          <a14:foregroundMark x1="55957" y1="43359" x2="55957" y2="43359"/>
                          <a14:backgroundMark x1="43359" y1="35938" x2="43359" y2="35938"/>
                          <a14:backgroundMark x1="46875" y1="51465" x2="46875" y2="51465"/>
                          <a14:backgroundMark x1="46191" y1="52734" x2="46191" y2="52734"/>
                          <a14:backgroundMark x1="50293" y1="50000" x2="50293" y2="50000"/>
                          <a14:backgroundMark x1="48828" y1="48145" x2="48828" y2="48145"/>
                          <a14:backgroundMark x1="53613" y1="45605" x2="53613" y2="45605"/>
                          <a14:backgroundMark x1="54297" y1="44824" x2="54297" y2="44824"/>
                        </a14:backgroundRemoval>
                      </a14:imgEffect>
                    </a14:imgLayer>
                  </a14:imgProps>
                </a:ext>
                <a:ext uri="{28A0092B-C50C-407E-A947-70E740481C1C}">
                  <a14:useLocalDpi xmlns:a14="http://schemas.microsoft.com/office/drawing/2010/main" val="0"/>
                </a:ext>
              </a:extLst>
            </a:blip>
            <a:srcRect l="22778" t="18312" r="22407" b="26591"/>
            <a:stretch>
              <a:fillRect/>
            </a:stretch>
          </p:blipFill>
          <p:spPr>
            <a:xfrm>
              <a:off x="10924826" y="2519414"/>
              <a:ext cx="1235638" cy="1242000"/>
            </a:xfrm>
            <a:prstGeom prst="rect">
              <a:avLst/>
            </a:prstGeom>
          </p:spPr>
        </p:pic>
        <p:pic>
          <p:nvPicPr>
            <p:cNvPr id="13" name="Picture 12" descr="A computer with a wrench and a computer&#10;&#10;AI-generated content may be incorrect.">
              <a:extLst>
                <a:ext uri="{FF2B5EF4-FFF2-40B4-BE49-F238E27FC236}">
                  <a16:creationId xmlns:a16="http://schemas.microsoft.com/office/drawing/2014/main" id="{4A782BEB-03C3-E36D-096C-DC604029DF4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9727" b="70508" l="24219" r="74512">
                          <a14:foregroundMark x1="37695" y1="45801" x2="37695" y2="45801"/>
                          <a14:foregroundMark x1="43359" y1="44238" x2="43359" y2="44238"/>
                          <a14:foregroundMark x1="46289" y1="44727" x2="46289" y2="44727"/>
                          <a14:foregroundMark x1="55664" y1="52148" x2="55664" y2="52148"/>
                          <a14:foregroundMark x1="54199" y1="54688" x2="54199" y2="54688"/>
                          <a14:foregroundMark x1="61523" y1="55176" x2="61523" y2="55176"/>
                          <a14:foregroundMark x1="68555" y1="63379" x2="68555" y2="63379"/>
                          <a14:foregroundMark x1="32520" y1="64355" x2="32520" y2="64355"/>
                          <a14:foregroundMark x1="38574" y1="68555" x2="38574" y2="68555"/>
                          <a14:foregroundMark x1="46875" y1="70703" x2="46875" y2="70703"/>
                          <a14:foregroundMark x1="46973" y1="19824" x2="46973" y2="19824"/>
                          <a14:foregroundMark x1="74512" y1="37695" x2="74512" y2="37695"/>
                          <a14:foregroundMark x1="24219" y1="42871" x2="24219" y2="42871"/>
                          <a14:backgroundMark x1="54492" y1="55371" x2="54492" y2="55371"/>
                        </a14:backgroundRemoval>
                      </a14:imgEffect>
                    </a14:imgLayer>
                  </a14:imgProps>
                </a:ext>
                <a:ext uri="{28A0092B-C50C-407E-A947-70E740481C1C}">
                  <a14:useLocalDpi xmlns:a14="http://schemas.microsoft.com/office/drawing/2010/main" val="0"/>
                </a:ext>
              </a:extLst>
            </a:blip>
            <a:srcRect l="22910" t="18313" r="22910" b="28254"/>
            <a:stretch>
              <a:fillRect/>
            </a:stretch>
          </p:blipFill>
          <p:spPr>
            <a:xfrm>
              <a:off x="11253576" y="3775090"/>
              <a:ext cx="1259364" cy="1242000"/>
            </a:xfrm>
            <a:prstGeom prst="rect">
              <a:avLst/>
            </a:prstGeom>
          </p:spPr>
        </p:pic>
        <p:pic>
          <p:nvPicPr>
            <p:cNvPr id="17" name="Picture 16" descr="A black and white circle with text&#10;&#10;AI-generated content may be incorrect.">
              <a:extLst>
                <a:ext uri="{FF2B5EF4-FFF2-40B4-BE49-F238E27FC236}">
                  <a16:creationId xmlns:a16="http://schemas.microsoft.com/office/drawing/2014/main" id="{3DF8160F-398E-0306-1BF9-FD9F405D4AD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4805" b="66016" l="28711" r="71387">
                          <a14:foregroundMark x1="29297" y1="40332" x2="29297" y2="40332"/>
                          <a14:foregroundMark x1="29004" y1="41797" x2="29004" y2="41797"/>
                          <a14:foregroundMark x1="28906" y1="41797" x2="28906" y2="41797"/>
                          <a14:foregroundMark x1="28711" y1="41797" x2="28711" y2="41797"/>
                          <a14:foregroundMark x1="29102" y1="41992" x2="29102" y2="41992"/>
                          <a14:foregroundMark x1="28711" y1="41992" x2="28711" y2="41992"/>
                          <a14:foregroundMark x1="34668" y1="42871" x2="34668" y2="42871"/>
                          <a14:foregroundMark x1="38770" y1="46289" x2="38770" y2="46289"/>
                          <a14:foregroundMark x1="38770" y1="45313" x2="38770" y2="45313"/>
                          <a14:foregroundMark x1="38867" y1="43848" x2="38867" y2="43848"/>
                          <a14:foregroundMark x1="37988" y1="42090" x2="37988" y2="42090"/>
                          <a14:foregroundMark x1="42188" y1="42578" x2="42188" y2="42578"/>
                          <a14:foregroundMark x1="42188" y1="43945" x2="42188" y2="43945"/>
                          <a14:foregroundMark x1="42578" y1="45117" x2="42578" y2="45117"/>
                          <a14:foregroundMark x1="42578" y1="46289" x2="42578" y2="46289"/>
                          <a14:foregroundMark x1="50488" y1="44922" x2="50488" y2="44922"/>
                          <a14:foregroundMark x1="68555" y1="35352" x2="68555" y2="35352"/>
                          <a14:foregroundMark x1="69336" y1="35840" x2="69336" y2="35840"/>
                          <a14:foregroundMark x1="56348" y1="24902" x2="56348" y2="24902"/>
                          <a14:foregroundMark x1="49414" y1="66113" x2="49414" y2="66113"/>
                          <a14:foregroundMark x1="71387" y1="47363" x2="71387" y2="47363"/>
                          <a14:backgroundMark x1="28711" y1="41797" x2="28711" y2="41797"/>
                          <a14:backgroundMark x1="40234" y1="49609" x2="40234" y2="49609"/>
                        </a14:backgroundRemoval>
                      </a14:imgEffect>
                    </a14:imgLayer>
                  </a14:imgProps>
                </a:ext>
                <a:ext uri="{28A0092B-C50C-407E-A947-70E740481C1C}">
                  <a14:useLocalDpi xmlns:a14="http://schemas.microsoft.com/office/drawing/2010/main" val="0"/>
                </a:ext>
              </a:extLst>
            </a:blip>
            <a:srcRect l="27228" t="22543" r="27686" b="32137"/>
            <a:stretch>
              <a:fillRect/>
            </a:stretch>
          </p:blipFill>
          <p:spPr>
            <a:xfrm>
              <a:off x="10135573" y="3389240"/>
              <a:ext cx="1235600" cy="1242000"/>
            </a:xfrm>
            <a:prstGeom prst="rect">
              <a:avLst/>
            </a:prstGeom>
          </p:spPr>
        </p:pic>
        <p:pic>
          <p:nvPicPr>
            <p:cNvPr id="19" name="Picture 18" descr="A black and white circle with text&#10;&#10;AI-generated content may be incorrect.">
              <a:extLst>
                <a:ext uri="{FF2B5EF4-FFF2-40B4-BE49-F238E27FC236}">
                  <a16:creationId xmlns:a16="http://schemas.microsoft.com/office/drawing/2014/main" id="{E5DB9D22-C394-EA14-7A70-355F9556E5E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0801" b="62305" l="29688" r="70117">
                          <a14:foregroundMark x1="29688" y1="35742" x2="29688" y2="35742"/>
                          <a14:foregroundMark x1="45117" y1="20996" x2="45117" y2="20996"/>
                          <a14:foregroundMark x1="50586" y1="62402" x2="50586" y2="62402"/>
                          <a14:foregroundMark x1="70117" y1="47559" x2="70117" y2="47559"/>
                          <a14:foregroundMark x1="62988" y1="35156" x2="62988" y2="35156"/>
                          <a14:foregroundMark x1="60645" y1="36426" x2="60645" y2="36426"/>
                          <a14:foregroundMark x1="54297" y1="35156" x2="54297" y2="35156"/>
                          <a14:foregroundMark x1="55957" y1="33984" x2="55957" y2="33984"/>
                          <a14:foregroundMark x1="56348" y1="32715" x2="56348" y2="32715"/>
                          <a14:foregroundMark x1="56738" y1="30371" x2="56738" y2="30371"/>
                          <a14:foregroundMark x1="53516" y1="41113" x2="53516" y2="41113"/>
                          <a14:foregroundMark x1="42090" y1="38477" x2="42090" y2="38477"/>
                          <a14:backgroundMark x1="39355" y1="43262" x2="39355" y2="43262"/>
                          <a14:backgroundMark x1="46094" y1="43848" x2="46094" y2="43848"/>
                        </a14:backgroundRemoval>
                      </a14:imgEffect>
                    </a14:imgLayer>
                  </a14:imgProps>
                </a:ext>
                <a:ext uri="{28A0092B-C50C-407E-A947-70E740481C1C}">
                  <a14:useLocalDpi xmlns:a14="http://schemas.microsoft.com/office/drawing/2010/main" val="0"/>
                </a:ext>
              </a:extLst>
            </a:blip>
            <a:srcRect l="28053" t="19794" r="28372" b="36907"/>
            <a:stretch>
              <a:fillRect/>
            </a:stretch>
          </p:blipFill>
          <p:spPr>
            <a:xfrm>
              <a:off x="10538742" y="4857403"/>
              <a:ext cx="1510131" cy="1500603"/>
            </a:xfrm>
            <a:prstGeom prst="rect">
              <a:avLst/>
            </a:prstGeom>
          </p:spPr>
        </p:pic>
        <p:pic>
          <p:nvPicPr>
            <p:cNvPr id="21" name="Picture 20" descr="A black and white circle with a group of people looking at a graph&#10;&#10;AI-generated content may be incorrect.">
              <a:extLst>
                <a:ext uri="{FF2B5EF4-FFF2-40B4-BE49-F238E27FC236}">
                  <a16:creationId xmlns:a16="http://schemas.microsoft.com/office/drawing/2014/main" id="{22ADEE53-AABA-6038-9417-28163C621AB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45313" y1="42578" x2="45313" y2="42578"/>
                          <a14:foregroundMark x1="47363" y1="42578" x2="47363" y2="42578"/>
                          <a14:foregroundMark x1="51563" y1="41602" x2="51563" y2="41602"/>
                          <a14:foregroundMark x1="53711" y1="44043" x2="53711" y2="44043"/>
                          <a14:foregroundMark x1="49707" y1="54688" x2="49707" y2="54688"/>
                          <a14:foregroundMark x1="47949" y1="55273" x2="47949" y2="55273"/>
                          <a14:foregroundMark x1="45508" y1="58105" x2="45508" y2="58105"/>
                          <a14:foregroundMark x1="50391" y1="56543" x2="50391" y2="56543"/>
                          <a14:foregroundMark x1="52734" y1="55273" x2="52734" y2="55273"/>
                          <a14:foregroundMark x1="51074" y1="61035" x2="51074" y2="61035"/>
                          <a14:backgroundMark x1="55957" y1="42871" x2="55957" y2="42871"/>
                          <a14:backgroundMark x1="53516" y1="57910" x2="53516" y2="57910"/>
                          <a14:backgroundMark x1="50781" y1="58789" x2="50781" y2="58789"/>
                          <a14:backgroundMark x1="47852" y1="58301" x2="47852" y2="58301"/>
                          <a14:backgroundMark x1="44922" y1="59277" x2="44922" y2="59277"/>
                        </a14:backgroundRemoval>
                      </a14:imgEffect>
                    </a14:imgLayer>
                  </a14:imgProps>
                </a:ext>
                <a:ext uri="{28A0092B-C50C-407E-A947-70E740481C1C}">
                  <a14:useLocalDpi xmlns:a14="http://schemas.microsoft.com/office/drawing/2010/main" val="0"/>
                </a:ext>
              </a:extLst>
            </a:blip>
            <a:srcRect l="26334" t="22769" r="25358" b="31385"/>
            <a:stretch>
              <a:fillRect/>
            </a:stretch>
          </p:blipFill>
          <p:spPr>
            <a:xfrm>
              <a:off x="9383376" y="1923814"/>
              <a:ext cx="1729124" cy="1641015"/>
            </a:xfrm>
            <a:prstGeom prst="rect">
              <a:avLst/>
            </a:prstGeom>
          </p:spPr>
        </p:pic>
        <p:pic>
          <p:nvPicPr>
            <p:cNvPr id="23" name="Picture 22" descr="A black and white circle with a coin and a graph and arrow&#10;&#10;AI-generated content may be incorrect.">
              <a:extLst>
                <a:ext uri="{FF2B5EF4-FFF2-40B4-BE49-F238E27FC236}">
                  <a16:creationId xmlns:a16="http://schemas.microsoft.com/office/drawing/2014/main" id="{CDFE31EB-C7F7-BE63-364F-B9DD5F9498C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0410" b="71094" l="24316" r="75000">
                          <a14:foregroundMark x1="47266" y1="45410" x2="47266" y2="45410"/>
                          <a14:foregroundMark x1="49609" y1="54590" x2="49609" y2="54590"/>
                          <a14:foregroundMark x1="36523" y1="67969" x2="36523" y2="67969"/>
                          <a14:foregroundMark x1="48926" y1="71094" x2="48926" y2="71094"/>
                          <a14:foregroundMark x1="72363" y1="31836" x2="72363" y2="31836"/>
                          <a14:foregroundMark x1="75000" y1="38184" x2="75000" y2="38184"/>
                          <a14:foregroundMark x1="28906" y1="29980" x2="28906" y2="29980"/>
                          <a14:foregroundMark x1="24414" y1="41113" x2="24414" y2="41113"/>
                          <a14:foregroundMark x1="42188" y1="20410" x2="42188" y2="20410"/>
                        </a14:backgroundRemoval>
                      </a14:imgEffect>
                    </a14:imgLayer>
                  </a14:imgProps>
                </a:ext>
                <a:ext uri="{28A0092B-C50C-407E-A947-70E740481C1C}">
                  <a14:useLocalDpi xmlns:a14="http://schemas.microsoft.com/office/drawing/2010/main" val="0"/>
                </a:ext>
              </a:extLst>
            </a:blip>
            <a:srcRect l="22222" t="18312" r="22407" b="26591"/>
            <a:stretch>
              <a:fillRect/>
            </a:stretch>
          </p:blipFill>
          <p:spPr>
            <a:xfrm>
              <a:off x="10724629" y="1348580"/>
              <a:ext cx="1248161" cy="1242000"/>
            </a:xfrm>
            <a:prstGeom prst="rect">
              <a:avLst/>
            </a:prstGeom>
          </p:spPr>
        </p:pic>
      </p:grpSp>
    </p:spTree>
    <p:extLst>
      <p:ext uri="{BB962C8B-B14F-4D97-AF65-F5344CB8AC3E}">
        <p14:creationId xmlns:p14="http://schemas.microsoft.com/office/powerpoint/2010/main" val="251471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25F9CA4-15FD-185D-CB94-0A0DA0A10195}"/>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2B5B6BD5-560E-6010-9F8B-7EC406E35927}"/>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5E4F7F4E-85F5-B698-5FCE-87CFA40E306E}"/>
              </a:ext>
            </a:extLst>
          </p:cNvPr>
          <p:cNvSpPr>
            <a:spLocks noGrp="1"/>
          </p:cNvSpPr>
          <p:nvPr>
            <p:ph type="sldNum" sz="quarter" idx="12"/>
          </p:nvPr>
        </p:nvSpPr>
        <p:spPr/>
        <p:txBody>
          <a:bodyPr/>
          <a:lstStyle/>
          <a:p>
            <a:fld id="{1C96B271-48F2-4EBC-90C1-CA6B138C6EC9}" type="slidenum">
              <a:rPr lang="fr-FR" smtClean="0"/>
              <a:pPr/>
              <a:t>22</a:t>
            </a:fld>
            <a:endParaRPr lang="fr-FR">
              <a:latin typeface="Bahnschrift Light" panose="020B0502040204020203" pitchFamily="34" charset="0"/>
            </a:endParaRPr>
          </a:p>
        </p:txBody>
      </p:sp>
      <p:pic>
        <p:nvPicPr>
          <p:cNvPr id="8" name="Picture Placeholder 7" descr="Books on shelf with solid fill">
            <a:extLst>
              <a:ext uri="{FF2B5EF4-FFF2-40B4-BE49-F238E27FC236}">
                <a16:creationId xmlns:a16="http://schemas.microsoft.com/office/drawing/2014/main" id="{9FA603AC-4816-5E09-F1DC-AFC2E016DF56}"/>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a:fillRect/>
          </a:stretch>
        </p:blipFill>
        <p:spPr/>
      </p:pic>
      <p:sp>
        <p:nvSpPr>
          <p:cNvPr id="9" name="TextBox 8">
            <a:extLst>
              <a:ext uri="{FF2B5EF4-FFF2-40B4-BE49-F238E27FC236}">
                <a16:creationId xmlns:a16="http://schemas.microsoft.com/office/drawing/2014/main" id="{CDE8669C-82EC-30AD-2093-6A8F9A41CE2E}"/>
              </a:ext>
            </a:extLst>
          </p:cNvPr>
          <p:cNvSpPr txBox="1"/>
          <p:nvPr/>
        </p:nvSpPr>
        <p:spPr>
          <a:xfrm>
            <a:off x="1010285" y="875891"/>
            <a:ext cx="11092815" cy="369332"/>
          </a:xfrm>
          <a:prstGeom prst="rect">
            <a:avLst/>
          </a:prstGeom>
          <a:noFill/>
        </p:spPr>
        <p:txBody>
          <a:bodyPr wrap="square" rtlCol="0">
            <a:spAutoFit/>
          </a:bodyPr>
          <a:lstStyle/>
          <a:p>
            <a:r>
              <a:rPr lang="fr-FR" dirty="0"/>
              <a:t>[]</a:t>
            </a:r>
            <a:endParaRPr lang="en-GB" dirty="0"/>
          </a:p>
        </p:txBody>
      </p:sp>
    </p:spTree>
    <p:extLst>
      <p:ext uri="{BB962C8B-B14F-4D97-AF65-F5344CB8AC3E}">
        <p14:creationId xmlns:p14="http://schemas.microsoft.com/office/powerpoint/2010/main" val="123158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A5B34-D202-FA00-1CD6-CC140030A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3DCDA-45B8-9C6C-5C6F-FFA8B512643B}"/>
              </a:ext>
            </a:extLst>
          </p:cNvPr>
          <p:cNvSpPr>
            <a:spLocks noGrp="1"/>
          </p:cNvSpPr>
          <p:nvPr>
            <p:ph type="title"/>
          </p:nvPr>
        </p:nvSpPr>
        <p:spPr/>
        <p:txBody>
          <a:bodyPr/>
          <a:lstStyle/>
          <a:p>
            <a:r>
              <a:rPr lang="fr-FR" dirty="0" err="1"/>
              <a:t>Clinical</a:t>
            </a:r>
            <a:r>
              <a:rPr lang="fr-FR" dirty="0"/>
              <a:t> reality	</a:t>
            </a:r>
            <a:endParaRPr lang="en-GB" dirty="0"/>
          </a:p>
        </p:txBody>
      </p:sp>
      <p:pic>
        <p:nvPicPr>
          <p:cNvPr id="8" name="Picture Placeholder 7">
            <a:extLst>
              <a:ext uri="{FF2B5EF4-FFF2-40B4-BE49-F238E27FC236}">
                <a16:creationId xmlns:a16="http://schemas.microsoft.com/office/drawing/2014/main" id="{53EB2A21-90B1-6F53-67DD-DF808A9C9B74}"/>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p:blipFill>
        <p:spPr/>
      </p:pic>
      <p:sp>
        <p:nvSpPr>
          <p:cNvPr id="4" name="Date Placeholder 3">
            <a:extLst>
              <a:ext uri="{FF2B5EF4-FFF2-40B4-BE49-F238E27FC236}">
                <a16:creationId xmlns:a16="http://schemas.microsoft.com/office/drawing/2014/main" id="{EE538273-FBC9-1B0E-9F57-CE26BE4A7C61}"/>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5" name="Footer Placeholder 4">
            <a:extLst>
              <a:ext uri="{FF2B5EF4-FFF2-40B4-BE49-F238E27FC236}">
                <a16:creationId xmlns:a16="http://schemas.microsoft.com/office/drawing/2014/main" id="{E58360FF-1A4C-F058-C10C-5AAB4E9F034A}"/>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6" name="Slide Number Placeholder 5">
            <a:extLst>
              <a:ext uri="{FF2B5EF4-FFF2-40B4-BE49-F238E27FC236}">
                <a16:creationId xmlns:a16="http://schemas.microsoft.com/office/drawing/2014/main" id="{E6E11BD3-514B-B03B-4479-07BB20B3FD6A}"/>
              </a:ext>
            </a:extLst>
          </p:cNvPr>
          <p:cNvSpPr>
            <a:spLocks noGrp="1"/>
          </p:cNvSpPr>
          <p:nvPr>
            <p:ph type="sldNum" sz="quarter" idx="12"/>
          </p:nvPr>
        </p:nvSpPr>
        <p:spPr/>
        <p:txBody>
          <a:bodyPr/>
          <a:lstStyle/>
          <a:p>
            <a:fld id="{1C96B271-48F2-4EBC-90C1-CA6B138C6EC9}" type="slidenum">
              <a:rPr lang="fr-FR" smtClean="0"/>
              <a:pPr/>
              <a:t>3</a:t>
            </a:fld>
            <a:endParaRPr lang="fr-FR">
              <a:latin typeface="Bahnschrift Light" panose="020B0502040204020203" pitchFamily="34" charset="0"/>
            </a:endParaRPr>
          </a:p>
        </p:txBody>
      </p:sp>
      <p:pic>
        <p:nvPicPr>
          <p:cNvPr id="15" name="Picture 14">
            <a:extLst>
              <a:ext uri="{FF2B5EF4-FFF2-40B4-BE49-F238E27FC236}">
                <a16:creationId xmlns:a16="http://schemas.microsoft.com/office/drawing/2014/main" id="{9F84DC1B-4606-012C-719A-F4986ADFE2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922" y1="26465" x2="44922" y2="26465"/>
                        <a14:foregroundMark x1="47070" y1="18848" x2="47070" y2="18848"/>
                        <a14:foregroundMark x1="60156" y1="32813" x2="60156" y2="32813"/>
                      </a14:backgroundRemoval>
                    </a14:imgEffect>
                  </a14:imgLayer>
                </a14:imgProps>
              </a:ext>
              <a:ext uri="{28A0092B-C50C-407E-A947-70E740481C1C}">
                <a14:useLocalDpi xmlns:a14="http://schemas.microsoft.com/office/drawing/2010/main" val="0"/>
              </a:ext>
            </a:extLst>
          </a:blip>
          <a:stretch>
            <a:fillRect/>
          </a:stretch>
        </p:blipFill>
        <p:spPr>
          <a:xfrm>
            <a:off x="0" y="1027298"/>
            <a:ext cx="5301343" cy="5301343"/>
          </a:xfrm>
          <a:prstGeom prst="rect">
            <a:avLst/>
          </a:prstGeom>
          <a:noFill/>
        </p:spPr>
      </p:pic>
      <p:pic>
        <p:nvPicPr>
          <p:cNvPr id="17" name="Graphic 16" descr="Checklist with solid fill">
            <a:extLst>
              <a:ext uri="{FF2B5EF4-FFF2-40B4-BE49-F238E27FC236}">
                <a16:creationId xmlns:a16="http://schemas.microsoft.com/office/drawing/2014/main" id="{E3B55090-DD95-6A9B-9417-09B6B2DE6C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1400" y="2971799"/>
            <a:ext cx="914400" cy="914400"/>
          </a:xfrm>
          <a:prstGeom prst="rect">
            <a:avLst/>
          </a:prstGeom>
        </p:spPr>
      </p:pic>
      <p:grpSp>
        <p:nvGrpSpPr>
          <p:cNvPr id="16" name="Group 15">
            <a:extLst>
              <a:ext uri="{FF2B5EF4-FFF2-40B4-BE49-F238E27FC236}">
                <a16:creationId xmlns:a16="http://schemas.microsoft.com/office/drawing/2014/main" id="{61B77F10-ECD8-E5BA-7F5A-0F1745542575}"/>
              </a:ext>
            </a:extLst>
          </p:cNvPr>
          <p:cNvGrpSpPr/>
          <p:nvPr/>
        </p:nvGrpSpPr>
        <p:grpSpPr>
          <a:xfrm>
            <a:off x="4292600" y="1346200"/>
            <a:ext cx="5923121" cy="4126394"/>
            <a:chOff x="4292600" y="1346200"/>
            <a:chExt cx="5923121" cy="4126394"/>
          </a:xfrm>
        </p:grpSpPr>
        <p:grpSp>
          <p:nvGrpSpPr>
            <p:cNvPr id="7" name="Group 6">
              <a:extLst>
                <a:ext uri="{FF2B5EF4-FFF2-40B4-BE49-F238E27FC236}">
                  <a16:creationId xmlns:a16="http://schemas.microsoft.com/office/drawing/2014/main" id="{8C933D6A-D9FB-67B0-4D2A-F2D0F18EF2DA}"/>
                </a:ext>
              </a:extLst>
            </p:cNvPr>
            <p:cNvGrpSpPr/>
            <p:nvPr/>
          </p:nvGrpSpPr>
          <p:grpSpPr>
            <a:xfrm>
              <a:off x="4292600" y="1346200"/>
              <a:ext cx="5923121" cy="4126394"/>
              <a:chOff x="4292600" y="1346200"/>
              <a:chExt cx="5923121" cy="4126394"/>
            </a:xfrm>
          </p:grpSpPr>
          <p:pic>
            <p:nvPicPr>
              <p:cNvPr id="13" name="Picture 12">
                <a:extLst>
                  <a:ext uri="{FF2B5EF4-FFF2-40B4-BE49-F238E27FC236}">
                    <a16:creationId xmlns:a16="http://schemas.microsoft.com/office/drawing/2014/main" id="{7A6CA344-325A-99A6-E979-B629D3EA0E3A}"/>
                  </a:ext>
                </a:extLst>
              </p:cNvPr>
              <p:cNvPicPr>
                <a:picLocks noChangeAspect="1"/>
              </p:cNvPicPr>
              <p:nvPr/>
            </p:nvPicPr>
            <p:blipFill>
              <a:blip r:embed="rId9"/>
              <a:stretch>
                <a:fillRect/>
              </a:stretch>
            </p:blipFill>
            <p:spPr>
              <a:xfrm>
                <a:off x="7713590" y="1385403"/>
                <a:ext cx="2502131" cy="4087191"/>
              </a:xfrm>
              <a:prstGeom prst="rect">
                <a:avLst/>
              </a:prstGeom>
            </p:spPr>
          </p:pic>
          <p:grpSp>
            <p:nvGrpSpPr>
              <p:cNvPr id="3" name="Group 2">
                <a:extLst>
                  <a:ext uri="{FF2B5EF4-FFF2-40B4-BE49-F238E27FC236}">
                    <a16:creationId xmlns:a16="http://schemas.microsoft.com/office/drawing/2014/main" id="{0855B4F3-00E4-2D1F-3B26-3572A78F5567}"/>
                  </a:ext>
                </a:extLst>
              </p:cNvPr>
              <p:cNvGrpSpPr/>
              <p:nvPr/>
            </p:nvGrpSpPr>
            <p:grpSpPr>
              <a:xfrm>
                <a:off x="4292600" y="1346200"/>
                <a:ext cx="5892800" cy="4114800"/>
                <a:chOff x="4292600" y="1346200"/>
                <a:chExt cx="5892800" cy="4114800"/>
              </a:xfrm>
            </p:grpSpPr>
            <p:sp>
              <p:nvSpPr>
                <p:cNvPr id="24" name="Freeform: Shape 23">
                  <a:extLst>
                    <a:ext uri="{FF2B5EF4-FFF2-40B4-BE49-F238E27FC236}">
                      <a16:creationId xmlns:a16="http://schemas.microsoft.com/office/drawing/2014/main" id="{506899F2-377D-02A3-F2EC-A9E97ED67708}"/>
                    </a:ext>
                  </a:extLst>
                </p:cNvPr>
                <p:cNvSpPr/>
                <p:nvPr/>
              </p:nvSpPr>
              <p:spPr>
                <a:xfrm>
                  <a:off x="4292600" y="1473200"/>
                  <a:ext cx="3249405" cy="3987800"/>
                </a:xfrm>
                <a:custGeom>
                  <a:avLst/>
                  <a:gdLst>
                    <a:gd name="connsiteX0" fmla="*/ 38100 w 4851400"/>
                    <a:gd name="connsiteY0" fmla="*/ 1574800 h 3987800"/>
                    <a:gd name="connsiteX1" fmla="*/ 4851400 w 4851400"/>
                    <a:gd name="connsiteY1" fmla="*/ 0 h 3987800"/>
                    <a:gd name="connsiteX2" fmla="*/ 4826000 w 4851400"/>
                    <a:gd name="connsiteY2" fmla="*/ 3987800 h 3987800"/>
                    <a:gd name="connsiteX3" fmla="*/ 0 w 4851400"/>
                    <a:gd name="connsiteY3" fmla="*/ 2324100 h 3987800"/>
                    <a:gd name="connsiteX4" fmla="*/ 38100 w 4851400"/>
                    <a:gd name="connsiteY4" fmla="*/ 1574800 h 398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400" h="3987800">
                      <a:moveTo>
                        <a:pt x="38100" y="1574800"/>
                      </a:moveTo>
                      <a:lnTo>
                        <a:pt x="4851400" y="0"/>
                      </a:lnTo>
                      <a:lnTo>
                        <a:pt x="4826000" y="3987800"/>
                      </a:lnTo>
                      <a:lnTo>
                        <a:pt x="0" y="2324100"/>
                      </a:lnTo>
                      <a:lnTo>
                        <a:pt x="38100" y="157480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2B99D-3AD2-A36E-280E-C6EA1FB7EC3A}"/>
                    </a:ext>
                  </a:extLst>
                </p:cNvPr>
                <p:cNvSpPr/>
                <p:nvPr/>
              </p:nvSpPr>
              <p:spPr>
                <a:xfrm>
                  <a:off x="7572326" y="1346200"/>
                  <a:ext cx="2613074" cy="41148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2D3947C-4785-2BE1-B7CE-00B669C8C2EB}"/>
                    </a:ext>
                  </a:extLst>
                </p:cNvPr>
                <p:cNvSpPr/>
                <p:nvPr/>
              </p:nvSpPr>
              <p:spPr>
                <a:xfrm>
                  <a:off x="7676791" y="1668267"/>
                  <a:ext cx="180000" cy="18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43FB8B6-10FC-7BB2-57DB-DAA959402B73}"/>
                    </a:ext>
                  </a:extLst>
                </p:cNvPr>
                <p:cNvSpPr/>
                <p:nvPr/>
              </p:nvSpPr>
              <p:spPr>
                <a:xfrm>
                  <a:off x="7676791" y="2363754"/>
                  <a:ext cx="180000" cy="18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7638133-B2F9-1E9C-D3F9-16A8A8955D39}"/>
                    </a:ext>
                  </a:extLst>
                </p:cNvPr>
                <p:cNvSpPr/>
                <p:nvPr/>
              </p:nvSpPr>
              <p:spPr>
                <a:xfrm>
                  <a:off x="7676791" y="3059241"/>
                  <a:ext cx="180000" cy="18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B2F5FA7-D0F2-E828-C96D-ACFD3F6FB5A0}"/>
                    </a:ext>
                  </a:extLst>
                </p:cNvPr>
                <p:cNvSpPr/>
                <p:nvPr/>
              </p:nvSpPr>
              <p:spPr>
                <a:xfrm>
                  <a:off x="7676791" y="3754728"/>
                  <a:ext cx="180000" cy="18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2CBC80A-75CC-499F-8F14-A2DE33740E96}"/>
                    </a:ext>
                  </a:extLst>
                </p:cNvPr>
                <p:cNvSpPr/>
                <p:nvPr/>
              </p:nvSpPr>
              <p:spPr>
                <a:xfrm>
                  <a:off x="7676791" y="4450215"/>
                  <a:ext cx="180000" cy="18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F1DD4B4A-8DEA-13C4-55B7-29E03642B9DB}"/>
                    </a:ext>
                  </a:extLst>
                </p:cNvPr>
                <p:cNvSpPr/>
                <p:nvPr/>
              </p:nvSpPr>
              <p:spPr>
                <a:xfrm>
                  <a:off x="7676791" y="5145700"/>
                  <a:ext cx="180000" cy="18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10" name="Straight Connector 9">
              <a:extLst>
                <a:ext uri="{FF2B5EF4-FFF2-40B4-BE49-F238E27FC236}">
                  <a16:creationId xmlns:a16="http://schemas.microsoft.com/office/drawing/2014/main" id="{A6FAF74A-62A2-C0E5-2E38-8F6809152334}"/>
                </a:ext>
              </a:extLst>
            </p:cNvPr>
            <p:cNvCxnSpPr>
              <a:cxnSpLocks/>
            </p:cNvCxnSpPr>
            <p:nvPr/>
          </p:nvCxnSpPr>
          <p:spPr>
            <a:xfrm>
              <a:off x="4303833" y="3050381"/>
              <a:ext cx="0" cy="759600"/>
            </a:xfrm>
            <a:prstGeom prst="line">
              <a:avLst/>
            </a:prstGeom>
            <a:ln w="57150">
              <a:solidFill>
                <a:srgbClr val="000000"/>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69279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FF01-BCCA-C098-3673-21C445ECC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7533F7-8DB2-2CF5-7BC7-41E299D733EC}"/>
              </a:ext>
            </a:extLst>
          </p:cNvPr>
          <p:cNvSpPr>
            <a:spLocks noGrp="1"/>
          </p:cNvSpPr>
          <p:nvPr>
            <p:ph type="title"/>
          </p:nvPr>
        </p:nvSpPr>
        <p:spPr/>
        <p:txBody>
          <a:bodyPr>
            <a:normAutofit/>
          </a:bodyPr>
          <a:lstStyle/>
          <a:p>
            <a:r>
              <a:rPr lang="fr-FR" dirty="0" err="1"/>
              <a:t>Clinical</a:t>
            </a:r>
            <a:r>
              <a:rPr lang="fr-FR" dirty="0"/>
              <a:t> </a:t>
            </a:r>
            <a:r>
              <a:rPr lang="fr-FR" dirty="0" err="1"/>
              <a:t>research</a:t>
            </a:r>
            <a:r>
              <a:rPr lang="fr-FR" dirty="0"/>
              <a:t>	</a:t>
            </a:r>
            <a:endParaRPr lang="en-GB" dirty="0"/>
          </a:p>
        </p:txBody>
      </p:sp>
      <p:pic>
        <p:nvPicPr>
          <p:cNvPr id="8" name="Picture Placeholder 7">
            <a:extLst>
              <a:ext uri="{FF2B5EF4-FFF2-40B4-BE49-F238E27FC236}">
                <a16:creationId xmlns:a16="http://schemas.microsoft.com/office/drawing/2014/main" id="{8C4185A8-185B-55E5-CAAC-9DB2FD97A44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p:blipFill>
        <p:spPr/>
      </p:pic>
      <p:sp>
        <p:nvSpPr>
          <p:cNvPr id="4" name="Date Placeholder 3">
            <a:extLst>
              <a:ext uri="{FF2B5EF4-FFF2-40B4-BE49-F238E27FC236}">
                <a16:creationId xmlns:a16="http://schemas.microsoft.com/office/drawing/2014/main" id="{AB7CD1CA-593A-62C3-6F80-54064D761634}"/>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5" name="Footer Placeholder 4">
            <a:extLst>
              <a:ext uri="{FF2B5EF4-FFF2-40B4-BE49-F238E27FC236}">
                <a16:creationId xmlns:a16="http://schemas.microsoft.com/office/drawing/2014/main" id="{96ADE834-A2BF-E2F9-EADE-71D504E2E9DD}"/>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6" name="Slide Number Placeholder 5">
            <a:extLst>
              <a:ext uri="{FF2B5EF4-FFF2-40B4-BE49-F238E27FC236}">
                <a16:creationId xmlns:a16="http://schemas.microsoft.com/office/drawing/2014/main" id="{BB0B5D49-17BF-2401-13E3-78AB1ADEC235}"/>
              </a:ext>
            </a:extLst>
          </p:cNvPr>
          <p:cNvSpPr>
            <a:spLocks noGrp="1"/>
          </p:cNvSpPr>
          <p:nvPr>
            <p:ph type="sldNum" sz="quarter" idx="12"/>
          </p:nvPr>
        </p:nvSpPr>
        <p:spPr/>
        <p:txBody>
          <a:bodyPr/>
          <a:lstStyle/>
          <a:p>
            <a:fld id="{1C96B271-48F2-4EBC-90C1-CA6B138C6EC9}" type="slidenum">
              <a:rPr lang="fr-FR" smtClean="0"/>
              <a:pPr/>
              <a:t>4</a:t>
            </a:fld>
            <a:endParaRPr lang="fr-FR">
              <a:latin typeface="Bahnschrift Light" panose="020B0502040204020203" pitchFamily="34" charset="0"/>
            </a:endParaRPr>
          </a:p>
        </p:txBody>
      </p:sp>
      <p:grpSp>
        <p:nvGrpSpPr>
          <p:cNvPr id="12" name="Group 11">
            <a:extLst>
              <a:ext uri="{FF2B5EF4-FFF2-40B4-BE49-F238E27FC236}">
                <a16:creationId xmlns:a16="http://schemas.microsoft.com/office/drawing/2014/main" id="{9C178E87-9B23-A3CD-C314-E650FD590307}"/>
              </a:ext>
            </a:extLst>
          </p:cNvPr>
          <p:cNvGrpSpPr>
            <a:grpSpLocks noChangeAspect="1"/>
          </p:cNvGrpSpPr>
          <p:nvPr/>
        </p:nvGrpSpPr>
        <p:grpSpPr>
          <a:xfrm>
            <a:off x="12763500" y="7132540"/>
            <a:ext cx="2338910" cy="1200660"/>
            <a:chOff x="2347389" y="1595891"/>
            <a:chExt cx="7497221" cy="3848637"/>
          </a:xfrm>
        </p:grpSpPr>
        <p:pic>
          <p:nvPicPr>
            <p:cNvPr id="7" name="Picture 6">
              <a:extLst>
                <a:ext uri="{FF2B5EF4-FFF2-40B4-BE49-F238E27FC236}">
                  <a16:creationId xmlns:a16="http://schemas.microsoft.com/office/drawing/2014/main" id="{0A982F3F-180A-04C4-B5BE-7149EA95E2BB}"/>
                </a:ext>
              </a:extLst>
            </p:cNvPr>
            <p:cNvPicPr>
              <a:picLocks noChangeAspect="1"/>
            </p:cNvPicPr>
            <p:nvPr/>
          </p:nvPicPr>
          <p:blipFill>
            <a:blip r:embed="rId5"/>
            <a:stretch>
              <a:fillRect/>
            </a:stretch>
          </p:blipFill>
          <p:spPr>
            <a:xfrm>
              <a:off x="2347389" y="1595891"/>
              <a:ext cx="7497221" cy="3848637"/>
            </a:xfrm>
            <a:prstGeom prst="rect">
              <a:avLst/>
            </a:prstGeom>
          </p:spPr>
        </p:pic>
        <p:sp>
          <p:nvSpPr>
            <p:cNvPr id="9" name="Rectangle 8">
              <a:extLst>
                <a:ext uri="{FF2B5EF4-FFF2-40B4-BE49-F238E27FC236}">
                  <a16:creationId xmlns:a16="http://schemas.microsoft.com/office/drawing/2014/main" id="{8FD3E76F-7554-BBFE-CFEC-C0A1214C2160}"/>
                </a:ext>
              </a:extLst>
            </p:cNvPr>
            <p:cNvSpPr/>
            <p:nvPr/>
          </p:nvSpPr>
          <p:spPr>
            <a:xfrm>
              <a:off x="2679700" y="1905000"/>
              <a:ext cx="21590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8AEB1CB-655F-4804-E942-D5BA8DDD325C}"/>
                </a:ext>
              </a:extLst>
            </p:cNvPr>
            <p:cNvSpPr/>
            <p:nvPr/>
          </p:nvSpPr>
          <p:spPr>
            <a:xfrm>
              <a:off x="6756400" y="3321545"/>
              <a:ext cx="28321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3ACBA43-C7C2-BA13-883D-44231256500F}"/>
                </a:ext>
              </a:extLst>
            </p:cNvPr>
            <p:cNvSpPr/>
            <p:nvPr/>
          </p:nvSpPr>
          <p:spPr>
            <a:xfrm>
              <a:off x="2501900" y="4724400"/>
              <a:ext cx="21590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Rounded Corners 13">
            <a:extLst>
              <a:ext uri="{FF2B5EF4-FFF2-40B4-BE49-F238E27FC236}">
                <a16:creationId xmlns:a16="http://schemas.microsoft.com/office/drawing/2014/main" id="{EF7F8D18-D008-12BA-9C2B-506562788EB6}"/>
              </a:ext>
            </a:extLst>
          </p:cNvPr>
          <p:cNvSpPr/>
          <p:nvPr/>
        </p:nvSpPr>
        <p:spPr>
          <a:xfrm>
            <a:off x="520700" y="2222500"/>
            <a:ext cx="3721100" cy="720000"/>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485C6A"/>
                </a:solidFill>
              </a:rPr>
              <a:t>Biology</a:t>
            </a:r>
            <a:r>
              <a:rPr lang="fr-FR" dirty="0">
                <a:solidFill>
                  <a:srgbClr val="485C6A"/>
                </a:solidFill>
              </a:rPr>
              <a:t> (</a:t>
            </a:r>
            <a:r>
              <a:rPr lang="fr-FR" dirty="0" err="1">
                <a:solidFill>
                  <a:srgbClr val="485C6A"/>
                </a:solidFill>
              </a:rPr>
              <a:t>oxygen</a:t>
            </a:r>
            <a:r>
              <a:rPr lang="fr-FR" dirty="0">
                <a:solidFill>
                  <a:srgbClr val="485C6A"/>
                </a:solidFill>
              </a:rPr>
              <a:t> </a:t>
            </a:r>
            <a:r>
              <a:rPr lang="fr-FR" dirty="0" err="1">
                <a:solidFill>
                  <a:srgbClr val="485C6A"/>
                </a:solidFill>
              </a:rPr>
              <a:t>supply</a:t>
            </a:r>
            <a:r>
              <a:rPr lang="fr-FR" dirty="0">
                <a:solidFill>
                  <a:srgbClr val="485C6A"/>
                </a:solidFill>
              </a:rPr>
              <a:t>)</a:t>
            </a:r>
            <a:endParaRPr lang="en-GB" dirty="0">
              <a:solidFill>
                <a:srgbClr val="485C6A"/>
              </a:solidFill>
            </a:endParaRPr>
          </a:p>
        </p:txBody>
      </p:sp>
      <p:sp>
        <p:nvSpPr>
          <p:cNvPr id="16" name="Rectangle: Rounded Corners 15">
            <a:extLst>
              <a:ext uri="{FF2B5EF4-FFF2-40B4-BE49-F238E27FC236}">
                <a16:creationId xmlns:a16="http://schemas.microsoft.com/office/drawing/2014/main" id="{3B6C0EF6-275B-41D7-C470-EDB1458BB359}"/>
              </a:ext>
            </a:extLst>
          </p:cNvPr>
          <p:cNvSpPr/>
          <p:nvPr/>
        </p:nvSpPr>
        <p:spPr>
          <a:xfrm>
            <a:off x="520700" y="3403600"/>
            <a:ext cx="3721100" cy="720000"/>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485C6A"/>
                </a:solidFill>
              </a:rPr>
              <a:t>External</a:t>
            </a:r>
            <a:r>
              <a:rPr lang="fr-FR" dirty="0">
                <a:solidFill>
                  <a:srgbClr val="485C6A"/>
                </a:solidFill>
              </a:rPr>
              <a:t> (</a:t>
            </a:r>
            <a:r>
              <a:rPr lang="fr-FR" dirty="0" err="1">
                <a:solidFill>
                  <a:srgbClr val="485C6A"/>
                </a:solidFill>
              </a:rPr>
              <a:t>sustained</a:t>
            </a:r>
            <a:r>
              <a:rPr lang="fr-FR" dirty="0">
                <a:solidFill>
                  <a:srgbClr val="485C6A"/>
                </a:solidFill>
              </a:rPr>
              <a:t>) forces</a:t>
            </a:r>
            <a:endParaRPr lang="en-GB" dirty="0">
              <a:solidFill>
                <a:srgbClr val="485C6A"/>
              </a:solidFill>
            </a:endParaRPr>
          </a:p>
        </p:txBody>
      </p:sp>
      <p:sp>
        <p:nvSpPr>
          <p:cNvPr id="18" name="Rectangle: Rounded Corners 17">
            <a:extLst>
              <a:ext uri="{FF2B5EF4-FFF2-40B4-BE49-F238E27FC236}">
                <a16:creationId xmlns:a16="http://schemas.microsoft.com/office/drawing/2014/main" id="{7629FA32-585F-409B-5FC1-58AC520592DB}"/>
              </a:ext>
            </a:extLst>
          </p:cNvPr>
          <p:cNvSpPr/>
          <p:nvPr/>
        </p:nvSpPr>
        <p:spPr>
          <a:xfrm>
            <a:off x="520700" y="4584700"/>
            <a:ext cx="3721100" cy="720000"/>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485C6A"/>
                </a:solidFill>
              </a:rPr>
              <a:t>History</a:t>
            </a:r>
            <a:r>
              <a:rPr lang="fr-FR" dirty="0">
                <a:solidFill>
                  <a:srgbClr val="485C6A"/>
                </a:solidFill>
              </a:rPr>
              <a:t> of the tissue</a:t>
            </a:r>
            <a:endParaRPr lang="en-GB" dirty="0">
              <a:solidFill>
                <a:srgbClr val="485C6A"/>
              </a:solidFill>
            </a:endParaRPr>
          </a:p>
        </p:txBody>
      </p:sp>
    </p:spTree>
    <p:extLst>
      <p:ext uri="{BB962C8B-B14F-4D97-AF65-F5344CB8AC3E}">
        <p14:creationId xmlns:p14="http://schemas.microsoft.com/office/powerpoint/2010/main" val="22914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93D7B-3D6B-25F8-8029-3C1B9811F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128A8-A67F-6EA6-FB0C-7B30F72A4CE9}"/>
              </a:ext>
            </a:extLst>
          </p:cNvPr>
          <p:cNvSpPr>
            <a:spLocks noGrp="1"/>
          </p:cNvSpPr>
          <p:nvPr>
            <p:ph type="title"/>
          </p:nvPr>
        </p:nvSpPr>
        <p:spPr/>
        <p:txBody>
          <a:bodyPr>
            <a:normAutofit/>
          </a:bodyPr>
          <a:lstStyle/>
          <a:p>
            <a:r>
              <a:rPr lang="fr-FR" dirty="0" err="1"/>
              <a:t>Clinical</a:t>
            </a:r>
            <a:r>
              <a:rPr lang="fr-FR" dirty="0"/>
              <a:t> </a:t>
            </a:r>
            <a:r>
              <a:rPr lang="fr-FR" dirty="0" err="1"/>
              <a:t>research</a:t>
            </a:r>
            <a:r>
              <a:rPr lang="fr-FR" dirty="0"/>
              <a:t>: </a:t>
            </a:r>
            <a:r>
              <a:rPr lang="fr-FR" dirty="0" err="1"/>
              <a:t>interplay</a:t>
            </a:r>
            <a:r>
              <a:rPr lang="fr-FR" dirty="0"/>
              <a:t> ?	</a:t>
            </a:r>
            <a:endParaRPr lang="en-GB" dirty="0"/>
          </a:p>
        </p:txBody>
      </p:sp>
      <p:pic>
        <p:nvPicPr>
          <p:cNvPr id="8" name="Picture Placeholder 7">
            <a:extLst>
              <a:ext uri="{FF2B5EF4-FFF2-40B4-BE49-F238E27FC236}">
                <a16:creationId xmlns:a16="http://schemas.microsoft.com/office/drawing/2014/main" id="{4D7639BB-05F1-CEB2-0F85-4C79FD23A619}"/>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p:blipFill>
        <p:spPr/>
      </p:pic>
      <p:sp>
        <p:nvSpPr>
          <p:cNvPr id="4" name="Date Placeholder 3">
            <a:extLst>
              <a:ext uri="{FF2B5EF4-FFF2-40B4-BE49-F238E27FC236}">
                <a16:creationId xmlns:a16="http://schemas.microsoft.com/office/drawing/2014/main" id="{2BF148E3-B212-0EE4-CB33-17BFA9DACCD7}"/>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5" name="Footer Placeholder 4">
            <a:extLst>
              <a:ext uri="{FF2B5EF4-FFF2-40B4-BE49-F238E27FC236}">
                <a16:creationId xmlns:a16="http://schemas.microsoft.com/office/drawing/2014/main" id="{0B043E32-B1A5-D20A-213C-EC715AF0CA13}"/>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6" name="Slide Number Placeholder 5">
            <a:extLst>
              <a:ext uri="{FF2B5EF4-FFF2-40B4-BE49-F238E27FC236}">
                <a16:creationId xmlns:a16="http://schemas.microsoft.com/office/drawing/2014/main" id="{99ADDE09-E6EA-C96B-7EF7-D9ED106C8EB4}"/>
              </a:ext>
            </a:extLst>
          </p:cNvPr>
          <p:cNvSpPr>
            <a:spLocks noGrp="1"/>
          </p:cNvSpPr>
          <p:nvPr>
            <p:ph type="sldNum" sz="quarter" idx="12"/>
          </p:nvPr>
        </p:nvSpPr>
        <p:spPr/>
        <p:txBody>
          <a:bodyPr/>
          <a:lstStyle/>
          <a:p>
            <a:fld id="{1C96B271-48F2-4EBC-90C1-CA6B138C6EC9}" type="slidenum">
              <a:rPr lang="fr-FR" smtClean="0"/>
              <a:pPr/>
              <a:t>5</a:t>
            </a:fld>
            <a:endParaRPr lang="fr-FR">
              <a:latin typeface="Bahnschrift Light" panose="020B0502040204020203" pitchFamily="34" charset="0"/>
            </a:endParaRPr>
          </a:p>
        </p:txBody>
      </p:sp>
      <p:grpSp>
        <p:nvGrpSpPr>
          <p:cNvPr id="3" name="Group 2">
            <a:extLst>
              <a:ext uri="{FF2B5EF4-FFF2-40B4-BE49-F238E27FC236}">
                <a16:creationId xmlns:a16="http://schemas.microsoft.com/office/drawing/2014/main" id="{CD064622-35E6-9131-77DE-6603F1D0B66D}"/>
              </a:ext>
            </a:extLst>
          </p:cNvPr>
          <p:cNvGrpSpPr/>
          <p:nvPr/>
        </p:nvGrpSpPr>
        <p:grpSpPr>
          <a:xfrm>
            <a:off x="2347389" y="1957388"/>
            <a:ext cx="7497221" cy="3848637"/>
            <a:chOff x="2347389" y="1595891"/>
            <a:chExt cx="7497221" cy="3848637"/>
          </a:xfrm>
        </p:grpSpPr>
        <p:pic>
          <p:nvPicPr>
            <p:cNvPr id="9" name="Picture 8">
              <a:extLst>
                <a:ext uri="{FF2B5EF4-FFF2-40B4-BE49-F238E27FC236}">
                  <a16:creationId xmlns:a16="http://schemas.microsoft.com/office/drawing/2014/main" id="{2A75B2A4-45AD-3059-626F-229452961EA7}"/>
                </a:ext>
              </a:extLst>
            </p:cNvPr>
            <p:cNvPicPr>
              <a:picLocks noChangeAspect="1"/>
            </p:cNvPicPr>
            <p:nvPr/>
          </p:nvPicPr>
          <p:blipFill>
            <a:blip r:embed="rId5"/>
            <a:stretch>
              <a:fillRect/>
            </a:stretch>
          </p:blipFill>
          <p:spPr>
            <a:xfrm>
              <a:off x="2347389" y="1595891"/>
              <a:ext cx="7497221" cy="3848637"/>
            </a:xfrm>
            <a:prstGeom prst="rect">
              <a:avLst/>
            </a:prstGeom>
          </p:spPr>
        </p:pic>
        <p:sp>
          <p:nvSpPr>
            <p:cNvPr id="10" name="Rectangle 9">
              <a:extLst>
                <a:ext uri="{FF2B5EF4-FFF2-40B4-BE49-F238E27FC236}">
                  <a16:creationId xmlns:a16="http://schemas.microsoft.com/office/drawing/2014/main" id="{8F7A8335-CA9B-2BD7-2172-90A5D190D6A6}"/>
                </a:ext>
              </a:extLst>
            </p:cNvPr>
            <p:cNvSpPr/>
            <p:nvPr/>
          </p:nvSpPr>
          <p:spPr>
            <a:xfrm>
              <a:off x="2679700" y="1905000"/>
              <a:ext cx="21590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23F6544-D7C3-2C03-781A-F5B165CBCE1F}"/>
                </a:ext>
              </a:extLst>
            </p:cNvPr>
            <p:cNvSpPr/>
            <p:nvPr/>
          </p:nvSpPr>
          <p:spPr>
            <a:xfrm>
              <a:off x="6756400" y="3321545"/>
              <a:ext cx="28321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5B8D575-601C-A1EA-89EC-129B2F0121D2}"/>
                </a:ext>
              </a:extLst>
            </p:cNvPr>
            <p:cNvSpPr/>
            <p:nvPr/>
          </p:nvSpPr>
          <p:spPr>
            <a:xfrm>
              <a:off x="2501900" y="4724400"/>
              <a:ext cx="21590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Rounded Corners 12">
            <a:extLst>
              <a:ext uri="{FF2B5EF4-FFF2-40B4-BE49-F238E27FC236}">
                <a16:creationId xmlns:a16="http://schemas.microsoft.com/office/drawing/2014/main" id="{E87E2023-9FF6-4B87-3E57-614F73F86B8A}"/>
              </a:ext>
            </a:extLst>
          </p:cNvPr>
          <p:cNvSpPr/>
          <p:nvPr/>
        </p:nvSpPr>
        <p:spPr>
          <a:xfrm>
            <a:off x="1161142" y="1816463"/>
            <a:ext cx="3721100" cy="720000"/>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485C6A"/>
                </a:solidFill>
              </a:rPr>
              <a:t>Biology</a:t>
            </a:r>
            <a:r>
              <a:rPr lang="fr-FR" dirty="0">
                <a:solidFill>
                  <a:srgbClr val="485C6A"/>
                </a:solidFill>
              </a:rPr>
              <a:t> (</a:t>
            </a:r>
            <a:r>
              <a:rPr lang="fr-FR" dirty="0" err="1">
                <a:solidFill>
                  <a:srgbClr val="485C6A"/>
                </a:solidFill>
              </a:rPr>
              <a:t>oxygen</a:t>
            </a:r>
            <a:r>
              <a:rPr lang="fr-FR" dirty="0">
                <a:solidFill>
                  <a:srgbClr val="485C6A"/>
                </a:solidFill>
              </a:rPr>
              <a:t> </a:t>
            </a:r>
            <a:r>
              <a:rPr lang="fr-FR" dirty="0" err="1">
                <a:solidFill>
                  <a:srgbClr val="485C6A"/>
                </a:solidFill>
              </a:rPr>
              <a:t>supply</a:t>
            </a:r>
            <a:r>
              <a:rPr lang="fr-FR" dirty="0">
                <a:solidFill>
                  <a:srgbClr val="485C6A"/>
                </a:solidFill>
              </a:rPr>
              <a:t>)</a:t>
            </a:r>
            <a:endParaRPr lang="en-GB" dirty="0">
              <a:solidFill>
                <a:srgbClr val="485C6A"/>
              </a:solidFill>
            </a:endParaRPr>
          </a:p>
        </p:txBody>
      </p:sp>
      <p:sp>
        <p:nvSpPr>
          <p:cNvPr id="14" name="Rectangle: Rounded Corners 13">
            <a:extLst>
              <a:ext uri="{FF2B5EF4-FFF2-40B4-BE49-F238E27FC236}">
                <a16:creationId xmlns:a16="http://schemas.microsoft.com/office/drawing/2014/main" id="{534F021D-0B71-DCAC-8E55-61B5AF47D168}"/>
              </a:ext>
            </a:extLst>
          </p:cNvPr>
          <p:cNvSpPr/>
          <p:nvPr/>
        </p:nvSpPr>
        <p:spPr>
          <a:xfrm>
            <a:off x="7086600" y="3606842"/>
            <a:ext cx="3721100" cy="720000"/>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485C6A"/>
                </a:solidFill>
              </a:rPr>
              <a:t>External</a:t>
            </a:r>
            <a:r>
              <a:rPr lang="fr-FR" dirty="0">
                <a:solidFill>
                  <a:srgbClr val="485C6A"/>
                </a:solidFill>
              </a:rPr>
              <a:t> (</a:t>
            </a:r>
            <a:r>
              <a:rPr lang="fr-FR" dirty="0" err="1">
                <a:solidFill>
                  <a:srgbClr val="485C6A"/>
                </a:solidFill>
              </a:rPr>
              <a:t>sustained</a:t>
            </a:r>
            <a:r>
              <a:rPr lang="fr-FR" dirty="0">
                <a:solidFill>
                  <a:srgbClr val="485C6A"/>
                </a:solidFill>
              </a:rPr>
              <a:t>) forces</a:t>
            </a:r>
            <a:endParaRPr lang="en-GB" dirty="0">
              <a:solidFill>
                <a:srgbClr val="485C6A"/>
              </a:solidFill>
            </a:endParaRPr>
          </a:p>
        </p:txBody>
      </p:sp>
      <p:sp>
        <p:nvSpPr>
          <p:cNvPr id="15" name="Rectangle: Rounded Corners 14">
            <a:extLst>
              <a:ext uri="{FF2B5EF4-FFF2-40B4-BE49-F238E27FC236}">
                <a16:creationId xmlns:a16="http://schemas.microsoft.com/office/drawing/2014/main" id="{8AC256E1-9A27-97BC-0C00-A3605ECEA8CA}"/>
              </a:ext>
            </a:extLst>
          </p:cNvPr>
          <p:cNvSpPr/>
          <p:nvPr/>
        </p:nvSpPr>
        <p:spPr>
          <a:xfrm>
            <a:off x="1010285" y="5148853"/>
            <a:ext cx="3721100" cy="720000"/>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485C6A"/>
                </a:solidFill>
              </a:rPr>
              <a:t>History</a:t>
            </a:r>
            <a:r>
              <a:rPr lang="fr-FR" dirty="0">
                <a:solidFill>
                  <a:srgbClr val="485C6A"/>
                </a:solidFill>
              </a:rPr>
              <a:t> of the tissue</a:t>
            </a:r>
            <a:endParaRPr lang="en-GB" dirty="0">
              <a:solidFill>
                <a:srgbClr val="485C6A"/>
              </a:solidFill>
            </a:endParaRPr>
          </a:p>
        </p:txBody>
      </p:sp>
    </p:spTree>
    <p:extLst>
      <p:ext uri="{BB962C8B-B14F-4D97-AF65-F5344CB8AC3E}">
        <p14:creationId xmlns:p14="http://schemas.microsoft.com/office/powerpoint/2010/main" val="475901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14B92B1-C43E-69C8-A97C-004F12B44FBA}"/>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9B2569B8-618E-15D9-0022-175B5920FE61}"/>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C147D242-A138-2F7E-C72D-211C112223D4}"/>
              </a:ext>
            </a:extLst>
          </p:cNvPr>
          <p:cNvSpPr>
            <a:spLocks noGrp="1"/>
          </p:cNvSpPr>
          <p:nvPr>
            <p:ph type="sldNum" sz="quarter" idx="12"/>
          </p:nvPr>
        </p:nvSpPr>
        <p:spPr/>
        <p:txBody>
          <a:bodyPr/>
          <a:lstStyle/>
          <a:p>
            <a:fld id="{1C96B271-48F2-4EBC-90C1-CA6B138C6EC9}" type="slidenum">
              <a:rPr lang="fr-FR" smtClean="0"/>
              <a:pPr/>
              <a:t>6</a:t>
            </a:fld>
            <a:endParaRPr lang="fr-FR">
              <a:latin typeface="Bahnschrift Light" panose="020B0502040204020203" pitchFamily="34" charset="0"/>
            </a:endParaRPr>
          </a:p>
        </p:txBody>
      </p:sp>
      <p:sp>
        <p:nvSpPr>
          <p:cNvPr id="7" name="Rectangle: Rounded Corners 6">
            <a:extLst>
              <a:ext uri="{FF2B5EF4-FFF2-40B4-BE49-F238E27FC236}">
                <a16:creationId xmlns:a16="http://schemas.microsoft.com/office/drawing/2014/main" id="{2F4E9F4A-8EE0-1D84-1232-C6525E0C51D9}"/>
              </a:ext>
            </a:extLst>
          </p:cNvPr>
          <p:cNvSpPr/>
          <p:nvPr/>
        </p:nvSpPr>
        <p:spPr>
          <a:xfrm>
            <a:off x="520700" y="2222500"/>
            <a:ext cx="11137900" cy="2349500"/>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85C6A"/>
                </a:solidFill>
              </a:rPr>
              <a:t>A </a:t>
            </a:r>
            <a:r>
              <a:rPr lang="en-GB" sz="2400" b="1" dirty="0">
                <a:solidFill>
                  <a:srgbClr val="485C6A"/>
                </a:solidFill>
              </a:rPr>
              <a:t>skin porous model </a:t>
            </a:r>
            <a:r>
              <a:rPr lang="en-GB" sz="2400" dirty="0">
                <a:solidFill>
                  <a:srgbClr val="485C6A"/>
                </a:solidFill>
              </a:rPr>
              <a:t>compared to patient data: a </a:t>
            </a:r>
            <a:r>
              <a:rPr lang="en-GB" sz="2400" b="1" dirty="0">
                <a:solidFill>
                  <a:srgbClr val="485C6A"/>
                </a:solidFill>
              </a:rPr>
              <a:t>comprehensive tool </a:t>
            </a:r>
            <a:r>
              <a:rPr lang="en-GB" sz="2400" dirty="0">
                <a:solidFill>
                  <a:srgbClr val="485C6A"/>
                </a:solidFill>
              </a:rPr>
              <a:t>for understanding the </a:t>
            </a:r>
            <a:r>
              <a:rPr lang="en-GB" sz="2400" b="1" dirty="0">
                <a:solidFill>
                  <a:srgbClr val="485C6A"/>
                </a:solidFill>
              </a:rPr>
              <a:t>bidirectional link </a:t>
            </a:r>
            <a:r>
              <a:rPr lang="en-GB" sz="2400" dirty="0">
                <a:solidFill>
                  <a:srgbClr val="485C6A"/>
                </a:solidFill>
              </a:rPr>
              <a:t>between </a:t>
            </a:r>
            <a:r>
              <a:rPr lang="en-GB" sz="2400" b="1" dirty="0">
                <a:solidFill>
                  <a:srgbClr val="485C6A"/>
                </a:solidFill>
              </a:rPr>
              <a:t>mechanical</a:t>
            </a:r>
            <a:r>
              <a:rPr lang="en-GB" sz="2400" dirty="0">
                <a:solidFill>
                  <a:srgbClr val="485C6A"/>
                </a:solidFill>
              </a:rPr>
              <a:t> integrity and </a:t>
            </a:r>
            <a:r>
              <a:rPr lang="en-GB" sz="2400" b="1" dirty="0">
                <a:solidFill>
                  <a:srgbClr val="485C6A"/>
                </a:solidFill>
              </a:rPr>
              <a:t>microvascular</a:t>
            </a:r>
            <a:r>
              <a:rPr lang="en-GB" sz="2400" dirty="0">
                <a:solidFill>
                  <a:srgbClr val="485C6A"/>
                </a:solidFill>
              </a:rPr>
              <a:t> health.</a:t>
            </a:r>
          </a:p>
        </p:txBody>
      </p:sp>
    </p:spTree>
    <p:extLst>
      <p:ext uri="{BB962C8B-B14F-4D97-AF65-F5344CB8AC3E}">
        <p14:creationId xmlns:p14="http://schemas.microsoft.com/office/powerpoint/2010/main" val="21902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1C18-D1C6-B7D9-41EC-7080DCA27625}"/>
              </a:ext>
            </a:extLst>
          </p:cNvPr>
          <p:cNvSpPr>
            <a:spLocks noGrp="1"/>
          </p:cNvSpPr>
          <p:nvPr>
            <p:ph type="title"/>
          </p:nvPr>
        </p:nvSpPr>
        <p:spPr/>
        <p:txBody>
          <a:bodyPr/>
          <a:lstStyle/>
          <a:p>
            <a:r>
              <a:rPr lang="fr-FR" dirty="0"/>
              <a:t>The Human skin as a </a:t>
            </a:r>
            <a:r>
              <a:rPr lang="fr-FR" dirty="0" err="1"/>
              <a:t>sponge</a:t>
            </a:r>
            <a:endParaRPr lang="en-GB" dirty="0"/>
          </a:p>
        </p:txBody>
      </p:sp>
      <p:sp>
        <p:nvSpPr>
          <p:cNvPr id="3" name="Date Placeholder 2">
            <a:extLst>
              <a:ext uri="{FF2B5EF4-FFF2-40B4-BE49-F238E27FC236}">
                <a16:creationId xmlns:a16="http://schemas.microsoft.com/office/drawing/2014/main" id="{275A2E14-F536-F0E7-984C-B42D022264B9}"/>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4375BBD6-2197-E675-312C-FF8A1B4DA145}"/>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F32B2139-6558-E401-611B-47C544EEC0DC}"/>
              </a:ext>
            </a:extLst>
          </p:cNvPr>
          <p:cNvSpPr>
            <a:spLocks noGrp="1"/>
          </p:cNvSpPr>
          <p:nvPr>
            <p:ph type="sldNum" sz="quarter" idx="12"/>
          </p:nvPr>
        </p:nvSpPr>
        <p:spPr/>
        <p:txBody>
          <a:bodyPr/>
          <a:lstStyle/>
          <a:p>
            <a:fld id="{1C96B271-48F2-4EBC-90C1-CA6B138C6EC9}" type="slidenum">
              <a:rPr lang="fr-FR" smtClean="0"/>
              <a:pPr/>
              <a:t>7</a:t>
            </a:fld>
            <a:endParaRPr lang="fr-FR">
              <a:latin typeface="Bahnschrift Light" panose="020B0502040204020203" pitchFamily="34" charset="0"/>
            </a:endParaRPr>
          </a:p>
        </p:txBody>
      </p:sp>
      <p:sp>
        <p:nvSpPr>
          <p:cNvPr id="16" name="Rectangle: Rounded Corners 15">
            <a:extLst>
              <a:ext uri="{FF2B5EF4-FFF2-40B4-BE49-F238E27FC236}">
                <a16:creationId xmlns:a16="http://schemas.microsoft.com/office/drawing/2014/main" id="{95C88044-4C0F-B9F4-FD16-15440105332C}"/>
              </a:ext>
            </a:extLst>
          </p:cNvPr>
          <p:cNvSpPr/>
          <p:nvPr/>
        </p:nvSpPr>
        <p:spPr>
          <a:xfrm>
            <a:off x="7219444" y="3119976"/>
            <a:ext cx="3721100" cy="1874174"/>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dirty="0">
                <a:solidFill>
                  <a:srgbClr val="485C6A"/>
                </a:solidFill>
              </a:rPr>
              <a:t>The </a:t>
            </a:r>
            <a:r>
              <a:rPr lang="fr-FR" dirty="0" err="1">
                <a:solidFill>
                  <a:srgbClr val="485C6A"/>
                </a:solidFill>
              </a:rPr>
              <a:t>Barrier</a:t>
            </a:r>
            <a:r>
              <a:rPr lang="fr-FR" dirty="0">
                <a:solidFill>
                  <a:srgbClr val="485C6A"/>
                </a:solidFill>
              </a:rPr>
              <a:t> </a:t>
            </a:r>
            <a:r>
              <a:rPr lang="fr-FR" dirty="0" err="1">
                <a:solidFill>
                  <a:srgbClr val="485C6A"/>
                </a:solidFill>
              </a:rPr>
              <a:t>with</a:t>
            </a:r>
            <a:r>
              <a:rPr lang="fr-FR" dirty="0">
                <a:solidFill>
                  <a:srgbClr val="485C6A"/>
                </a:solidFill>
              </a:rPr>
              <a:t> the </a:t>
            </a:r>
            <a:r>
              <a:rPr lang="fr-FR" dirty="0" err="1">
                <a:solidFill>
                  <a:srgbClr val="485C6A"/>
                </a:solidFill>
              </a:rPr>
              <a:t>environment</a:t>
            </a:r>
            <a:r>
              <a:rPr lang="fr-FR" dirty="0">
                <a:solidFill>
                  <a:srgbClr val="485C6A"/>
                </a:solidFill>
              </a:rPr>
              <a:t>:</a:t>
            </a:r>
            <a:br>
              <a:rPr lang="fr-FR" dirty="0">
                <a:solidFill>
                  <a:srgbClr val="485C6A"/>
                </a:solidFill>
              </a:rPr>
            </a:br>
            <a:endParaRPr lang="en-GB" dirty="0">
              <a:solidFill>
                <a:srgbClr val="485C6A"/>
              </a:solidFill>
            </a:endParaRPr>
          </a:p>
        </p:txBody>
      </p:sp>
      <p:pic>
        <p:nvPicPr>
          <p:cNvPr id="28" name="Picture Placeholder 27" descr="A close-up of a blood vessels&#10;&#10;AI-generated content may be incorrect.">
            <a:extLst>
              <a:ext uri="{FF2B5EF4-FFF2-40B4-BE49-F238E27FC236}">
                <a16:creationId xmlns:a16="http://schemas.microsoft.com/office/drawing/2014/main" id="{B54B486B-D6E8-77D2-6CAC-980B755C0F9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grpSp>
        <p:nvGrpSpPr>
          <p:cNvPr id="24" name="Group 23">
            <a:extLst>
              <a:ext uri="{FF2B5EF4-FFF2-40B4-BE49-F238E27FC236}">
                <a16:creationId xmlns:a16="http://schemas.microsoft.com/office/drawing/2014/main" id="{7E284DD0-74EC-6AC2-F1F7-535F4D14FB6E}"/>
              </a:ext>
            </a:extLst>
          </p:cNvPr>
          <p:cNvGrpSpPr/>
          <p:nvPr/>
        </p:nvGrpSpPr>
        <p:grpSpPr>
          <a:xfrm>
            <a:off x="7939634" y="3972411"/>
            <a:ext cx="2280719" cy="584776"/>
            <a:chOff x="7735460" y="3753336"/>
            <a:chExt cx="2280719" cy="584776"/>
          </a:xfrm>
        </p:grpSpPr>
        <p:pic>
          <p:nvPicPr>
            <p:cNvPr id="17" name="Picture Placeholder 11" descr="Thermometer with solid fill">
              <a:extLst>
                <a:ext uri="{FF2B5EF4-FFF2-40B4-BE49-F238E27FC236}">
                  <a16:creationId xmlns:a16="http://schemas.microsoft.com/office/drawing/2014/main" id="{1A88725A-EFA7-8F4F-02E3-20676F892653}"/>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a:off x="7735460" y="3753336"/>
              <a:ext cx="584776" cy="584776"/>
            </a:xfrm>
            <a:prstGeom prst="rect">
              <a:avLst/>
            </a:prstGeom>
          </p:spPr>
        </p:pic>
        <p:pic>
          <p:nvPicPr>
            <p:cNvPr id="20" name="Picture 19" descr="A black and white image of a cross with a leaf and a bandage&#10;&#10;AI-generated content may be incorrect.">
              <a:extLst>
                <a:ext uri="{FF2B5EF4-FFF2-40B4-BE49-F238E27FC236}">
                  <a16:creationId xmlns:a16="http://schemas.microsoft.com/office/drawing/2014/main" id="{F68DAF40-76A1-77C6-2214-01261B5300B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184" y1="44824" x2="38672" y2="44824"/>
                          <a14:foregroundMark x1="54297" y1="60547" x2="54297" y2="60547"/>
                          <a14:foregroundMark x1="65527" y1="60742" x2="65527" y2="60742"/>
                          <a14:foregroundMark x1="36133" y1="53320" x2="36133" y2="53320"/>
                          <a14:foregroundMark x1="62793" y1="53320" x2="62793" y2="53320"/>
                          <a14:foregroundMark x1="51270" y1="36523" x2="51270" y2="36523"/>
                          <a14:foregroundMark x1="44531" y1="35547" x2="44531" y2="35547"/>
                          <a14:foregroundMark x1="45508" y1="31152" x2="45508" y2="31152"/>
                          <a14:foregroundMark x1="50391" y1="30859" x2="50391" y2="30859"/>
                          <a14:foregroundMark x1="54492" y1="31934" x2="54492" y2="31934"/>
                          <a14:foregroundMark x1="56543" y1="36035" x2="56543" y2="36035"/>
                          <a14:foregroundMark x1="34473" y1="54004" x2="34473" y2="54004"/>
                          <a14:foregroundMark x1="63867" y1="54004" x2="63867" y2="54004"/>
                          <a14:foregroundMark x1="48828" y1="54102" x2="48828" y2="54102"/>
                          <a14:backgroundMark x1="36328" y1="53125" x2="36328" y2="53125"/>
                          <a14:backgroundMark x1="36133" y1="53027" x2="36133" y2="53027"/>
                          <a14:backgroundMark x1="35938" y1="53027" x2="35938" y2="53027"/>
                          <a14:backgroundMark x1="35840" y1="53223" x2="35840" y2="53223"/>
                          <a14:backgroundMark x1="36230" y1="53223" x2="36230" y2="53223"/>
                          <a14:backgroundMark x1="65723" y1="61621" x2="65723" y2="61621"/>
                          <a14:backgroundMark x1="62793" y1="53223" x2="62793" y2="53223"/>
                          <a14:backgroundMark x1="45020" y1="55371" x2="45020" y2="55371"/>
                          <a14:backgroundMark x1="41113" y1="45996" x2="41113" y2="45996"/>
                          <a14:backgroundMark x1="43359" y1="43457" x2="43359" y2="43457"/>
                          <a14:backgroundMark x1="43066" y1="46094" x2="43066" y2="46094"/>
                          <a14:backgroundMark x1="43164" y1="48535" x2="43164" y2="48535"/>
                          <a14:backgroundMark x1="45410" y1="45996" x2="45410" y2="45996"/>
                          <a14:backgroundMark x1="57324" y1="43652" x2="57324" y2="43652"/>
                          <a14:backgroundMark x1="57617" y1="46191" x2="57617" y2="46191"/>
                          <a14:backgroundMark x1="57422" y1="48340" x2="57422" y2="48340"/>
                          <a14:backgroundMark x1="54785" y1="46289" x2="54785" y2="46289"/>
                          <a14:backgroundMark x1="59473" y1="46094" x2="59473" y2="46094"/>
                          <a14:backgroundMark x1="43359" y1="57813" x2="43359" y2="57813"/>
                          <a14:backgroundMark x1="40820" y1="60254" x2="40820" y2="60254"/>
                          <a14:backgroundMark x1="43457" y1="60449" x2="43457" y2="60449"/>
                          <a14:backgroundMark x1="43262" y1="62402" x2="43262" y2="62402"/>
                          <a14:backgroundMark x1="45410" y1="60254" x2="45410" y2="60254"/>
                          <a14:backgroundMark x1="54785" y1="60449" x2="54785" y2="60449"/>
                          <a14:backgroundMark x1="57129" y1="60254" x2="57129" y2="60254"/>
                          <a14:backgroundMark x1="57227" y1="58203" x2="57227" y2="58203"/>
                          <a14:backgroundMark x1="57129" y1="62402" x2="57129" y2="62402"/>
                          <a14:backgroundMark x1="59277" y1="60449" x2="59277" y2="60449"/>
                          <a14:backgroundMark x1="46777" y1="54004" x2="46777" y2="54004"/>
                          <a14:backgroundMark x1="49121" y1="51660" x2="49121" y2="51660"/>
                          <a14:backgroundMark x1="50781" y1="49902" x2="50781" y2="49902"/>
                          <a14:backgroundMark x1="52246" y1="51172" x2="52246" y2="51172"/>
                          <a14:backgroundMark x1="50391" y1="53418" x2="50391" y2="53418"/>
                          <a14:backgroundMark x1="48340" y1="55176" x2="48340" y2="55176"/>
                          <a14:backgroundMark x1="49609" y1="56641" x2="49609" y2="56641"/>
                          <a14:backgroundMark x1="51855" y1="54590" x2="51855" y2="54590"/>
                          <a14:backgroundMark x1="53711" y1="52832" x2="53711" y2="52832"/>
                        </a14:backgroundRemoval>
                      </a14:imgEffect>
                    </a14:imgLayer>
                  </a14:imgProps>
                </a:ext>
                <a:ext uri="{28A0092B-C50C-407E-A947-70E740481C1C}">
                  <a14:useLocalDpi xmlns:a14="http://schemas.microsoft.com/office/drawing/2010/main" val="0"/>
                </a:ext>
              </a:extLst>
            </a:blip>
            <a:srcRect l="31145" t="28013" r="28526" b="31987"/>
            <a:stretch>
              <a:fillRect/>
            </a:stretch>
          </p:blipFill>
          <p:spPr>
            <a:xfrm>
              <a:off x="8589843" y="3757724"/>
              <a:ext cx="580728" cy="576000"/>
            </a:xfrm>
            <a:prstGeom prst="rect">
              <a:avLst/>
            </a:prstGeom>
          </p:spPr>
        </p:pic>
        <p:pic>
          <p:nvPicPr>
            <p:cNvPr id="23" name="Picture Placeholder 14" descr="Body builder with solid fill">
              <a:extLst>
                <a:ext uri="{FF2B5EF4-FFF2-40B4-BE49-F238E27FC236}">
                  <a16:creationId xmlns:a16="http://schemas.microsoft.com/office/drawing/2014/main" id="{7A6D1B91-CD3D-F073-D2D9-FC02733D2165}"/>
                </a:ext>
              </a:extLst>
            </p:cNvPr>
            <p:cNvPicPr>
              <a:picLocks noChangeAspect="1"/>
            </p:cNvPicPr>
            <p:nvPr/>
          </p:nvPicPr>
          <p:blipFill>
            <a:blip r:embed="rId8">
              <a:extLst>
                <a:ext uri="{96DAC541-7B7A-43D3-8B79-37D633B846F1}">
                  <asvg:svgBlip xmlns:asvg="http://schemas.microsoft.com/office/drawing/2016/SVG/main" r:embed="rId9"/>
                </a:ext>
              </a:extLst>
            </a:blip>
            <a:srcRect/>
            <a:stretch>
              <a:fillRect/>
            </a:stretch>
          </p:blipFill>
          <p:spPr>
            <a:xfrm>
              <a:off x="9440179" y="3757724"/>
              <a:ext cx="576000" cy="576000"/>
            </a:xfrm>
            <a:prstGeom prst="rect">
              <a:avLst/>
            </a:prstGeom>
          </p:spPr>
        </p:pic>
      </p:grpSp>
      <p:sp>
        <p:nvSpPr>
          <p:cNvPr id="26" name="TextBox 25">
            <a:extLst>
              <a:ext uri="{FF2B5EF4-FFF2-40B4-BE49-F238E27FC236}">
                <a16:creationId xmlns:a16="http://schemas.microsoft.com/office/drawing/2014/main" id="{86F6EF21-ABBE-2C2E-3BE9-F3F77F777665}"/>
              </a:ext>
            </a:extLst>
          </p:cNvPr>
          <p:cNvSpPr txBox="1"/>
          <p:nvPr/>
        </p:nvSpPr>
        <p:spPr>
          <a:xfrm>
            <a:off x="9725053" y="4778706"/>
            <a:ext cx="990600" cy="215444"/>
          </a:xfrm>
          <a:prstGeom prst="rect">
            <a:avLst/>
          </a:prstGeom>
          <a:noFill/>
        </p:spPr>
        <p:txBody>
          <a:bodyPr wrap="square">
            <a:spAutoFit/>
          </a:bodyPr>
          <a:lstStyle/>
          <a:p>
            <a:r>
              <a:rPr lang="en-GB" sz="800" b="0" i="0" u="none" strike="noStrike" baseline="0" dirty="0">
                <a:solidFill>
                  <a:srgbClr val="38637C"/>
                </a:solidFill>
                <a:latin typeface="LMSans8-Regular"/>
              </a:rPr>
              <a:t>[Burns et al., 2010]</a:t>
            </a:r>
            <a:endParaRPr lang="en-GB" dirty="0"/>
          </a:p>
        </p:txBody>
      </p:sp>
      <p:sp>
        <p:nvSpPr>
          <p:cNvPr id="6" name="TextBox 5">
            <a:extLst>
              <a:ext uri="{FF2B5EF4-FFF2-40B4-BE49-F238E27FC236}">
                <a16:creationId xmlns:a16="http://schemas.microsoft.com/office/drawing/2014/main" id="{42E75D4A-54A5-F868-779B-7C1B9EC00FA9}"/>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pic>
        <p:nvPicPr>
          <p:cNvPr id="8" name="Image 21">
            <a:extLst>
              <a:ext uri="{FF2B5EF4-FFF2-40B4-BE49-F238E27FC236}">
                <a16:creationId xmlns:a16="http://schemas.microsoft.com/office/drawing/2014/main" id="{400BECC5-99CB-4C1A-1C69-9E5891E0B4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 y="1348425"/>
            <a:ext cx="1546638" cy="3523784"/>
          </a:xfrm>
          <a:prstGeom prst="rect">
            <a:avLst/>
          </a:prstGeom>
        </p:spPr>
      </p:pic>
    </p:spTree>
    <p:extLst>
      <p:ext uri="{BB962C8B-B14F-4D97-AF65-F5344CB8AC3E}">
        <p14:creationId xmlns:p14="http://schemas.microsoft.com/office/powerpoint/2010/main" val="247186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0C7B7-FFCE-8C2A-9320-664671AC4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320ED-82DD-34BF-0BA9-632AA2B97E77}"/>
              </a:ext>
            </a:extLst>
          </p:cNvPr>
          <p:cNvSpPr>
            <a:spLocks noGrp="1"/>
          </p:cNvSpPr>
          <p:nvPr>
            <p:ph type="title"/>
          </p:nvPr>
        </p:nvSpPr>
        <p:spPr/>
        <p:txBody>
          <a:bodyPr/>
          <a:lstStyle/>
          <a:p>
            <a:r>
              <a:rPr lang="fr-FR" dirty="0"/>
              <a:t>The Human skin as a </a:t>
            </a:r>
            <a:r>
              <a:rPr lang="fr-FR" dirty="0" err="1"/>
              <a:t>sponge</a:t>
            </a:r>
            <a:endParaRPr lang="en-GB" dirty="0"/>
          </a:p>
        </p:txBody>
      </p:sp>
      <p:sp>
        <p:nvSpPr>
          <p:cNvPr id="3" name="Date Placeholder 2">
            <a:extLst>
              <a:ext uri="{FF2B5EF4-FFF2-40B4-BE49-F238E27FC236}">
                <a16:creationId xmlns:a16="http://schemas.microsoft.com/office/drawing/2014/main" id="{EE879EB4-6CD5-39FE-BDED-E24C658C1AF7}"/>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E9E09DCF-CB45-9975-719F-F54F7DE36B07}"/>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524C67FA-85E4-17EB-9ACC-1086A3ED3B55}"/>
              </a:ext>
            </a:extLst>
          </p:cNvPr>
          <p:cNvSpPr>
            <a:spLocks noGrp="1"/>
          </p:cNvSpPr>
          <p:nvPr>
            <p:ph type="sldNum" sz="quarter" idx="12"/>
          </p:nvPr>
        </p:nvSpPr>
        <p:spPr/>
        <p:txBody>
          <a:bodyPr/>
          <a:lstStyle/>
          <a:p>
            <a:fld id="{1C96B271-48F2-4EBC-90C1-CA6B138C6EC9}" type="slidenum">
              <a:rPr lang="fr-FR" smtClean="0"/>
              <a:pPr/>
              <a:t>8</a:t>
            </a:fld>
            <a:endParaRPr lang="fr-FR">
              <a:latin typeface="Bahnschrift Light" panose="020B0502040204020203" pitchFamily="34" charset="0"/>
            </a:endParaRPr>
          </a:p>
        </p:txBody>
      </p:sp>
      <p:pic>
        <p:nvPicPr>
          <p:cNvPr id="31" name="Picture Placeholder 30" descr="A close-up of a blood vessels&#10;&#10;AI-generated content may be incorrect.">
            <a:extLst>
              <a:ext uri="{FF2B5EF4-FFF2-40B4-BE49-F238E27FC236}">
                <a16:creationId xmlns:a16="http://schemas.microsoft.com/office/drawing/2014/main" id="{F7831E97-0864-6FA7-83EE-9583153D3A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grpSp>
        <p:nvGrpSpPr>
          <p:cNvPr id="7" name="Groupe 57">
            <a:extLst>
              <a:ext uri="{FF2B5EF4-FFF2-40B4-BE49-F238E27FC236}">
                <a16:creationId xmlns:a16="http://schemas.microsoft.com/office/drawing/2014/main" id="{84ED5A20-97CB-ADB5-214E-BD5801DDF5B6}"/>
              </a:ext>
            </a:extLst>
          </p:cNvPr>
          <p:cNvGrpSpPr/>
          <p:nvPr/>
        </p:nvGrpSpPr>
        <p:grpSpPr>
          <a:xfrm>
            <a:off x="457200" y="1348425"/>
            <a:ext cx="4238994" cy="4628425"/>
            <a:chOff x="457200" y="1348425"/>
            <a:chExt cx="4238994" cy="4628425"/>
          </a:xfrm>
        </p:grpSpPr>
        <p:pic>
          <p:nvPicPr>
            <p:cNvPr id="8" name="Image 21">
              <a:extLst>
                <a:ext uri="{FF2B5EF4-FFF2-40B4-BE49-F238E27FC236}">
                  <a16:creationId xmlns:a16="http://schemas.microsoft.com/office/drawing/2014/main" id="{9EA6B8F6-B2B2-F798-462F-AFDA4CAE7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48425"/>
              <a:ext cx="1546638" cy="3523784"/>
            </a:xfrm>
            <a:prstGeom prst="rect">
              <a:avLst/>
            </a:prstGeom>
          </p:spPr>
        </p:pic>
        <p:grpSp>
          <p:nvGrpSpPr>
            <p:cNvPr id="9" name="Groupe 48">
              <a:extLst>
                <a:ext uri="{FF2B5EF4-FFF2-40B4-BE49-F238E27FC236}">
                  <a16:creationId xmlns:a16="http://schemas.microsoft.com/office/drawing/2014/main" id="{6C68E8A5-D02B-F821-3464-145C8C6B6D84}"/>
                </a:ext>
              </a:extLst>
            </p:cNvPr>
            <p:cNvGrpSpPr/>
            <p:nvPr/>
          </p:nvGrpSpPr>
          <p:grpSpPr>
            <a:xfrm rot="207905">
              <a:off x="1091832" y="3216718"/>
              <a:ext cx="3604362" cy="2760132"/>
              <a:chOff x="1247039" y="2590800"/>
              <a:chExt cx="3604362" cy="2760132"/>
            </a:xfrm>
          </p:grpSpPr>
          <p:sp>
            <p:nvSpPr>
              <p:cNvPr id="10" name="Forme libre : forme 49">
                <a:extLst>
                  <a:ext uri="{FF2B5EF4-FFF2-40B4-BE49-F238E27FC236}">
                    <a16:creationId xmlns:a16="http://schemas.microsoft.com/office/drawing/2014/main" id="{9DBDB68C-5A53-201E-1EAC-029136C75BE5}"/>
                  </a:ext>
                </a:extLst>
              </p:cNvPr>
              <p:cNvSpPr/>
              <p:nvPr/>
            </p:nvSpPr>
            <p:spPr>
              <a:xfrm>
                <a:off x="1253068" y="2599265"/>
                <a:ext cx="3598333" cy="2751667"/>
              </a:xfrm>
              <a:custGeom>
                <a:avLst/>
                <a:gdLst>
                  <a:gd name="connsiteX0" fmla="*/ 287866 w 3598333"/>
                  <a:gd name="connsiteY0" fmla="*/ 0 h 2734734"/>
                  <a:gd name="connsiteX1" fmla="*/ 3598333 w 3598333"/>
                  <a:gd name="connsiteY1" fmla="*/ 1329267 h 2734734"/>
                  <a:gd name="connsiteX2" fmla="*/ 2997200 w 3598333"/>
                  <a:gd name="connsiteY2" fmla="*/ 2734734 h 2734734"/>
                  <a:gd name="connsiteX3" fmla="*/ 0 w 3598333"/>
                  <a:gd name="connsiteY3" fmla="*/ 262467 h 2734734"/>
                  <a:gd name="connsiteX4" fmla="*/ 287866 w 3598333"/>
                  <a:gd name="connsiteY4" fmla="*/ 270934 h 2734734"/>
                  <a:gd name="connsiteX5" fmla="*/ 287866 w 3598333"/>
                  <a:gd name="connsiteY5" fmla="*/ 0 h 273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8333" h="2734734">
                    <a:moveTo>
                      <a:pt x="287866" y="0"/>
                    </a:moveTo>
                    <a:lnTo>
                      <a:pt x="3598333" y="1329267"/>
                    </a:lnTo>
                    <a:lnTo>
                      <a:pt x="2997200" y="2734734"/>
                    </a:lnTo>
                    <a:lnTo>
                      <a:pt x="0" y="262467"/>
                    </a:lnTo>
                    <a:lnTo>
                      <a:pt x="287866" y="270934"/>
                    </a:lnTo>
                    <a:lnTo>
                      <a:pt x="287866" y="0"/>
                    </a:lnTo>
                    <a:close/>
                  </a:path>
                </a:pathLst>
              </a:cu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1" name="Connecteur droit 50">
                <a:extLst>
                  <a:ext uri="{FF2B5EF4-FFF2-40B4-BE49-F238E27FC236}">
                    <a16:creationId xmlns:a16="http://schemas.microsoft.com/office/drawing/2014/main" id="{E1096801-F0A8-84B4-150E-53950C42A276}"/>
                  </a:ext>
                </a:extLst>
              </p:cNvPr>
              <p:cNvCxnSpPr>
                <a:cxnSpLocks/>
              </p:cNvCxnSpPr>
              <p:nvPr/>
            </p:nvCxnSpPr>
            <p:spPr>
              <a:xfrm>
                <a:off x="1535112" y="2590800"/>
                <a:ext cx="3257021" cy="13208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51">
                <a:extLst>
                  <a:ext uri="{FF2B5EF4-FFF2-40B4-BE49-F238E27FC236}">
                    <a16:creationId xmlns:a16="http://schemas.microsoft.com/office/drawing/2014/main" id="{EB6D6730-DA9D-DDD9-6B3F-F30A596DB226}"/>
                  </a:ext>
                </a:extLst>
              </p:cNvPr>
              <p:cNvCxnSpPr>
                <a:cxnSpLocks/>
              </p:cNvCxnSpPr>
              <p:nvPr/>
            </p:nvCxnSpPr>
            <p:spPr>
              <a:xfrm>
                <a:off x="1247039" y="2869141"/>
                <a:ext cx="2766161" cy="22912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0174932-8F70-46C6-165E-90372F87C140}"/>
                  </a:ext>
                </a:extLst>
              </p:cNvPr>
              <p:cNvSpPr/>
              <p:nvPr/>
            </p:nvSpPr>
            <p:spPr>
              <a:xfrm>
                <a:off x="1258887" y="2590800"/>
                <a:ext cx="276225" cy="26987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6" name="Image 98">
            <a:extLst>
              <a:ext uri="{FF2B5EF4-FFF2-40B4-BE49-F238E27FC236}">
                <a16:creationId xmlns:a16="http://schemas.microsoft.com/office/drawing/2014/main" id="{040BEC05-2870-27BB-FF30-E96FC7DED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453" y="3283571"/>
            <a:ext cx="1687367" cy="1714020"/>
          </a:xfrm>
          <a:prstGeom prst="rect">
            <a:avLst/>
          </a:prstGeom>
        </p:spPr>
      </p:pic>
      <p:sp>
        <p:nvSpPr>
          <p:cNvPr id="20" name="Freeform: Shape 19">
            <a:extLst>
              <a:ext uri="{FF2B5EF4-FFF2-40B4-BE49-F238E27FC236}">
                <a16:creationId xmlns:a16="http://schemas.microsoft.com/office/drawing/2014/main" id="{60889B3B-5FE6-214D-FC09-54CAF9B35FA0}"/>
              </a:ext>
            </a:extLst>
          </p:cNvPr>
          <p:cNvSpPr/>
          <p:nvPr/>
        </p:nvSpPr>
        <p:spPr>
          <a:xfrm>
            <a:off x="2697018" y="3888509"/>
            <a:ext cx="2198255" cy="2216727"/>
          </a:xfrm>
          <a:custGeom>
            <a:avLst/>
            <a:gdLst>
              <a:gd name="connsiteX0" fmla="*/ 36946 w 2198255"/>
              <a:gd name="connsiteY0" fmla="*/ 1025236 h 2216727"/>
              <a:gd name="connsiteX1" fmla="*/ 36946 w 2198255"/>
              <a:gd name="connsiteY1" fmla="*/ 1025236 h 2216727"/>
              <a:gd name="connsiteX2" fmla="*/ 341746 w 2198255"/>
              <a:gd name="connsiteY2" fmla="*/ 988291 h 2216727"/>
              <a:gd name="connsiteX3" fmla="*/ 443346 w 2198255"/>
              <a:gd name="connsiteY3" fmla="*/ 969818 h 2216727"/>
              <a:gd name="connsiteX4" fmla="*/ 535709 w 2198255"/>
              <a:gd name="connsiteY4" fmla="*/ 960582 h 2216727"/>
              <a:gd name="connsiteX5" fmla="*/ 572655 w 2198255"/>
              <a:gd name="connsiteY5" fmla="*/ 951346 h 2216727"/>
              <a:gd name="connsiteX6" fmla="*/ 637309 w 2198255"/>
              <a:gd name="connsiteY6" fmla="*/ 923636 h 2216727"/>
              <a:gd name="connsiteX7" fmla="*/ 729673 w 2198255"/>
              <a:gd name="connsiteY7" fmla="*/ 877455 h 2216727"/>
              <a:gd name="connsiteX8" fmla="*/ 766618 w 2198255"/>
              <a:gd name="connsiteY8" fmla="*/ 831273 h 2216727"/>
              <a:gd name="connsiteX9" fmla="*/ 794327 w 2198255"/>
              <a:gd name="connsiteY9" fmla="*/ 812800 h 2216727"/>
              <a:gd name="connsiteX10" fmla="*/ 812800 w 2198255"/>
              <a:gd name="connsiteY10" fmla="*/ 775855 h 2216727"/>
              <a:gd name="connsiteX11" fmla="*/ 858982 w 2198255"/>
              <a:gd name="connsiteY11" fmla="*/ 655782 h 2216727"/>
              <a:gd name="connsiteX12" fmla="*/ 877455 w 2198255"/>
              <a:gd name="connsiteY12" fmla="*/ 452582 h 2216727"/>
              <a:gd name="connsiteX13" fmla="*/ 886691 w 2198255"/>
              <a:gd name="connsiteY13" fmla="*/ 286327 h 2216727"/>
              <a:gd name="connsiteX14" fmla="*/ 1016000 w 2198255"/>
              <a:gd name="connsiteY14" fmla="*/ 73891 h 2216727"/>
              <a:gd name="connsiteX15" fmla="*/ 1182255 w 2198255"/>
              <a:gd name="connsiteY15" fmla="*/ 0 h 2216727"/>
              <a:gd name="connsiteX16" fmla="*/ 1431637 w 2198255"/>
              <a:gd name="connsiteY16" fmla="*/ 64655 h 2216727"/>
              <a:gd name="connsiteX17" fmla="*/ 1745673 w 2198255"/>
              <a:gd name="connsiteY17" fmla="*/ 304800 h 2216727"/>
              <a:gd name="connsiteX18" fmla="*/ 1948873 w 2198255"/>
              <a:gd name="connsiteY18" fmla="*/ 508000 h 2216727"/>
              <a:gd name="connsiteX19" fmla="*/ 2142837 w 2198255"/>
              <a:gd name="connsiteY19" fmla="*/ 775855 h 2216727"/>
              <a:gd name="connsiteX20" fmla="*/ 2179782 w 2198255"/>
              <a:gd name="connsiteY20" fmla="*/ 923636 h 2216727"/>
              <a:gd name="connsiteX21" fmla="*/ 2198255 w 2198255"/>
              <a:gd name="connsiteY21" fmla="*/ 1025236 h 2216727"/>
              <a:gd name="connsiteX22" fmla="*/ 2013527 w 2198255"/>
              <a:gd name="connsiteY22" fmla="*/ 1459346 h 2216727"/>
              <a:gd name="connsiteX23" fmla="*/ 1930400 w 2198255"/>
              <a:gd name="connsiteY23" fmla="*/ 1579418 h 2216727"/>
              <a:gd name="connsiteX24" fmla="*/ 1736437 w 2198255"/>
              <a:gd name="connsiteY24" fmla="*/ 1745673 h 2216727"/>
              <a:gd name="connsiteX25" fmla="*/ 1690255 w 2198255"/>
              <a:gd name="connsiteY25" fmla="*/ 1782618 h 2216727"/>
              <a:gd name="connsiteX26" fmla="*/ 1653309 w 2198255"/>
              <a:gd name="connsiteY26" fmla="*/ 1810327 h 2216727"/>
              <a:gd name="connsiteX27" fmla="*/ 1597891 w 2198255"/>
              <a:gd name="connsiteY27" fmla="*/ 1865746 h 2216727"/>
              <a:gd name="connsiteX28" fmla="*/ 1579418 w 2198255"/>
              <a:gd name="connsiteY28" fmla="*/ 1893455 h 2216727"/>
              <a:gd name="connsiteX29" fmla="*/ 1514764 w 2198255"/>
              <a:gd name="connsiteY29" fmla="*/ 1995055 h 2216727"/>
              <a:gd name="connsiteX30" fmla="*/ 1422400 w 2198255"/>
              <a:gd name="connsiteY30" fmla="*/ 2078182 h 2216727"/>
              <a:gd name="connsiteX31" fmla="*/ 1385455 w 2198255"/>
              <a:gd name="connsiteY31" fmla="*/ 2124364 h 2216727"/>
              <a:gd name="connsiteX32" fmla="*/ 1330037 w 2198255"/>
              <a:gd name="connsiteY32" fmla="*/ 2216727 h 2216727"/>
              <a:gd name="connsiteX33" fmla="*/ 1126837 w 2198255"/>
              <a:gd name="connsiteY33" fmla="*/ 2207491 h 2216727"/>
              <a:gd name="connsiteX34" fmla="*/ 646546 w 2198255"/>
              <a:gd name="connsiteY34" fmla="*/ 2004291 h 2216727"/>
              <a:gd name="connsiteX35" fmla="*/ 554182 w 2198255"/>
              <a:gd name="connsiteY35" fmla="*/ 1948873 h 2216727"/>
              <a:gd name="connsiteX36" fmla="*/ 480291 w 2198255"/>
              <a:gd name="connsiteY36" fmla="*/ 1893455 h 2216727"/>
              <a:gd name="connsiteX37" fmla="*/ 406400 w 2198255"/>
              <a:gd name="connsiteY37" fmla="*/ 1865746 h 2216727"/>
              <a:gd name="connsiteX38" fmla="*/ 304800 w 2198255"/>
              <a:gd name="connsiteY38" fmla="*/ 1791855 h 2216727"/>
              <a:gd name="connsiteX39" fmla="*/ 258618 w 2198255"/>
              <a:gd name="connsiteY39" fmla="*/ 1754909 h 2216727"/>
              <a:gd name="connsiteX40" fmla="*/ 212437 w 2198255"/>
              <a:gd name="connsiteY40" fmla="*/ 1745673 h 2216727"/>
              <a:gd name="connsiteX41" fmla="*/ 83127 w 2198255"/>
              <a:gd name="connsiteY41" fmla="*/ 1616364 h 2216727"/>
              <a:gd name="connsiteX42" fmla="*/ 9237 w 2198255"/>
              <a:gd name="connsiteY42" fmla="*/ 1542473 h 2216727"/>
              <a:gd name="connsiteX43" fmla="*/ 0 w 2198255"/>
              <a:gd name="connsiteY43" fmla="*/ 1542473 h 2216727"/>
              <a:gd name="connsiteX44" fmla="*/ 36946 w 2198255"/>
              <a:gd name="connsiteY44" fmla="*/ 1025236 h 221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98255" h="2216727">
                <a:moveTo>
                  <a:pt x="36946" y="1025236"/>
                </a:moveTo>
                <a:lnTo>
                  <a:pt x="36946" y="1025236"/>
                </a:lnTo>
                <a:cubicBezTo>
                  <a:pt x="269596" y="971547"/>
                  <a:pt x="37187" y="1017764"/>
                  <a:pt x="341746" y="988291"/>
                </a:cubicBezTo>
                <a:cubicBezTo>
                  <a:pt x="376008" y="984975"/>
                  <a:pt x="409270" y="974686"/>
                  <a:pt x="443346" y="969818"/>
                </a:cubicBezTo>
                <a:cubicBezTo>
                  <a:pt x="473976" y="965442"/>
                  <a:pt x="504921" y="963661"/>
                  <a:pt x="535709" y="960582"/>
                </a:cubicBezTo>
                <a:cubicBezTo>
                  <a:pt x="548024" y="957503"/>
                  <a:pt x="560449" y="954833"/>
                  <a:pt x="572655" y="951346"/>
                </a:cubicBezTo>
                <a:cubicBezTo>
                  <a:pt x="594205" y="945189"/>
                  <a:pt x="618838" y="935950"/>
                  <a:pt x="637309" y="923636"/>
                </a:cubicBezTo>
                <a:cubicBezTo>
                  <a:pt x="712445" y="873545"/>
                  <a:pt x="650865" y="893216"/>
                  <a:pt x="729673" y="877455"/>
                </a:cubicBezTo>
                <a:cubicBezTo>
                  <a:pt x="741988" y="862061"/>
                  <a:pt x="752678" y="845213"/>
                  <a:pt x="766618" y="831273"/>
                </a:cubicBezTo>
                <a:cubicBezTo>
                  <a:pt x="774467" y="823424"/>
                  <a:pt x="787220" y="821328"/>
                  <a:pt x="794327" y="812800"/>
                </a:cubicBezTo>
                <a:cubicBezTo>
                  <a:pt x="803142" y="802223"/>
                  <a:pt x="807857" y="788706"/>
                  <a:pt x="812800" y="775855"/>
                </a:cubicBezTo>
                <a:cubicBezTo>
                  <a:pt x="866239" y="636915"/>
                  <a:pt x="817370" y="739004"/>
                  <a:pt x="858982" y="655782"/>
                </a:cubicBezTo>
                <a:cubicBezTo>
                  <a:pt x="865992" y="585675"/>
                  <a:pt x="872735" y="523385"/>
                  <a:pt x="877455" y="452582"/>
                </a:cubicBezTo>
                <a:cubicBezTo>
                  <a:pt x="881147" y="397201"/>
                  <a:pt x="875806" y="340753"/>
                  <a:pt x="886691" y="286327"/>
                </a:cubicBezTo>
                <a:cubicBezTo>
                  <a:pt x="899595" y="221806"/>
                  <a:pt x="962310" y="111673"/>
                  <a:pt x="1016000" y="73891"/>
                </a:cubicBezTo>
                <a:cubicBezTo>
                  <a:pt x="1065596" y="38990"/>
                  <a:pt x="1126837" y="24630"/>
                  <a:pt x="1182255" y="0"/>
                </a:cubicBezTo>
                <a:cubicBezTo>
                  <a:pt x="1265382" y="21552"/>
                  <a:pt x="1356106" y="23794"/>
                  <a:pt x="1431637" y="64655"/>
                </a:cubicBezTo>
                <a:cubicBezTo>
                  <a:pt x="1547541" y="127357"/>
                  <a:pt x="1645620" y="219040"/>
                  <a:pt x="1745673" y="304800"/>
                </a:cubicBezTo>
                <a:cubicBezTo>
                  <a:pt x="1818402" y="367139"/>
                  <a:pt x="1883828" y="437681"/>
                  <a:pt x="1948873" y="508000"/>
                </a:cubicBezTo>
                <a:cubicBezTo>
                  <a:pt x="2046512" y="613556"/>
                  <a:pt x="2087956" y="659234"/>
                  <a:pt x="2142837" y="775855"/>
                </a:cubicBezTo>
                <a:cubicBezTo>
                  <a:pt x="2162178" y="816954"/>
                  <a:pt x="2172098" y="883296"/>
                  <a:pt x="2179782" y="923636"/>
                </a:cubicBezTo>
                <a:cubicBezTo>
                  <a:pt x="2186223" y="957450"/>
                  <a:pt x="2192097" y="991369"/>
                  <a:pt x="2198255" y="1025236"/>
                </a:cubicBezTo>
                <a:cubicBezTo>
                  <a:pt x="2141668" y="1251581"/>
                  <a:pt x="2171041" y="1182121"/>
                  <a:pt x="2013527" y="1459346"/>
                </a:cubicBezTo>
                <a:cubicBezTo>
                  <a:pt x="1989479" y="1501671"/>
                  <a:pt x="1964253" y="1544437"/>
                  <a:pt x="1930400" y="1579418"/>
                </a:cubicBezTo>
                <a:cubicBezTo>
                  <a:pt x="1871181" y="1640611"/>
                  <a:pt x="1801443" y="1690668"/>
                  <a:pt x="1736437" y="1745673"/>
                </a:cubicBezTo>
                <a:cubicBezTo>
                  <a:pt x="1721388" y="1758407"/>
                  <a:pt x="1705816" y="1770515"/>
                  <a:pt x="1690255" y="1782618"/>
                </a:cubicBezTo>
                <a:cubicBezTo>
                  <a:pt x="1678104" y="1792069"/>
                  <a:pt x="1664194" y="1799442"/>
                  <a:pt x="1653309" y="1810327"/>
                </a:cubicBezTo>
                <a:cubicBezTo>
                  <a:pt x="1634836" y="1828800"/>
                  <a:pt x="1615247" y="1846220"/>
                  <a:pt x="1597891" y="1865746"/>
                </a:cubicBezTo>
                <a:cubicBezTo>
                  <a:pt x="1590516" y="1874043"/>
                  <a:pt x="1585129" y="1883936"/>
                  <a:pt x="1579418" y="1893455"/>
                </a:cubicBezTo>
                <a:cubicBezTo>
                  <a:pt x="1554399" y="1935153"/>
                  <a:pt x="1545233" y="1960778"/>
                  <a:pt x="1514764" y="1995055"/>
                </a:cubicBezTo>
                <a:cubicBezTo>
                  <a:pt x="1403129" y="2120644"/>
                  <a:pt x="1532229" y="1968351"/>
                  <a:pt x="1422400" y="2078182"/>
                </a:cubicBezTo>
                <a:cubicBezTo>
                  <a:pt x="1408460" y="2092122"/>
                  <a:pt x="1396390" y="2107961"/>
                  <a:pt x="1385455" y="2124364"/>
                </a:cubicBezTo>
                <a:cubicBezTo>
                  <a:pt x="1365539" y="2154238"/>
                  <a:pt x="1330037" y="2216727"/>
                  <a:pt x="1330037" y="2216727"/>
                </a:cubicBezTo>
                <a:cubicBezTo>
                  <a:pt x="1262304" y="2213648"/>
                  <a:pt x="1193479" y="2219986"/>
                  <a:pt x="1126837" y="2207491"/>
                </a:cubicBezTo>
                <a:cubicBezTo>
                  <a:pt x="920024" y="2168714"/>
                  <a:pt x="829922" y="2106167"/>
                  <a:pt x="646546" y="2004291"/>
                </a:cubicBezTo>
                <a:cubicBezTo>
                  <a:pt x="615160" y="1986854"/>
                  <a:pt x="584056" y="1968789"/>
                  <a:pt x="554182" y="1948873"/>
                </a:cubicBezTo>
                <a:cubicBezTo>
                  <a:pt x="528565" y="1931795"/>
                  <a:pt x="507125" y="1908549"/>
                  <a:pt x="480291" y="1893455"/>
                </a:cubicBezTo>
                <a:cubicBezTo>
                  <a:pt x="457364" y="1880559"/>
                  <a:pt x="429165" y="1878926"/>
                  <a:pt x="406400" y="1865746"/>
                </a:cubicBezTo>
                <a:cubicBezTo>
                  <a:pt x="370159" y="1844765"/>
                  <a:pt x="338301" y="1816981"/>
                  <a:pt x="304800" y="1791855"/>
                </a:cubicBezTo>
                <a:cubicBezTo>
                  <a:pt x="289029" y="1780027"/>
                  <a:pt x="276251" y="1763725"/>
                  <a:pt x="258618" y="1754909"/>
                </a:cubicBezTo>
                <a:cubicBezTo>
                  <a:pt x="244577" y="1747888"/>
                  <a:pt x="227831" y="1748752"/>
                  <a:pt x="212437" y="1745673"/>
                </a:cubicBezTo>
                <a:cubicBezTo>
                  <a:pt x="169334" y="1702570"/>
                  <a:pt x="125111" y="1660558"/>
                  <a:pt x="83127" y="1616364"/>
                </a:cubicBezTo>
                <a:cubicBezTo>
                  <a:pt x="46802" y="1578127"/>
                  <a:pt x="49122" y="1562416"/>
                  <a:pt x="9237" y="1542473"/>
                </a:cubicBezTo>
                <a:cubicBezTo>
                  <a:pt x="6483" y="1541096"/>
                  <a:pt x="3079" y="1542473"/>
                  <a:pt x="0" y="1542473"/>
                </a:cubicBezTo>
                <a:lnTo>
                  <a:pt x="36946" y="1025236"/>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ADD3EDC0-3036-A539-EF3D-07AE594E9938}"/>
              </a:ext>
            </a:extLst>
          </p:cNvPr>
          <p:cNvSpPr/>
          <p:nvPr/>
        </p:nvSpPr>
        <p:spPr>
          <a:xfrm>
            <a:off x="2136775" y="4067175"/>
            <a:ext cx="1651000" cy="1057275"/>
          </a:xfrm>
          <a:custGeom>
            <a:avLst/>
            <a:gdLst>
              <a:gd name="connsiteX0" fmla="*/ 117475 w 1651000"/>
              <a:gd name="connsiteY0" fmla="*/ 822325 h 1057275"/>
              <a:gd name="connsiteX1" fmla="*/ 117475 w 1651000"/>
              <a:gd name="connsiteY1" fmla="*/ 822325 h 1057275"/>
              <a:gd name="connsiteX2" fmla="*/ 149225 w 1651000"/>
              <a:gd name="connsiteY2" fmla="*/ 825500 h 1057275"/>
              <a:gd name="connsiteX3" fmla="*/ 158750 w 1651000"/>
              <a:gd name="connsiteY3" fmla="*/ 831850 h 1057275"/>
              <a:gd name="connsiteX4" fmla="*/ 190500 w 1651000"/>
              <a:gd name="connsiteY4" fmla="*/ 838200 h 1057275"/>
              <a:gd name="connsiteX5" fmla="*/ 209550 w 1651000"/>
              <a:gd name="connsiteY5" fmla="*/ 844550 h 1057275"/>
              <a:gd name="connsiteX6" fmla="*/ 231775 w 1651000"/>
              <a:gd name="connsiteY6" fmla="*/ 847725 h 1057275"/>
              <a:gd name="connsiteX7" fmla="*/ 295275 w 1651000"/>
              <a:gd name="connsiteY7" fmla="*/ 854075 h 1057275"/>
              <a:gd name="connsiteX8" fmla="*/ 473075 w 1651000"/>
              <a:gd name="connsiteY8" fmla="*/ 857250 h 1057275"/>
              <a:gd name="connsiteX9" fmla="*/ 511175 w 1651000"/>
              <a:gd name="connsiteY9" fmla="*/ 854075 h 1057275"/>
              <a:gd name="connsiteX10" fmla="*/ 549275 w 1651000"/>
              <a:gd name="connsiteY10" fmla="*/ 847725 h 1057275"/>
              <a:gd name="connsiteX11" fmla="*/ 558800 w 1651000"/>
              <a:gd name="connsiteY11" fmla="*/ 844550 h 1057275"/>
              <a:gd name="connsiteX12" fmla="*/ 590550 w 1651000"/>
              <a:gd name="connsiteY12" fmla="*/ 841375 h 1057275"/>
              <a:gd name="connsiteX13" fmla="*/ 615950 w 1651000"/>
              <a:gd name="connsiteY13" fmla="*/ 835025 h 1057275"/>
              <a:gd name="connsiteX14" fmla="*/ 682625 w 1651000"/>
              <a:gd name="connsiteY14" fmla="*/ 828675 h 1057275"/>
              <a:gd name="connsiteX15" fmla="*/ 723900 w 1651000"/>
              <a:gd name="connsiteY15" fmla="*/ 822325 h 1057275"/>
              <a:gd name="connsiteX16" fmla="*/ 752475 w 1651000"/>
              <a:gd name="connsiteY16" fmla="*/ 815975 h 1057275"/>
              <a:gd name="connsiteX17" fmla="*/ 790575 w 1651000"/>
              <a:gd name="connsiteY17" fmla="*/ 812800 h 1057275"/>
              <a:gd name="connsiteX18" fmla="*/ 809625 w 1651000"/>
              <a:gd name="connsiteY18" fmla="*/ 809625 h 1057275"/>
              <a:gd name="connsiteX19" fmla="*/ 885825 w 1651000"/>
              <a:gd name="connsiteY19" fmla="*/ 806450 h 1057275"/>
              <a:gd name="connsiteX20" fmla="*/ 930275 w 1651000"/>
              <a:gd name="connsiteY20" fmla="*/ 800100 h 1057275"/>
              <a:gd name="connsiteX21" fmla="*/ 958850 w 1651000"/>
              <a:gd name="connsiteY21" fmla="*/ 793750 h 1057275"/>
              <a:gd name="connsiteX22" fmla="*/ 974725 w 1651000"/>
              <a:gd name="connsiteY22" fmla="*/ 790575 h 1057275"/>
              <a:gd name="connsiteX23" fmla="*/ 1016000 w 1651000"/>
              <a:gd name="connsiteY23" fmla="*/ 784225 h 1057275"/>
              <a:gd name="connsiteX24" fmla="*/ 1035050 w 1651000"/>
              <a:gd name="connsiteY24" fmla="*/ 781050 h 1057275"/>
              <a:gd name="connsiteX25" fmla="*/ 1047750 w 1651000"/>
              <a:gd name="connsiteY25" fmla="*/ 774700 h 1057275"/>
              <a:gd name="connsiteX26" fmla="*/ 1082675 w 1651000"/>
              <a:gd name="connsiteY26" fmla="*/ 765175 h 1057275"/>
              <a:gd name="connsiteX27" fmla="*/ 1095375 w 1651000"/>
              <a:gd name="connsiteY27" fmla="*/ 758825 h 1057275"/>
              <a:gd name="connsiteX28" fmla="*/ 1104900 w 1651000"/>
              <a:gd name="connsiteY28" fmla="*/ 752475 h 1057275"/>
              <a:gd name="connsiteX29" fmla="*/ 1123950 w 1651000"/>
              <a:gd name="connsiteY29" fmla="*/ 746125 h 1057275"/>
              <a:gd name="connsiteX30" fmla="*/ 1158875 w 1651000"/>
              <a:gd name="connsiteY30" fmla="*/ 733425 h 1057275"/>
              <a:gd name="connsiteX31" fmla="*/ 1181100 w 1651000"/>
              <a:gd name="connsiteY31" fmla="*/ 717550 h 1057275"/>
              <a:gd name="connsiteX32" fmla="*/ 1203325 w 1651000"/>
              <a:gd name="connsiteY32" fmla="*/ 704850 h 1057275"/>
              <a:gd name="connsiteX33" fmla="*/ 1228725 w 1651000"/>
              <a:gd name="connsiteY33" fmla="*/ 673100 h 1057275"/>
              <a:gd name="connsiteX34" fmla="*/ 1241425 w 1651000"/>
              <a:gd name="connsiteY34" fmla="*/ 666750 h 1057275"/>
              <a:gd name="connsiteX35" fmla="*/ 1254125 w 1651000"/>
              <a:gd name="connsiteY35" fmla="*/ 654050 h 1057275"/>
              <a:gd name="connsiteX36" fmla="*/ 1260475 w 1651000"/>
              <a:gd name="connsiteY36" fmla="*/ 641350 h 1057275"/>
              <a:gd name="connsiteX37" fmla="*/ 1279525 w 1651000"/>
              <a:gd name="connsiteY37" fmla="*/ 625475 h 1057275"/>
              <a:gd name="connsiteX38" fmla="*/ 1292225 w 1651000"/>
              <a:gd name="connsiteY38" fmla="*/ 609600 h 1057275"/>
              <a:gd name="connsiteX39" fmla="*/ 1298575 w 1651000"/>
              <a:gd name="connsiteY39" fmla="*/ 590550 h 1057275"/>
              <a:gd name="connsiteX40" fmla="*/ 1308100 w 1651000"/>
              <a:gd name="connsiteY40" fmla="*/ 568325 h 1057275"/>
              <a:gd name="connsiteX41" fmla="*/ 1314450 w 1651000"/>
              <a:gd name="connsiteY41" fmla="*/ 533400 h 1057275"/>
              <a:gd name="connsiteX42" fmla="*/ 1317625 w 1651000"/>
              <a:gd name="connsiteY42" fmla="*/ 520700 h 1057275"/>
              <a:gd name="connsiteX43" fmla="*/ 1314450 w 1651000"/>
              <a:gd name="connsiteY43" fmla="*/ 485775 h 1057275"/>
              <a:gd name="connsiteX44" fmla="*/ 1311275 w 1651000"/>
              <a:gd name="connsiteY44" fmla="*/ 473075 h 1057275"/>
              <a:gd name="connsiteX45" fmla="*/ 1308100 w 1651000"/>
              <a:gd name="connsiteY45" fmla="*/ 454025 h 1057275"/>
              <a:gd name="connsiteX46" fmla="*/ 1327150 w 1651000"/>
              <a:gd name="connsiteY46" fmla="*/ 0 h 1057275"/>
              <a:gd name="connsiteX47" fmla="*/ 1651000 w 1651000"/>
              <a:gd name="connsiteY47" fmla="*/ 149225 h 1057275"/>
              <a:gd name="connsiteX48" fmla="*/ 1457325 w 1651000"/>
              <a:gd name="connsiteY48" fmla="*/ 730250 h 1057275"/>
              <a:gd name="connsiteX49" fmla="*/ 777875 w 1651000"/>
              <a:gd name="connsiteY49" fmla="*/ 1057275 h 1057275"/>
              <a:gd name="connsiteX50" fmla="*/ 749300 w 1651000"/>
              <a:gd name="connsiteY50" fmla="*/ 1057275 h 1057275"/>
              <a:gd name="connsiteX51" fmla="*/ 0 w 1651000"/>
              <a:gd name="connsiteY51" fmla="*/ 1025525 h 1057275"/>
              <a:gd name="connsiteX52" fmla="*/ 117475 w 1651000"/>
              <a:gd name="connsiteY52" fmla="*/ 82232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51000" h="1057275">
                <a:moveTo>
                  <a:pt x="117475" y="822325"/>
                </a:moveTo>
                <a:lnTo>
                  <a:pt x="117475" y="822325"/>
                </a:lnTo>
                <a:cubicBezTo>
                  <a:pt x="128058" y="823383"/>
                  <a:pt x="138861" y="823108"/>
                  <a:pt x="149225" y="825500"/>
                </a:cubicBezTo>
                <a:cubicBezTo>
                  <a:pt x="152943" y="826358"/>
                  <a:pt x="155337" y="830143"/>
                  <a:pt x="158750" y="831850"/>
                </a:cubicBezTo>
                <a:cubicBezTo>
                  <a:pt x="167616" y="836283"/>
                  <a:pt x="182310" y="837030"/>
                  <a:pt x="190500" y="838200"/>
                </a:cubicBezTo>
                <a:cubicBezTo>
                  <a:pt x="196850" y="840317"/>
                  <a:pt x="203028" y="843045"/>
                  <a:pt x="209550" y="844550"/>
                </a:cubicBezTo>
                <a:cubicBezTo>
                  <a:pt x="216842" y="846233"/>
                  <a:pt x="224393" y="846495"/>
                  <a:pt x="231775" y="847725"/>
                </a:cubicBezTo>
                <a:cubicBezTo>
                  <a:pt x="273743" y="854720"/>
                  <a:pt x="211332" y="848479"/>
                  <a:pt x="295275" y="854075"/>
                </a:cubicBezTo>
                <a:cubicBezTo>
                  <a:pt x="351280" y="891411"/>
                  <a:pt x="303921" y="862455"/>
                  <a:pt x="473075" y="857250"/>
                </a:cubicBezTo>
                <a:cubicBezTo>
                  <a:pt x="485813" y="856858"/>
                  <a:pt x="498475" y="855133"/>
                  <a:pt x="511175" y="854075"/>
                </a:cubicBezTo>
                <a:cubicBezTo>
                  <a:pt x="533505" y="846632"/>
                  <a:pt x="506740" y="854814"/>
                  <a:pt x="549275" y="847725"/>
                </a:cubicBezTo>
                <a:cubicBezTo>
                  <a:pt x="552576" y="847175"/>
                  <a:pt x="555492" y="845059"/>
                  <a:pt x="558800" y="844550"/>
                </a:cubicBezTo>
                <a:cubicBezTo>
                  <a:pt x="569312" y="842933"/>
                  <a:pt x="579967" y="842433"/>
                  <a:pt x="590550" y="841375"/>
                </a:cubicBezTo>
                <a:cubicBezTo>
                  <a:pt x="599017" y="839258"/>
                  <a:pt x="607356" y="836542"/>
                  <a:pt x="615950" y="835025"/>
                </a:cubicBezTo>
                <a:cubicBezTo>
                  <a:pt x="630373" y="832480"/>
                  <a:pt x="670637" y="829937"/>
                  <a:pt x="682625" y="828675"/>
                </a:cubicBezTo>
                <a:cubicBezTo>
                  <a:pt x="689063" y="827997"/>
                  <a:pt x="716531" y="823799"/>
                  <a:pt x="723900" y="822325"/>
                </a:cubicBezTo>
                <a:cubicBezTo>
                  <a:pt x="733468" y="820411"/>
                  <a:pt x="742816" y="817355"/>
                  <a:pt x="752475" y="815975"/>
                </a:cubicBezTo>
                <a:cubicBezTo>
                  <a:pt x="765091" y="814173"/>
                  <a:pt x="777909" y="814207"/>
                  <a:pt x="790575" y="812800"/>
                </a:cubicBezTo>
                <a:cubicBezTo>
                  <a:pt x="796973" y="812089"/>
                  <a:pt x="803202" y="810053"/>
                  <a:pt x="809625" y="809625"/>
                </a:cubicBezTo>
                <a:cubicBezTo>
                  <a:pt x="834991" y="807934"/>
                  <a:pt x="860425" y="807508"/>
                  <a:pt x="885825" y="806450"/>
                </a:cubicBezTo>
                <a:cubicBezTo>
                  <a:pt x="913074" y="799638"/>
                  <a:pt x="883871" y="806287"/>
                  <a:pt x="930275" y="800100"/>
                </a:cubicBezTo>
                <a:cubicBezTo>
                  <a:pt x="942245" y="798504"/>
                  <a:pt x="947532" y="796265"/>
                  <a:pt x="958850" y="793750"/>
                </a:cubicBezTo>
                <a:cubicBezTo>
                  <a:pt x="964118" y="792579"/>
                  <a:pt x="969416" y="791540"/>
                  <a:pt x="974725" y="790575"/>
                </a:cubicBezTo>
                <a:cubicBezTo>
                  <a:pt x="996504" y="786615"/>
                  <a:pt x="992811" y="787793"/>
                  <a:pt x="1016000" y="784225"/>
                </a:cubicBezTo>
                <a:cubicBezTo>
                  <a:pt x="1022363" y="783246"/>
                  <a:pt x="1028700" y="782108"/>
                  <a:pt x="1035050" y="781050"/>
                </a:cubicBezTo>
                <a:cubicBezTo>
                  <a:pt x="1039283" y="778933"/>
                  <a:pt x="1043260" y="776197"/>
                  <a:pt x="1047750" y="774700"/>
                </a:cubicBezTo>
                <a:cubicBezTo>
                  <a:pt x="1068653" y="767732"/>
                  <a:pt x="1060410" y="776308"/>
                  <a:pt x="1082675" y="765175"/>
                </a:cubicBezTo>
                <a:cubicBezTo>
                  <a:pt x="1086908" y="763058"/>
                  <a:pt x="1091266" y="761173"/>
                  <a:pt x="1095375" y="758825"/>
                </a:cubicBezTo>
                <a:cubicBezTo>
                  <a:pt x="1098688" y="756932"/>
                  <a:pt x="1101413" y="754025"/>
                  <a:pt x="1104900" y="752475"/>
                </a:cubicBezTo>
                <a:cubicBezTo>
                  <a:pt x="1111017" y="749757"/>
                  <a:pt x="1117963" y="749118"/>
                  <a:pt x="1123950" y="746125"/>
                </a:cubicBezTo>
                <a:cubicBezTo>
                  <a:pt x="1147827" y="734187"/>
                  <a:pt x="1136038" y="737992"/>
                  <a:pt x="1158875" y="733425"/>
                </a:cubicBezTo>
                <a:cubicBezTo>
                  <a:pt x="1189052" y="703248"/>
                  <a:pt x="1157448" y="731065"/>
                  <a:pt x="1181100" y="717550"/>
                </a:cubicBezTo>
                <a:cubicBezTo>
                  <a:pt x="1208010" y="702173"/>
                  <a:pt x="1181486" y="712130"/>
                  <a:pt x="1203325" y="704850"/>
                </a:cubicBezTo>
                <a:cubicBezTo>
                  <a:pt x="1211656" y="692353"/>
                  <a:pt x="1216661" y="682148"/>
                  <a:pt x="1228725" y="673100"/>
                </a:cubicBezTo>
                <a:cubicBezTo>
                  <a:pt x="1232511" y="670260"/>
                  <a:pt x="1237192" y="668867"/>
                  <a:pt x="1241425" y="666750"/>
                </a:cubicBezTo>
                <a:cubicBezTo>
                  <a:pt x="1249892" y="641350"/>
                  <a:pt x="1237192" y="670983"/>
                  <a:pt x="1254125" y="654050"/>
                </a:cubicBezTo>
                <a:cubicBezTo>
                  <a:pt x="1257472" y="650703"/>
                  <a:pt x="1257331" y="644887"/>
                  <a:pt x="1260475" y="641350"/>
                </a:cubicBezTo>
                <a:cubicBezTo>
                  <a:pt x="1265967" y="635172"/>
                  <a:pt x="1273175" y="630767"/>
                  <a:pt x="1279525" y="625475"/>
                </a:cubicBezTo>
                <a:cubicBezTo>
                  <a:pt x="1291104" y="590737"/>
                  <a:pt x="1271709" y="642426"/>
                  <a:pt x="1292225" y="609600"/>
                </a:cubicBezTo>
                <a:cubicBezTo>
                  <a:pt x="1295773" y="603924"/>
                  <a:pt x="1296089" y="596765"/>
                  <a:pt x="1298575" y="590550"/>
                </a:cubicBezTo>
                <a:cubicBezTo>
                  <a:pt x="1307042" y="569383"/>
                  <a:pt x="1302990" y="586210"/>
                  <a:pt x="1308100" y="568325"/>
                </a:cubicBezTo>
                <a:cubicBezTo>
                  <a:pt x="1313501" y="549422"/>
                  <a:pt x="1309953" y="558132"/>
                  <a:pt x="1314450" y="533400"/>
                </a:cubicBezTo>
                <a:cubicBezTo>
                  <a:pt x="1315231" y="529107"/>
                  <a:pt x="1316567" y="524933"/>
                  <a:pt x="1317625" y="520700"/>
                </a:cubicBezTo>
                <a:cubicBezTo>
                  <a:pt x="1316567" y="509058"/>
                  <a:pt x="1315995" y="497362"/>
                  <a:pt x="1314450" y="485775"/>
                </a:cubicBezTo>
                <a:cubicBezTo>
                  <a:pt x="1313873" y="481450"/>
                  <a:pt x="1312222" y="477335"/>
                  <a:pt x="1311275" y="473075"/>
                </a:cubicBezTo>
                <a:cubicBezTo>
                  <a:pt x="1307892" y="457853"/>
                  <a:pt x="1308100" y="462265"/>
                  <a:pt x="1308100" y="454025"/>
                </a:cubicBezTo>
                <a:lnTo>
                  <a:pt x="1327150" y="0"/>
                </a:lnTo>
                <a:lnTo>
                  <a:pt x="1651000" y="149225"/>
                </a:lnTo>
                <a:lnTo>
                  <a:pt x="1457325" y="730250"/>
                </a:lnTo>
                <a:lnTo>
                  <a:pt x="777875" y="1057275"/>
                </a:lnTo>
                <a:lnTo>
                  <a:pt x="749300" y="1057275"/>
                </a:lnTo>
                <a:lnTo>
                  <a:pt x="0" y="1025525"/>
                </a:lnTo>
                <a:lnTo>
                  <a:pt x="117475" y="822325"/>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F902E503-A733-CCF7-24C6-6B207D181941}"/>
              </a:ext>
            </a:extLst>
          </p:cNvPr>
          <p:cNvSpPr/>
          <p:nvPr/>
        </p:nvSpPr>
        <p:spPr>
          <a:xfrm>
            <a:off x="7219444" y="3119976"/>
            <a:ext cx="3721100" cy="1874174"/>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dirty="0" err="1">
                <a:solidFill>
                  <a:srgbClr val="485C6A"/>
                </a:solidFill>
              </a:rPr>
              <a:t>Macroscale</a:t>
            </a:r>
            <a:r>
              <a:rPr lang="fr-FR" dirty="0">
                <a:solidFill>
                  <a:srgbClr val="485C6A"/>
                </a:solidFill>
              </a:rPr>
              <a:t>:</a:t>
            </a:r>
          </a:p>
          <a:p>
            <a:endParaRPr lang="fr-FR" dirty="0">
              <a:solidFill>
                <a:srgbClr val="485C6A"/>
              </a:solidFill>
            </a:endParaRPr>
          </a:p>
          <a:p>
            <a:pPr marL="285750" indent="-285750">
              <a:buFont typeface="Wingdings" panose="05000000000000000000" pitchFamily="2" charset="2"/>
              <a:buChar char="Ø"/>
            </a:pPr>
            <a:r>
              <a:rPr lang="fr-FR" dirty="0" err="1">
                <a:solidFill>
                  <a:srgbClr val="485C6A"/>
                </a:solidFill>
              </a:rPr>
              <a:t>Stratified</a:t>
            </a:r>
            <a:endParaRPr lang="fr-FR" dirty="0">
              <a:solidFill>
                <a:srgbClr val="485C6A"/>
              </a:solidFill>
            </a:endParaRPr>
          </a:p>
          <a:p>
            <a:pPr marL="285750" indent="-285750">
              <a:buFont typeface="Wingdings" panose="05000000000000000000" pitchFamily="2" charset="2"/>
              <a:buChar char="Ø"/>
            </a:pPr>
            <a:r>
              <a:rPr lang="fr-FR" dirty="0" err="1">
                <a:solidFill>
                  <a:srgbClr val="485C6A"/>
                </a:solidFill>
              </a:rPr>
              <a:t>Fibrous</a:t>
            </a:r>
            <a:endParaRPr lang="fr-FR" dirty="0">
              <a:solidFill>
                <a:srgbClr val="485C6A"/>
              </a:solidFill>
            </a:endParaRPr>
          </a:p>
          <a:p>
            <a:pPr marL="285750" indent="-285750">
              <a:buFont typeface="Wingdings" panose="05000000000000000000" pitchFamily="2" charset="2"/>
              <a:buChar char="Ø"/>
            </a:pPr>
            <a:r>
              <a:rPr lang="fr-FR" dirty="0">
                <a:solidFill>
                  <a:srgbClr val="485C6A"/>
                </a:solidFill>
              </a:rPr>
              <a:t>60% of water</a:t>
            </a:r>
            <a:endParaRPr lang="en-GB" dirty="0">
              <a:solidFill>
                <a:srgbClr val="485C6A"/>
              </a:solidFill>
            </a:endParaRPr>
          </a:p>
        </p:txBody>
      </p:sp>
      <p:sp>
        <p:nvSpPr>
          <p:cNvPr id="28" name="TextBox 27">
            <a:extLst>
              <a:ext uri="{FF2B5EF4-FFF2-40B4-BE49-F238E27FC236}">
                <a16:creationId xmlns:a16="http://schemas.microsoft.com/office/drawing/2014/main" id="{EDE819EE-864E-958D-51F7-3DC521C54E76}"/>
              </a:ext>
            </a:extLst>
          </p:cNvPr>
          <p:cNvSpPr txBox="1"/>
          <p:nvPr/>
        </p:nvSpPr>
        <p:spPr>
          <a:xfrm>
            <a:off x="9880616" y="4747577"/>
            <a:ext cx="1087023" cy="215444"/>
          </a:xfrm>
          <a:prstGeom prst="rect">
            <a:avLst/>
          </a:prstGeom>
          <a:noFill/>
        </p:spPr>
        <p:txBody>
          <a:bodyPr wrap="square">
            <a:spAutoFit/>
          </a:bodyPr>
          <a:lstStyle/>
          <a:p>
            <a:r>
              <a:rPr lang="en-GB" sz="800" b="0" i="0" u="none" strike="noStrike" baseline="0" dirty="0">
                <a:solidFill>
                  <a:srgbClr val="38637C"/>
                </a:solidFill>
                <a:latin typeface="LMSans8-Regular"/>
              </a:rPr>
              <a:t>[Burns et al., 2010]</a:t>
            </a:r>
            <a:endParaRPr lang="en-GB" dirty="0"/>
          </a:p>
        </p:txBody>
      </p:sp>
      <p:sp>
        <p:nvSpPr>
          <p:cNvPr id="6" name="TextBox 5">
            <a:extLst>
              <a:ext uri="{FF2B5EF4-FFF2-40B4-BE49-F238E27FC236}">
                <a16:creationId xmlns:a16="http://schemas.microsoft.com/office/drawing/2014/main" id="{3B46D194-3F58-2868-A460-804F12224587}"/>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Tree>
    <p:extLst>
      <p:ext uri="{BB962C8B-B14F-4D97-AF65-F5344CB8AC3E}">
        <p14:creationId xmlns:p14="http://schemas.microsoft.com/office/powerpoint/2010/main" val="148081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A45E0-F73C-C3C4-BCB7-34AA4A7BD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D0CCE7-16D0-BF0C-E49F-4A5157F01D70}"/>
              </a:ext>
            </a:extLst>
          </p:cNvPr>
          <p:cNvSpPr>
            <a:spLocks noGrp="1"/>
          </p:cNvSpPr>
          <p:nvPr>
            <p:ph type="title"/>
          </p:nvPr>
        </p:nvSpPr>
        <p:spPr/>
        <p:txBody>
          <a:bodyPr/>
          <a:lstStyle/>
          <a:p>
            <a:r>
              <a:rPr lang="fr-FR" dirty="0"/>
              <a:t>The Human skin as a </a:t>
            </a:r>
            <a:r>
              <a:rPr lang="fr-FR" dirty="0" err="1"/>
              <a:t>sponge</a:t>
            </a:r>
            <a:endParaRPr lang="en-GB" dirty="0"/>
          </a:p>
        </p:txBody>
      </p:sp>
      <p:sp>
        <p:nvSpPr>
          <p:cNvPr id="3" name="Date Placeholder 2">
            <a:extLst>
              <a:ext uri="{FF2B5EF4-FFF2-40B4-BE49-F238E27FC236}">
                <a16:creationId xmlns:a16="http://schemas.microsoft.com/office/drawing/2014/main" id="{A62D35FE-29B4-2C32-A7C1-6A2ED610C7C8}"/>
              </a:ext>
            </a:extLst>
          </p:cNvPr>
          <p:cNvSpPr>
            <a:spLocks noGrp="1"/>
          </p:cNvSpPr>
          <p:nvPr>
            <p:ph type="dt" sz="half" idx="10"/>
          </p:nvPr>
        </p:nvSpPr>
        <p:spPr/>
        <p:txBody>
          <a:bodyPr/>
          <a:lstStyle/>
          <a:p>
            <a:r>
              <a:rPr lang="en-US"/>
              <a:t>Thomas Lavigne</a:t>
            </a:r>
            <a:endParaRPr lang="fr-FR" dirty="0">
              <a:latin typeface="Bahnschrift Light" panose="020B0502040204020203" pitchFamily="34" charset="0"/>
            </a:endParaRPr>
          </a:p>
        </p:txBody>
      </p:sp>
      <p:sp>
        <p:nvSpPr>
          <p:cNvPr id="4" name="Footer Placeholder 3">
            <a:extLst>
              <a:ext uri="{FF2B5EF4-FFF2-40B4-BE49-F238E27FC236}">
                <a16:creationId xmlns:a16="http://schemas.microsoft.com/office/drawing/2014/main" id="{DFE71449-93CC-229B-8C2F-7DBD1C81EFA8}"/>
              </a:ext>
            </a:extLst>
          </p:cNvPr>
          <p:cNvSpPr>
            <a:spLocks noGrp="1"/>
          </p:cNvSpPr>
          <p:nvPr>
            <p:ph type="ftr" sz="quarter" idx="11"/>
          </p:nvPr>
        </p:nvSpPr>
        <p:spPr/>
        <p:txBody>
          <a:bodyPr/>
          <a:lstStyle/>
          <a:p>
            <a:r>
              <a:rPr lang="fr-FR"/>
              <a:t>Graduation Ceremony 10th Docember 2025</a:t>
            </a:r>
            <a:endParaRPr lang="fr-FR" dirty="0">
              <a:latin typeface="Bahnschrift Light" panose="020B0502040204020203" pitchFamily="34" charset="0"/>
            </a:endParaRPr>
          </a:p>
        </p:txBody>
      </p:sp>
      <p:sp>
        <p:nvSpPr>
          <p:cNvPr id="5" name="Slide Number Placeholder 4">
            <a:extLst>
              <a:ext uri="{FF2B5EF4-FFF2-40B4-BE49-F238E27FC236}">
                <a16:creationId xmlns:a16="http://schemas.microsoft.com/office/drawing/2014/main" id="{7E1C0469-B8D1-E5E0-24DD-43E36058AA55}"/>
              </a:ext>
            </a:extLst>
          </p:cNvPr>
          <p:cNvSpPr>
            <a:spLocks noGrp="1"/>
          </p:cNvSpPr>
          <p:nvPr>
            <p:ph type="sldNum" sz="quarter" idx="12"/>
          </p:nvPr>
        </p:nvSpPr>
        <p:spPr/>
        <p:txBody>
          <a:bodyPr/>
          <a:lstStyle/>
          <a:p>
            <a:fld id="{1C96B271-48F2-4EBC-90C1-CA6B138C6EC9}" type="slidenum">
              <a:rPr lang="fr-FR" smtClean="0"/>
              <a:pPr/>
              <a:t>9</a:t>
            </a:fld>
            <a:endParaRPr lang="fr-FR">
              <a:latin typeface="Bahnschrift Light" panose="020B0502040204020203" pitchFamily="34" charset="0"/>
            </a:endParaRPr>
          </a:p>
        </p:txBody>
      </p:sp>
      <p:pic>
        <p:nvPicPr>
          <p:cNvPr id="23" name="Picture Placeholder 22" descr="A close-up of a blood vessels&#10;&#10;AI-generated content may be incorrect.">
            <a:extLst>
              <a:ext uri="{FF2B5EF4-FFF2-40B4-BE49-F238E27FC236}">
                <a16:creationId xmlns:a16="http://schemas.microsoft.com/office/drawing/2014/main" id="{78318BBA-D612-DFB9-2852-114681B36C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4" b="214"/>
          <a:stretch>
            <a:fillRect/>
          </a:stretch>
        </p:blipFill>
        <p:spPr/>
      </p:pic>
      <p:grpSp>
        <p:nvGrpSpPr>
          <p:cNvPr id="7" name="Groupe 57">
            <a:extLst>
              <a:ext uri="{FF2B5EF4-FFF2-40B4-BE49-F238E27FC236}">
                <a16:creationId xmlns:a16="http://schemas.microsoft.com/office/drawing/2014/main" id="{D517CBDF-893D-01BF-3B32-A944D9047A14}"/>
              </a:ext>
            </a:extLst>
          </p:cNvPr>
          <p:cNvGrpSpPr/>
          <p:nvPr/>
        </p:nvGrpSpPr>
        <p:grpSpPr>
          <a:xfrm>
            <a:off x="457200" y="1348425"/>
            <a:ext cx="4238994" cy="4628425"/>
            <a:chOff x="457200" y="1348425"/>
            <a:chExt cx="4238994" cy="4628425"/>
          </a:xfrm>
        </p:grpSpPr>
        <p:pic>
          <p:nvPicPr>
            <p:cNvPr id="8" name="Image 21">
              <a:extLst>
                <a:ext uri="{FF2B5EF4-FFF2-40B4-BE49-F238E27FC236}">
                  <a16:creationId xmlns:a16="http://schemas.microsoft.com/office/drawing/2014/main" id="{F35CE386-EF1C-2D48-A657-4AE57FDC8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48425"/>
              <a:ext cx="1546638" cy="3523784"/>
            </a:xfrm>
            <a:prstGeom prst="rect">
              <a:avLst/>
            </a:prstGeom>
          </p:spPr>
        </p:pic>
        <p:grpSp>
          <p:nvGrpSpPr>
            <p:cNvPr id="9" name="Groupe 48">
              <a:extLst>
                <a:ext uri="{FF2B5EF4-FFF2-40B4-BE49-F238E27FC236}">
                  <a16:creationId xmlns:a16="http://schemas.microsoft.com/office/drawing/2014/main" id="{C608FCCC-3C1F-6952-BED1-42F4FA1917BB}"/>
                </a:ext>
              </a:extLst>
            </p:cNvPr>
            <p:cNvGrpSpPr/>
            <p:nvPr/>
          </p:nvGrpSpPr>
          <p:grpSpPr>
            <a:xfrm rot="207905">
              <a:off x="1091832" y="3216718"/>
              <a:ext cx="3604362" cy="2760132"/>
              <a:chOff x="1247039" y="2590800"/>
              <a:chExt cx="3604362" cy="2760132"/>
            </a:xfrm>
          </p:grpSpPr>
          <p:sp>
            <p:nvSpPr>
              <p:cNvPr id="10" name="Forme libre : forme 49">
                <a:extLst>
                  <a:ext uri="{FF2B5EF4-FFF2-40B4-BE49-F238E27FC236}">
                    <a16:creationId xmlns:a16="http://schemas.microsoft.com/office/drawing/2014/main" id="{A3AE49D4-DAEF-D654-EE72-E665214DAE0A}"/>
                  </a:ext>
                </a:extLst>
              </p:cNvPr>
              <p:cNvSpPr/>
              <p:nvPr/>
            </p:nvSpPr>
            <p:spPr>
              <a:xfrm>
                <a:off x="1253068" y="2599265"/>
                <a:ext cx="3598333" cy="2751667"/>
              </a:xfrm>
              <a:custGeom>
                <a:avLst/>
                <a:gdLst>
                  <a:gd name="connsiteX0" fmla="*/ 287866 w 3598333"/>
                  <a:gd name="connsiteY0" fmla="*/ 0 h 2734734"/>
                  <a:gd name="connsiteX1" fmla="*/ 3598333 w 3598333"/>
                  <a:gd name="connsiteY1" fmla="*/ 1329267 h 2734734"/>
                  <a:gd name="connsiteX2" fmla="*/ 2997200 w 3598333"/>
                  <a:gd name="connsiteY2" fmla="*/ 2734734 h 2734734"/>
                  <a:gd name="connsiteX3" fmla="*/ 0 w 3598333"/>
                  <a:gd name="connsiteY3" fmla="*/ 262467 h 2734734"/>
                  <a:gd name="connsiteX4" fmla="*/ 287866 w 3598333"/>
                  <a:gd name="connsiteY4" fmla="*/ 270934 h 2734734"/>
                  <a:gd name="connsiteX5" fmla="*/ 287866 w 3598333"/>
                  <a:gd name="connsiteY5" fmla="*/ 0 h 273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8333" h="2734734">
                    <a:moveTo>
                      <a:pt x="287866" y="0"/>
                    </a:moveTo>
                    <a:lnTo>
                      <a:pt x="3598333" y="1329267"/>
                    </a:lnTo>
                    <a:lnTo>
                      <a:pt x="2997200" y="2734734"/>
                    </a:lnTo>
                    <a:lnTo>
                      <a:pt x="0" y="262467"/>
                    </a:lnTo>
                    <a:lnTo>
                      <a:pt x="287866" y="270934"/>
                    </a:lnTo>
                    <a:lnTo>
                      <a:pt x="287866" y="0"/>
                    </a:lnTo>
                    <a:close/>
                  </a:path>
                </a:pathLst>
              </a:cu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1" name="Connecteur droit 50">
                <a:extLst>
                  <a:ext uri="{FF2B5EF4-FFF2-40B4-BE49-F238E27FC236}">
                    <a16:creationId xmlns:a16="http://schemas.microsoft.com/office/drawing/2014/main" id="{39E6E5AB-34BA-7455-5A55-E633F1443C83}"/>
                  </a:ext>
                </a:extLst>
              </p:cNvPr>
              <p:cNvCxnSpPr>
                <a:cxnSpLocks/>
              </p:cNvCxnSpPr>
              <p:nvPr/>
            </p:nvCxnSpPr>
            <p:spPr>
              <a:xfrm>
                <a:off x="1535112" y="2590800"/>
                <a:ext cx="3257021" cy="13208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51">
                <a:extLst>
                  <a:ext uri="{FF2B5EF4-FFF2-40B4-BE49-F238E27FC236}">
                    <a16:creationId xmlns:a16="http://schemas.microsoft.com/office/drawing/2014/main" id="{7B95D8C5-0526-CA1F-8460-179523199899}"/>
                  </a:ext>
                </a:extLst>
              </p:cNvPr>
              <p:cNvCxnSpPr>
                <a:cxnSpLocks/>
              </p:cNvCxnSpPr>
              <p:nvPr/>
            </p:nvCxnSpPr>
            <p:spPr>
              <a:xfrm>
                <a:off x="1247039" y="2869141"/>
                <a:ext cx="2766161" cy="22912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327D8FF-899F-E566-9AC5-3514C8BA7D40}"/>
                  </a:ext>
                </a:extLst>
              </p:cNvPr>
              <p:cNvSpPr/>
              <p:nvPr/>
            </p:nvSpPr>
            <p:spPr>
              <a:xfrm>
                <a:off x="1258887" y="2590800"/>
                <a:ext cx="276225" cy="26987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6" name="Image 98">
            <a:extLst>
              <a:ext uri="{FF2B5EF4-FFF2-40B4-BE49-F238E27FC236}">
                <a16:creationId xmlns:a16="http://schemas.microsoft.com/office/drawing/2014/main" id="{B402943F-0E28-B779-C346-B838894FD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453" y="3283571"/>
            <a:ext cx="1687367" cy="1714020"/>
          </a:xfrm>
          <a:prstGeom prst="rect">
            <a:avLst/>
          </a:prstGeom>
        </p:spPr>
      </p:pic>
      <p:sp>
        <p:nvSpPr>
          <p:cNvPr id="20" name="Freeform: Shape 19">
            <a:extLst>
              <a:ext uri="{FF2B5EF4-FFF2-40B4-BE49-F238E27FC236}">
                <a16:creationId xmlns:a16="http://schemas.microsoft.com/office/drawing/2014/main" id="{A9A0CA62-F596-84AD-3650-B28202538339}"/>
              </a:ext>
            </a:extLst>
          </p:cNvPr>
          <p:cNvSpPr/>
          <p:nvPr/>
        </p:nvSpPr>
        <p:spPr>
          <a:xfrm>
            <a:off x="2697018" y="3888509"/>
            <a:ext cx="2198255" cy="2216727"/>
          </a:xfrm>
          <a:custGeom>
            <a:avLst/>
            <a:gdLst>
              <a:gd name="connsiteX0" fmla="*/ 36946 w 2198255"/>
              <a:gd name="connsiteY0" fmla="*/ 1025236 h 2216727"/>
              <a:gd name="connsiteX1" fmla="*/ 36946 w 2198255"/>
              <a:gd name="connsiteY1" fmla="*/ 1025236 h 2216727"/>
              <a:gd name="connsiteX2" fmla="*/ 341746 w 2198255"/>
              <a:gd name="connsiteY2" fmla="*/ 988291 h 2216727"/>
              <a:gd name="connsiteX3" fmla="*/ 443346 w 2198255"/>
              <a:gd name="connsiteY3" fmla="*/ 969818 h 2216727"/>
              <a:gd name="connsiteX4" fmla="*/ 535709 w 2198255"/>
              <a:gd name="connsiteY4" fmla="*/ 960582 h 2216727"/>
              <a:gd name="connsiteX5" fmla="*/ 572655 w 2198255"/>
              <a:gd name="connsiteY5" fmla="*/ 951346 h 2216727"/>
              <a:gd name="connsiteX6" fmla="*/ 637309 w 2198255"/>
              <a:gd name="connsiteY6" fmla="*/ 923636 h 2216727"/>
              <a:gd name="connsiteX7" fmla="*/ 729673 w 2198255"/>
              <a:gd name="connsiteY7" fmla="*/ 877455 h 2216727"/>
              <a:gd name="connsiteX8" fmla="*/ 766618 w 2198255"/>
              <a:gd name="connsiteY8" fmla="*/ 831273 h 2216727"/>
              <a:gd name="connsiteX9" fmla="*/ 794327 w 2198255"/>
              <a:gd name="connsiteY9" fmla="*/ 812800 h 2216727"/>
              <a:gd name="connsiteX10" fmla="*/ 812800 w 2198255"/>
              <a:gd name="connsiteY10" fmla="*/ 775855 h 2216727"/>
              <a:gd name="connsiteX11" fmla="*/ 858982 w 2198255"/>
              <a:gd name="connsiteY11" fmla="*/ 655782 h 2216727"/>
              <a:gd name="connsiteX12" fmla="*/ 877455 w 2198255"/>
              <a:gd name="connsiteY12" fmla="*/ 452582 h 2216727"/>
              <a:gd name="connsiteX13" fmla="*/ 886691 w 2198255"/>
              <a:gd name="connsiteY13" fmla="*/ 286327 h 2216727"/>
              <a:gd name="connsiteX14" fmla="*/ 1016000 w 2198255"/>
              <a:gd name="connsiteY14" fmla="*/ 73891 h 2216727"/>
              <a:gd name="connsiteX15" fmla="*/ 1182255 w 2198255"/>
              <a:gd name="connsiteY15" fmla="*/ 0 h 2216727"/>
              <a:gd name="connsiteX16" fmla="*/ 1431637 w 2198255"/>
              <a:gd name="connsiteY16" fmla="*/ 64655 h 2216727"/>
              <a:gd name="connsiteX17" fmla="*/ 1745673 w 2198255"/>
              <a:gd name="connsiteY17" fmla="*/ 304800 h 2216727"/>
              <a:gd name="connsiteX18" fmla="*/ 1948873 w 2198255"/>
              <a:gd name="connsiteY18" fmla="*/ 508000 h 2216727"/>
              <a:gd name="connsiteX19" fmla="*/ 2142837 w 2198255"/>
              <a:gd name="connsiteY19" fmla="*/ 775855 h 2216727"/>
              <a:gd name="connsiteX20" fmla="*/ 2179782 w 2198255"/>
              <a:gd name="connsiteY20" fmla="*/ 923636 h 2216727"/>
              <a:gd name="connsiteX21" fmla="*/ 2198255 w 2198255"/>
              <a:gd name="connsiteY21" fmla="*/ 1025236 h 2216727"/>
              <a:gd name="connsiteX22" fmla="*/ 2013527 w 2198255"/>
              <a:gd name="connsiteY22" fmla="*/ 1459346 h 2216727"/>
              <a:gd name="connsiteX23" fmla="*/ 1930400 w 2198255"/>
              <a:gd name="connsiteY23" fmla="*/ 1579418 h 2216727"/>
              <a:gd name="connsiteX24" fmla="*/ 1736437 w 2198255"/>
              <a:gd name="connsiteY24" fmla="*/ 1745673 h 2216727"/>
              <a:gd name="connsiteX25" fmla="*/ 1690255 w 2198255"/>
              <a:gd name="connsiteY25" fmla="*/ 1782618 h 2216727"/>
              <a:gd name="connsiteX26" fmla="*/ 1653309 w 2198255"/>
              <a:gd name="connsiteY26" fmla="*/ 1810327 h 2216727"/>
              <a:gd name="connsiteX27" fmla="*/ 1597891 w 2198255"/>
              <a:gd name="connsiteY27" fmla="*/ 1865746 h 2216727"/>
              <a:gd name="connsiteX28" fmla="*/ 1579418 w 2198255"/>
              <a:gd name="connsiteY28" fmla="*/ 1893455 h 2216727"/>
              <a:gd name="connsiteX29" fmla="*/ 1514764 w 2198255"/>
              <a:gd name="connsiteY29" fmla="*/ 1995055 h 2216727"/>
              <a:gd name="connsiteX30" fmla="*/ 1422400 w 2198255"/>
              <a:gd name="connsiteY30" fmla="*/ 2078182 h 2216727"/>
              <a:gd name="connsiteX31" fmla="*/ 1385455 w 2198255"/>
              <a:gd name="connsiteY31" fmla="*/ 2124364 h 2216727"/>
              <a:gd name="connsiteX32" fmla="*/ 1330037 w 2198255"/>
              <a:gd name="connsiteY32" fmla="*/ 2216727 h 2216727"/>
              <a:gd name="connsiteX33" fmla="*/ 1126837 w 2198255"/>
              <a:gd name="connsiteY33" fmla="*/ 2207491 h 2216727"/>
              <a:gd name="connsiteX34" fmla="*/ 646546 w 2198255"/>
              <a:gd name="connsiteY34" fmla="*/ 2004291 h 2216727"/>
              <a:gd name="connsiteX35" fmla="*/ 554182 w 2198255"/>
              <a:gd name="connsiteY35" fmla="*/ 1948873 h 2216727"/>
              <a:gd name="connsiteX36" fmla="*/ 480291 w 2198255"/>
              <a:gd name="connsiteY36" fmla="*/ 1893455 h 2216727"/>
              <a:gd name="connsiteX37" fmla="*/ 406400 w 2198255"/>
              <a:gd name="connsiteY37" fmla="*/ 1865746 h 2216727"/>
              <a:gd name="connsiteX38" fmla="*/ 304800 w 2198255"/>
              <a:gd name="connsiteY38" fmla="*/ 1791855 h 2216727"/>
              <a:gd name="connsiteX39" fmla="*/ 258618 w 2198255"/>
              <a:gd name="connsiteY39" fmla="*/ 1754909 h 2216727"/>
              <a:gd name="connsiteX40" fmla="*/ 212437 w 2198255"/>
              <a:gd name="connsiteY40" fmla="*/ 1745673 h 2216727"/>
              <a:gd name="connsiteX41" fmla="*/ 83127 w 2198255"/>
              <a:gd name="connsiteY41" fmla="*/ 1616364 h 2216727"/>
              <a:gd name="connsiteX42" fmla="*/ 9237 w 2198255"/>
              <a:gd name="connsiteY42" fmla="*/ 1542473 h 2216727"/>
              <a:gd name="connsiteX43" fmla="*/ 0 w 2198255"/>
              <a:gd name="connsiteY43" fmla="*/ 1542473 h 2216727"/>
              <a:gd name="connsiteX44" fmla="*/ 36946 w 2198255"/>
              <a:gd name="connsiteY44" fmla="*/ 1025236 h 221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98255" h="2216727">
                <a:moveTo>
                  <a:pt x="36946" y="1025236"/>
                </a:moveTo>
                <a:lnTo>
                  <a:pt x="36946" y="1025236"/>
                </a:lnTo>
                <a:cubicBezTo>
                  <a:pt x="269596" y="971547"/>
                  <a:pt x="37187" y="1017764"/>
                  <a:pt x="341746" y="988291"/>
                </a:cubicBezTo>
                <a:cubicBezTo>
                  <a:pt x="376008" y="984975"/>
                  <a:pt x="409270" y="974686"/>
                  <a:pt x="443346" y="969818"/>
                </a:cubicBezTo>
                <a:cubicBezTo>
                  <a:pt x="473976" y="965442"/>
                  <a:pt x="504921" y="963661"/>
                  <a:pt x="535709" y="960582"/>
                </a:cubicBezTo>
                <a:cubicBezTo>
                  <a:pt x="548024" y="957503"/>
                  <a:pt x="560449" y="954833"/>
                  <a:pt x="572655" y="951346"/>
                </a:cubicBezTo>
                <a:cubicBezTo>
                  <a:pt x="594205" y="945189"/>
                  <a:pt x="618838" y="935950"/>
                  <a:pt x="637309" y="923636"/>
                </a:cubicBezTo>
                <a:cubicBezTo>
                  <a:pt x="712445" y="873545"/>
                  <a:pt x="650865" y="893216"/>
                  <a:pt x="729673" y="877455"/>
                </a:cubicBezTo>
                <a:cubicBezTo>
                  <a:pt x="741988" y="862061"/>
                  <a:pt x="752678" y="845213"/>
                  <a:pt x="766618" y="831273"/>
                </a:cubicBezTo>
                <a:cubicBezTo>
                  <a:pt x="774467" y="823424"/>
                  <a:pt x="787220" y="821328"/>
                  <a:pt x="794327" y="812800"/>
                </a:cubicBezTo>
                <a:cubicBezTo>
                  <a:pt x="803142" y="802223"/>
                  <a:pt x="807857" y="788706"/>
                  <a:pt x="812800" y="775855"/>
                </a:cubicBezTo>
                <a:cubicBezTo>
                  <a:pt x="866239" y="636915"/>
                  <a:pt x="817370" y="739004"/>
                  <a:pt x="858982" y="655782"/>
                </a:cubicBezTo>
                <a:cubicBezTo>
                  <a:pt x="865992" y="585675"/>
                  <a:pt x="872735" y="523385"/>
                  <a:pt x="877455" y="452582"/>
                </a:cubicBezTo>
                <a:cubicBezTo>
                  <a:pt x="881147" y="397201"/>
                  <a:pt x="875806" y="340753"/>
                  <a:pt x="886691" y="286327"/>
                </a:cubicBezTo>
                <a:cubicBezTo>
                  <a:pt x="899595" y="221806"/>
                  <a:pt x="962310" y="111673"/>
                  <a:pt x="1016000" y="73891"/>
                </a:cubicBezTo>
                <a:cubicBezTo>
                  <a:pt x="1065596" y="38990"/>
                  <a:pt x="1126837" y="24630"/>
                  <a:pt x="1182255" y="0"/>
                </a:cubicBezTo>
                <a:cubicBezTo>
                  <a:pt x="1265382" y="21552"/>
                  <a:pt x="1356106" y="23794"/>
                  <a:pt x="1431637" y="64655"/>
                </a:cubicBezTo>
                <a:cubicBezTo>
                  <a:pt x="1547541" y="127357"/>
                  <a:pt x="1645620" y="219040"/>
                  <a:pt x="1745673" y="304800"/>
                </a:cubicBezTo>
                <a:cubicBezTo>
                  <a:pt x="1818402" y="367139"/>
                  <a:pt x="1883828" y="437681"/>
                  <a:pt x="1948873" y="508000"/>
                </a:cubicBezTo>
                <a:cubicBezTo>
                  <a:pt x="2046512" y="613556"/>
                  <a:pt x="2087956" y="659234"/>
                  <a:pt x="2142837" y="775855"/>
                </a:cubicBezTo>
                <a:cubicBezTo>
                  <a:pt x="2162178" y="816954"/>
                  <a:pt x="2172098" y="883296"/>
                  <a:pt x="2179782" y="923636"/>
                </a:cubicBezTo>
                <a:cubicBezTo>
                  <a:pt x="2186223" y="957450"/>
                  <a:pt x="2192097" y="991369"/>
                  <a:pt x="2198255" y="1025236"/>
                </a:cubicBezTo>
                <a:cubicBezTo>
                  <a:pt x="2141668" y="1251581"/>
                  <a:pt x="2171041" y="1182121"/>
                  <a:pt x="2013527" y="1459346"/>
                </a:cubicBezTo>
                <a:cubicBezTo>
                  <a:pt x="1989479" y="1501671"/>
                  <a:pt x="1964253" y="1544437"/>
                  <a:pt x="1930400" y="1579418"/>
                </a:cubicBezTo>
                <a:cubicBezTo>
                  <a:pt x="1871181" y="1640611"/>
                  <a:pt x="1801443" y="1690668"/>
                  <a:pt x="1736437" y="1745673"/>
                </a:cubicBezTo>
                <a:cubicBezTo>
                  <a:pt x="1721388" y="1758407"/>
                  <a:pt x="1705816" y="1770515"/>
                  <a:pt x="1690255" y="1782618"/>
                </a:cubicBezTo>
                <a:cubicBezTo>
                  <a:pt x="1678104" y="1792069"/>
                  <a:pt x="1664194" y="1799442"/>
                  <a:pt x="1653309" y="1810327"/>
                </a:cubicBezTo>
                <a:cubicBezTo>
                  <a:pt x="1634836" y="1828800"/>
                  <a:pt x="1615247" y="1846220"/>
                  <a:pt x="1597891" y="1865746"/>
                </a:cubicBezTo>
                <a:cubicBezTo>
                  <a:pt x="1590516" y="1874043"/>
                  <a:pt x="1585129" y="1883936"/>
                  <a:pt x="1579418" y="1893455"/>
                </a:cubicBezTo>
                <a:cubicBezTo>
                  <a:pt x="1554399" y="1935153"/>
                  <a:pt x="1545233" y="1960778"/>
                  <a:pt x="1514764" y="1995055"/>
                </a:cubicBezTo>
                <a:cubicBezTo>
                  <a:pt x="1403129" y="2120644"/>
                  <a:pt x="1532229" y="1968351"/>
                  <a:pt x="1422400" y="2078182"/>
                </a:cubicBezTo>
                <a:cubicBezTo>
                  <a:pt x="1408460" y="2092122"/>
                  <a:pt x="1396390" y="2107961"/>
                  <a:pt x="1385455" y="2124364"/>
                </a:cubicBezTo>
                <a:cubicBezTo>
                  <a:pt x="1365539" y="2154238"/>
                  <a:pt x="1330037" y="2216727"/>
                  <a:pt x="1330037" y="2216727"/>
                </a:cubicBezTo>
                <a:cubicBezTo>
                  <a:pt x="1262304" y="2213648"/>
                  <a:pt x="1193479" y="2219986"/>
                  <a:pt x="1126837" y="2207491"/>
                </a:cubicBezTo>
                <a:cubicBezTo>
                  <a:pt x="920024" y="2168714"/>
                  <a:pt x="829922" y="2106167"/>
                  <a:pt x="646546" y="2004291"/>
                </a:cubicBezTo>
                <a:cubicBezTo>
                  <a:pt x="615160" y="1986854"/>
                  <a:pt x="584056" y="1968789"/>
                  <a:pt x="554182" y="1948873"/>
                </a:cubicBezTo>
                <a:cubicBezTo>
                  <a:pt x="528565" y="1931795"/>
                  <a:pt x="507125" y="1908549"/>
                  <a:pt x="480291" y="1893455"/>
                </a:cubicBezTo>
                <a:cubicBezTo>
                  <a:pt x="457364" y="1880559"/>
                  <a:pt x="429165" y="1878926"/>
                  <a:pt x="406400" y="1865746"/>
                </a:cubicBezTo>
                <a:cubicBezTo>
                  <a:pt x="370159" y="1844765"/>
                  <a:pt x="338301" y="1816981"/>
                  <a:pt x="304800" y="1791855"/>
                </a:cubicBezTo>
                <a:cubicBezTo>
                  <a:pt x="289029" y="1780027"/>
                  <a:pt x="276251" y="1763725"/>
                  <a:pt x="258618" y="1754909"/>
                </a:cubicBezTo>
                <a:cubicBezTo>
                  <a:pt x="244577" y="1747888"/>
                  <a:pt x="227831" y="1748752"/>
                  <a:pt x="212437" y="1745673"/>
                </a:cubicBezTo>
                <a:cubicBezTo>
                  <a:pt x="169334" y="1702570"/>
                  <a:pt x="125111" y="1660558"/>
                  <a:pt x="83127" y="1616364"/>
                </a:cubicBezTo>
                <a:cubicBezTo>
                  <a:pt x="46802" y="1578127"/>
                  <a:pt x="49122" y="1562416"/>
                  <a:pt x="9237" y="1542473"/>
                </a:cubicBezTo>
                <a:cubicBezTo>
                  <a:pt x="6483" y="1541096"/>
                  <a:pt x="3079" y="1542473"/>
                  <a:pt x="0" y="1542473"/>
                </a:cubicBezTo>
                <a:lnTo>
                  <a:pt x="36946" y="1025236"/>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5EB41584-3A36-E845-5133-03F574523CB8}"/>
              </a:ext>
            </a:extLst>
          </p:cNvPr>
          <p:cNvSpPr/>
          <p:nvPr/>
        </p:nvSpPr>
        <p:spPr>
          <a:xfrm>
            <a:off x="2136775" y="4067175"/>
            <a:ext cx="1651000" cy="1057275"/>
          </a:xfrm>
          <a:custGeom>
            <a:avLst/>
            <a:gdLst>
              <a:gd name="connsiteX0" fmla="*/ 117475 w 1651000"/>
              <a:gd name="connsiteY0" fmla="*/ 822325 h 1057275"/>
              <a:gd name="connsiteX1" fmla="*/ 117475 w 1651000"/>
              <a:gd name="connsiteY1" fmla="*/ 822325 h 1057275"/>
              <a:gd name="connsiteX2" fmla="*/ 149225 w 1651000"/>
              <a:gd name="connsiteY2" fmla="*/ 825500 h 1057275"/>
              <a:gd name="connsiteX3" fmla="*/ 158750 w 1651000"/>
              <a:gd name="connsiteY3" fmla="*/ 831850 h 1057275"/>
              <a:gd name="connsiteX4" fmla="*/ 190500 w 1651000"/>
              <a:gd name="connsiteY4" fmla="*/ 838200 h 1057275"/>
              <a:gd name="connsiteX5" fmla="*/ 209550 w 1651000"/>
              <a:gd name="connsiteY5" fmla="*/ 844550 h 1057275"/>
              <a:gd name="connsiteX6" fmla="*/ 231775 w 1651000"/>
              <a:gd name="connsiteY6" fmla="*/ 847725 h 1057275"/>
              <a:gd name="connsiteX7" fmla="*/ 295275 w 1651000"/>
              <a:gd name="connsiteY7" fmla="*/ 854075 h 1057275"/>
              <a:gd name="connsiteX8" fmla="*/ 473075 w 1651000"/>
              <a:gd name="connsiteY8" fmla="*/ 857250 h 1057275"/>
              <a:gd name="connsiteX9" fmla="*/ 511175 w 1651000"/>
              <a:gd name="connsiteY9" fmla="*/ 854075 h 1057275"/>
              <a:gd name="connsiteX10" fmla="*/ 549275 w 1651000"/>
              <a:gd name="connsiteY10" fmla="*/ 847725 h 1057275"/>
              <a:gd name="connsiteX11" fmla="*/ 558800 w 1651000"/>
              <a:gd name="connsiteY11" fmla="*/ 844550 h 1057275"/>
              <a:gd name="connsiteX12" fmla="*/ 590550 w 1651000"/>
              <a:gd name="connsiteY12" fmla="*/ 841375 h 1057275"/>
              <a:gd name="connsiteX13" fmla="*/ 615950 w 1651000"/>
              <a:gd name="connsiteY13" fmla="*/ 835025 h 1057275"/>
              <a:gd name="connsiteX14" fmla="*/ 682625 w 1651000"/>
              <a:gd name="connsiteY14" fmla="*/ 828675 h 1057275"/>
              <a:gd name="connsiteX15" fmla="*/ 723900 w 1651000"/>
              <a:gd name="connsiteY15" fmla="*/ 822325 h 1057275"/>
              <a:gd name="connsiteX16" fmla="*/ 752475 w 1651000"/>
              <a:gd name="connsiteY16" fmla="*/ 815975 h 1057275"/>
              <a:gd name="connsiteX17" fmla="*/ 790575 w 1651000"/>
              <a:gd name="connsiteY17" fmla="*/ 812800 h 1057275"/>
              <a:gd name="connsiteX18" fmla="*/ 809625 w 1651000"/>
              <a:gd name="connsiteY18" fmla="*/ 809625 h 1057275"/>
              <a:gd name="connsiteX19" fmla="*/ 885825 w 1651000"/>
              <a:gd name="connsiteY19" fmla="*/ 806450 h 1057275"/>
              <a:gd name="connsiteX20" fmla="*/ 930275 w 1651000"/>
              <a:gd name="connsiteY20" fmla="*/ 800100 h 1057275"/>
              <a:gd name="connsiteX21" fmla="*/ 958850 w 1651000"/>
              <a:gd name="connsiteY21" fmla="*/ 793750 h 1057275"/>
              <a:gd name="connsiteX22" fmla="*/ 974725 w 1651000"/>
              <a:gd name="connsiteY22" fmla="*/ 790575 h 1057275"/>
              <a:gd name="connsiteX23" fmla="*/ 1016000 w 1651000"/>
              <a:gd name="connsiteY23" fmla="*/ 784225 h 1057275"/>
              <a:gd name="connsiteX24" fmla="*/ 1035050 w 1651000"/>
              <a:gd name="connsiteY24" fmla="*/ 781050 h 1057275"/>
              <a:gd name="connsiteX25" fmla="*/ 1047750 w 1651000"/>
              <a:gd name="connsiteY25" fmla="*/ 774700 h 1057275"/>
              <a:gd name="connsiteX26" fmla="*/ 1082675 w 1651000"/>
              <a:gd name="connsiteY26" fmla="*/ 765175 h 1057275"/>
              <a:gd name="connsiteX27" fmla="*/ 1095375 w 1651000"/>
              <a:gd name="connsiteY27" fmla="*/ 758825 h 1057275"/>
              <a:gd name="connsiteX28" fmla="*/ 1104900 w 1651000"/>
              <a:gd name="connsiteY28" fmla="*/ 752475 h 1057275"/>
              <a:gd name="connsiteX29" fmla="*/ 1123950 w 1651000"/>
              <a:gd name="connsiteY29" fmla="*/ 746125 h 1057275"/>
              <a:gd name="connsiteX30" fmla="*/ 1158875 w 1651000"/>
              <a:gd name="connsiteY30" fmla="*/ 733425 h 1057275"/>
              <a:gd name="connsiteX31" fmla="*/ 1181100 w 1651000"/>
              <a:gd name="connsiteY31" fmla="*/ 717550 h 1057275"/>
              <a:gd name="connsiteX32" fmla="*/ 1203325 w 1651000"/>
              <a:gd name="connsiteY32" fmla="*/ 704850 h 1057275"/>
              <a:gd name="connsiteX33" fmla="*/ 1228725 w 1651000"/>
              <a:gd name="connsiteY33" fmla="*/ 673100 h 1057275"/>
              <a:gd name="connsiteX34" fmla="*/ 1241425 w 1651000"/>
              <a:gd name="connsiteY34" fmla="*/ 666750 h 1057275"/>
              <a:gd name="connsiteX35" fmla="*/ 1254125 w 1651000"/>
              <a:gd name="connsiteY35" fmla="*/ 654050 h 1057275"/>
              <a:gd name="connsiteX36" fmla="*/ 1260475 w 1651000"/>
              <a:gd name="connsiteY36" fmla="*/ 641350 h 1057275"/>
              <a:gd name="connsiteX37" fmla="*/ 1279525 w 1651000"/>
              <a:gd name="connsiteY37" fmla="*/ 625475 h 1057275"/>
              <a:gd name="connsiteX38" fmla="*/ 1292225 w 1651000"/>
              <a:gd name="connsiteY38" fmla="*/ 609600 h 1057275"/>
              <a:gd name="connsiteX39" fmla="*/ 1298575 w 1651000"/>
              <a:gd name="connsiteY39" fmla="*/ 590550 h 1057275"/>
              <a:gd name="connsiteX40" fmla="*/ 1308100 w 1651000"/>
              <a:gd name="connsiteY40" fmla="*/ 568325 h 1057275"/>
              <a:gd name="connsiteX41" fmla="*/ 1314450 w 1651000"/>
              <a:gd name="connsiteY41" fmla="*/ 533400 h 1057275"/>
              <a:gd name="connsiteX42" fmla="*/ 1317625 w 1651000"/>
              <a:gd name="connsiteY42" fmla="*/ 520700 h 1057275"/>
              <a:gd name="connsiteX43" fmla="*/ 1314450 w 1651000"/>
              <a:gd name="connsiteY43" fmla="*/ 485775 h 1057275"/>
              <a:gd name="connsiteX44" fmla="*/ 1311275 w 1651000"/>
              <a:gd name="connsiteY44" fmla="*/ 473075 h 1057275"/>
              <a:gd name="connsiteX45" fmla="*/ 1308100 w 1651000"/>
              <a:gd name="connsiteY45" fmla="*/ 454025 h 1057275"/>
              <a:gd name="connsiteX46" fmla="*/ 1327150 w 1651000"/>
              <a:gd name="connsiteY46" fmla="*/ 0 h 1057275"/>
              <a:gd name="connsiteX47" fmla="*/ 1651000 w 1651000"/>
              <a:gd name="connsiteY47" fmla="*/ 149225 h 1057275"/>
              <a:gd name="connsiteX48" fmla="*/ 1457325 w 1651000"/>
              <a:gd name="connsiteY48" fmla="*/ 730250 h 1057275"/>
              <a:gd name="connsiteX49" fmla="*/ 777875 w 1651000"/>
              <a:gd name="connsiteY49" fmla="*/ 1057275 h 1057275"/>
              <a:gd name="connsiteX50" fmla="*/ 749300 w 1651000"/>
              <a:gd name="connsiteY50" fmla="*/ 1057275 h 1057275"/>
              <a:gd name="connsiteX51" fmla="*/ 0 w 1651000"/>
              <a:gd name="connsiteY51" fmla="*/ 1025525 h 1057275"/>
              <a:gd name="connsiteX52" fmla="*/ 117475 w 1651000"/>
              <a:gd name="connsiteY52" fmla="*/ 82232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51000" h="1057275">
                <a:moveTo>
                  <a:pt x="117475" y="822325"/>
                </a:moveTo>
                <a:lnTo>
                  <a:pt x="117475" y="822325"/>
                </a:lnTo>
                <a:cubicBezTo>
                  <a:pt x="128058" y="823383"/>
                  <a:pt x="138861" y="823108"/>
                  <a:pt x="149225" y="825500"/>
                </a:cubicBezTo>
                <a:cubicBezTo>
                  <a:pt x="152943" y="826358"/>
                  <a:pt x="155337" y="830143"/>
                  <a:pt x="158750" y="831850"/>
                </a:cubicBezTo>
                <a:cubicBezTo>
                  <a:pt x="167616" y="836283"/>
                  <a:pt x="182310" y="837030"/>
                  <a:pt x="190500" y="838200"/>
                </a:cubicBezTo>
                <a:cubicBezTo>
                  <a:pt x="196850" y="840317"/>
                  <a:pt x="203028" y="843045"/>
                  <a:pt x="209550" y="844550"/>
                </a:cubicBezTo>
                <a:cubicBezTo>
                  <a:pt x="216842" y="846233"/>
                  <a:pt x="224393" y="846495"/>
                  <a:pt x="231775" y="847725"/>
                </a:cubicBezTo>
                <a:cubicBezTo>
                  <a:pt x="273743" y="854720"/>
                  <a:pt x="211332" y="848479"/>
                  <a:pt x="295275" y="854075"/>
                </a:cubicBezTo>
                <a:cubicBezTo>
                  <a:pt x="351280" y="891411"/>
                  <a:pt x="303921" y="862455"/>
                  <a:pt x="473075" y="857250"/>
                </a:cubicBezTo>
                <a:cubicBezTo>
                  <a:pt x="485813" y="856858"/>
                  <a:pt x="498475" y="855133"/>
                  <a:pt x="511175" y="854075"/>
                </a:cubicBezTo>
                <a:cubicBezTo>
                  <a:pt x="533505" y="846632"/>
                  <a:pt x="506740" y="854814"/>
                  <a:pt x="549275" y="847725"/>
                </a:cubicBezTo>
                <a:cubicBezTo>
                  <a:pt x="552576" y="847175"/>
                  <a:pt x="555492" y="845059"/>
                  <a:pt x="558800" y="844550"/>
                </a:cubicBezTo>
                <a:cubicBezTo>
                  <a:pt x="569312" y="842933"/>
                  <a:pt x="579967" y="842433"/>
                  <a:pt x="590550" y="841375"/>
                </a:cubicBezTo>
                <a:cubicBezTo>
                  <a:pt x="599017" y="839258"/>
                  <a:pt x="607356" y="836542"/>
                  <a:pt x="615950" y="835025"/>
                </a:cubicBezTo>
                <a:cubicBezTo>
                  <a:pt x="630373" y="832480"/>
                  <a:pt x="670637" y="829937"/>
                  <a:pt x="682625" y="828675"/>
                </a:cubicBezTo>
                <a:cubicBezTo>
                  <a:pt x="689063" y="827997"/>
                  <a:pt x="716531" y="823799"/>
                  <a:pt x="723900" y="822325"/>
                </a:cubicBezTo>
                <a:cubicBezTo>
                  <a:pt x="733468" y="820411"/>
                  <a:pt x="742816" y="817355"/>
                  <a:pt x="752475" y="815975"/>
                </a:cubicBezTo>
                <a:cubicBezTo>
                  <a:pt x="765091" y="814173"/>
                  <a:pt x="777909" y="814207"/>
                  <a:pt x="790575" y="812800"/>
                </a:cubicBezTo>
                <a:cubicBezTo>
                  <a:pt x="796973" y="812089"/>
                  <a:pt x="803202" y="810053"/>
                  <a:pt x="809625" y="809625"/>
                </a:cubicBezTo>
                <a:cubicBezTo>
                  <a:pt x="834991" y="807934"/>
                  <a:pt x="860425" y="807508"/>
                  <a:pt x="885825" y="806450"/>
                </a:cubicBezTo>
                <a:cubicBezTo>
                  <a:pt x="913074" y="799638"/>
                  <a:pt x="883871" y="806287"/>
                  <a:pt x="930275" y="800100"/>
                </a:cubicBezTo>
                <a:cubicBezTo>
                  <a:pt x="942245" y="798504"/>
                  <a:pt x="947532" y="796265"/>
                  <a:pt x="958850" y="793750"/>
                </a:cubicBezTo>
                <a:cubicBezTo>
                  <a:pt x="964118" y="792579"/>
                  <a:pt x="969416" y="791540"/>
                  <a:pt x="974725" y="790575"/>
                </a:cubicBezTo>
                <a:cubicBezTo>
                  <a:pt x="996504" y="786615"/>
                  <a:pt x="992811" y="787793"/>
                  <a:pt x="1016000" y="784225"/>
                </a:cubicBezTo>
                <a:cubicBezTo>
                  <a:pt x="1022363" y="783246"/>
                  <a:pt x="1028700" y="782108"/>
                  <a:pt x="1035050" y="781050"/>
                </a:cubicBezTo>
                <a:cubicBezTo>
                  <a:pt x="1039283" y="778933"/>
                  <a:pt x="1043260" y="776197"/>
                  <a:pt x="1047750" y="774700"/>
                </a:cubicBezTo>
                <a:cubicBezTo>
                  <a:pt x="1068653" y="767732"/>
                  <a:pt x="1060410" y="776308"/>
                  <a:pt x="1082675" y="765175"/>
                </a:cubicBezTo>
                <a:cubicBezTo>
                  <a:pt x="1086908" y="763058"/>
                  <a:pt x="1091266" y="761173"/>
                  <a:pt x="1095375" y="758825"/>
                </a:cubicBezTo>
                <a:cubicBezTo>
                  <a:pt x="1098688" y="756932"/>
                  <a:pt x="1101413" y="754025"/>
                  <a:pt x="1104900" y="752475"/>
                </a:cubicBezTo>
                <a:cubicBezTo>
                  <a:pt x="1111017" y="749757"/>
                  <a:pt x="1117963" y="749118"/>
                  <a:pt x="1123950" y="746125"/>
                </a:cubicBezTo>
                <a:cubicBezTo>
                  <a:pt x="1147827" y="734187"/>
                  <a:pt x="1136038" y="737992"/>
                  <a:pt x="1158875" y="733425"/>
                </a:cubicBezTo>
                <a:cubicBezTo>
                  <a:pt x="1189052" y="703248"/>
                  <a:pt x="1157448" y="731065"/>
                  <a:pt x="1181100" y="717550"/>
                </a:cubicBezTo>
                <a:cubicBezTo>
                  <a:pt x="1208010" y="702173"/>
                  <a:pt x="1181486" y="712130"/>
                  <a:pt x="1203325" y="704850"/>
                </a:cubicBezTo>
                <a:cubicBezTo>
                  <a:pt x="1211656" y="692353"/>
                  <a:pt x="1216661" y="682148"/>
                  <a:pt x="1228725" y="673100"/>
                </a:cubicBezTo>
                <a:cubicBezTo>
                  <a:pt x="1232511" y="670260"/>
                  <a:pt x="1237192" y="668867"/>
                  <a:pt x="1241425" y="666750"/>
                </a:cubicBezTo>
                <a:cubicBezTo>
                  <a:pt x="1249892" y="641350"/>
                  <a:pt x="1237192" y="670983"/>
                  <a:pt x="1254125" y="654050"/>
                </a:cubicBezTo>
                <a:cubicBezTo>
                  <a:pt x="1257472" y="650703"/>
                  <a:pt x="1257331" y="644887"/>
                  <a:pt x="1260475" y="641350"/>
                </a:cubicBezTo>
                <a:cubicBezTo>
                  <a:pt x="1265967" y="635172"/>
                  <a:pt x="1273175" y="630767"/>
                  <a:pt x="1279525" y="625475"/>
                </a:cubicBezTo>
                <a:cubicBezTo>
                  <a:pt x="1291104" y="590737"/>
                  <a:pt x="1271709" y="642426"/>
                  <a:pt x="1292225" y="609600"/>
                </a:cubicBezTo>
                <a:cubicBezTo>
                  <a:pt x="1295773" y="603924"/>
                  <a:pt x="1296089" y="596765"/>
                  <a:pt x="1298575" y="590550"/>
                </a:cubicBezTo>
                <a:cubicBezTo>
                  <a:pt x="1307042" y="569383"/>
                  <a:pt x="1302990" y="586210"/>
                  <a:pt x="1308100" y="568325"/>
                </a:cubicBezTo>
                <a:cubicBezTo>
                  <a:pt x="1313501" y="549422"/>
                  <a:pt x="1309953" y="558132"/>
                  <a:pt x="1314450" y="533400"/>
                </a:cubicBezTo>
                <a:cubicBezTo>
                  <a:pt x="1315231" y="529107"/>
                  <a:pt x="1316567" y="524933"/>
                  <a:pt x="1317625" y="520700"/>
                </a:cubicBezTo>
                <a:cubicBezTo>
                  <a:pt x="1316567" y="509058"/>
                  <a:pt x="1315995" y="497362"/>
                  <a:pt x="1314450" y="485775"/>
                </a:cubicBezTo>
                <a:cubicBezTo>
                  <a:pt x="1313873" y="481450"/>
                  <a:pt x="1312222" y="477335"/>
                  <a:pt x="1311275" y="473075"/>
                </a:cubicBezTo>
                <a:cubicBezTo>
                  <a:pt x="1307892" y="457853"/>
                  <a:pt x="1308100" y="462265"/>
                  <a:pt x="1308100" y="454025"/>
                </a:cubicBezTo>
                <a:lnTo>
                  <a:pt x="1327150" y="0"/>
                </a:lnTo>
                <a:lnTo>
                  <a:pt x="1651000" y="149225"/>
                </a:lnTo>
                <a:lnTo>
                  <a:pt x="1457325" y="730250"/>
                </a:lnTo>
                <a:lnTo>
                  <a:pt x="777875" y="1057275"/>
                </a:lnTo>
                <a:lnTo>
                  <a:pt x="749300" y="1057275"/>
                </a:lnTo>
                <a:lnTo>
                  <a:pt x="0" y="1025525"/>
                </a:lnTo>
                <a:lnTo>
                  <a:pt x="117475" y="822325"/>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829F7FF3-E268-92DE-9244-4BBFD6782776}"/>
              </a:ext>
            </a:extLst>
          </p:cNvPr>
          <p:cNvSpPr/>
          <p:nvPr/>
        </p:nvSpPr>
        <p:spPr>
          <a:xfrm>
            <a:off x="7219444" y="3119976"/>
            <a:ext cx="3721100" cy="1874174"/>
          </a:xfrm>
          <a:prstGeom prst="roundRect">
            <a:avLst/>
          </a:prstGeom>
          <a:solidFill>
            <a:srgbClr val="DDDA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dirty="0" err="1">
                <a:solidFill>
                  <a:srgbClr val="485C6A"/>
                </a:solidFill>
              </a:rPr>
              <a:t>Macroscale</a:t>
            </a:r>
            <a:r>
              <a:rPr lang="fr-FR" dirty="0">
                <a:solidFill>
                  <a:srgbClr val="485C6A"/>
                </a:solidFill>
              </a:rPr>
              <a:t>:</a:t>
            </a:r>
          </a:p>
          <a:p>
            <a:endParaRPr lang="fr-FR" dirty="0">
              <a:solidFill>
                <a:srgbClr val="485C6A"/>
              </a:solidFill>
            </a:endParaRPr>
          </a:p>
          <a:p>
            <a:pPr marL="285750" indent="-285750">
              <a:buFont typeface="Wingdings" panose="05000000000000000000" pitchFamily="2" charset="2"/>
              <a:buChar char="Ø"/>
            </a:pPr>
            <a:r>
              <a:rPr lang="fr-FR" dirty="0" err="1">
                <a:solidFill>
                  <a:srgbClr val="485C6A"/>
                </a:solidFill>
              </a:rPr>
              <a:t>Stratified</a:t>
            </a:r>
            <a:endParaRPr lang="fr-FR" dirty="0">
              <a:solidFill>
                <a:srgbClr val="485C6A"/>
              </a:solidFill>
            </a:endParaRPr>
          </a:p>
          <a:p>
            <a:pPr marL="285750" indent="-285750">
              <a:buFont typeface="Wingdings" panose="05000000000000000000" pitchFamily="2" charset="2"/>
              <a:buChar char="Ø"/>
            </a:pPr>
            <a:r>
              <a:rPr lang="fr-FR" dirty="0" err="1">
                <a:solidFill>
                  <a:srgbClr val="485C6A"/>
                </a:solidFill>
              </a:rPr>
              <a:t>Fibrous</a:t>
            </a:r>
            <a:endParaRPr lang="fr-FR" dirty="0">
              <a:solidFill>
                <a:srgbClr val="485C6A"/>
              </a:solidFill>
            </a:endParaRPr>
          </a:p>
          <a:p>
            <a:pPr marL="285750" indent="-285750">
              <a:buFont typeface="Wingdings" panose="05000000000000000000" pitchFamily="2" charset="2"/>
              <a:buChar char="Ø"/>
            </a:pPr>
            <a:r>
              <a:rPr lang="fr-FR" dirty="0">
                <a:solidFill>
                  <a:srgbClr val="485C6A"/>
                </a:solidFill>
              </a:rPr>
              <a:t>60% of water</a:t>
            </a:r>
            <a:endParaRPr lang="en-GB" dirty="0">
              <a:solidFill>
                <a:srgbClr val="485C6A"/>
              </a:solidFill>
            </a:endParaRPr>
          </a:p>
        </p:txBody>
      </p:sp>
      <p:sp>
        <p:nvSpPr>
          <p:cNvPr id="28" name="TextBox 27">
            <a:extLst>
              <a:ext uri="{FF2B5EF4-FFF2-40B4-BE49-F238E27FC236}">
                <a16:creationId xmlns:a16="http://schemas.microsoft.com/office/drawing/2014/main" id="{202EC166-FF4B-2476-D3D3-F8EFA7C86755}"/>
              </a:ext>
            </a:extLst>
          </p:cNvPr>
          <p:cNvSpPr txBox="1"/>
          <p:nvPr/>
        </p:nvSpPr>
        <p:spPr>
          <a:xfrm>
            <a:off x="9880616" y="4747577"/>
            <a:ext cx="1087023" cy="215444"/>
          </a:xfrm>
          <a:prstGeom prst="rect">
            <a:avLst/>
          </a:prstGeom>
          <a:noFill/>
        </p:spPr>
        <p:txBody>
          <a:bodyPr wrap="square">
            <a:spAutoFit/>
          </a:bodyPr>
          <a:lstStyle/>
          <a:p>
            <a:r>
              <a:rPr lang="en-GB" sz="800" b="0" i="0" u="none" strike="noStrike" baseline="0" dirty="0">
                <a:solidFill>
                  <a:srgbClr val="38637C"/>
                </a:solidFill>
                <a:latin typeface="LMSans8-Regular"/>
              </a:rPr>
              <a:t>[Burns et al., 2010]</a:t>
            </a:r>
            <a:endParaRPr lang="en-GB" dirty="0"/>
          </a:p>
        </p:txBody>
      </p:sp>
      <p:pic>
        <p:nvPicPr>
          <p:cNvPr id="14" name="Picture 13">
            <a:extLst>
              <a:ext uri="{FF2B5EF4-FFF2-40B4-BE49-F238E27FC236}">
                <a16:creationId xmlns:a16="http://schemas.microsoft.com/office/drawing/2014/main" id="{F048A805-B7FE-A752-3E80-2BFD044ADF9E}"/>
              </a:ext>
            </a:extLst>
          </p:cNvPr>
          <p:cNvPicPr>
            <a:picLocks noChangeAspect="1"/>
          </p:cNvPicPr>
          <p:nvPr/>
        </p:nvPicPr>
        <p:blipFill>
          <a:blip r:embed="rId6"/>
          <a:stretch>
            <a:fillRect/>
          </a:stretch>
        </p:blipFill>
        <p:spPr>
          <a:xfrm>
            <a:off x="4225470" y="2008890"/>
            <a:ext cx="2032000" cy="2013010"/>
          </a:xfrm>
          <a:prstGeom prst="rect">
            <a:avLst/>
          </a:prstGeom>
        </p:spPr>
      </p:pic>
      <p:sp>
        <p:nvSpPr>
          <p:cNvPr id="18" name="Rectangle 17">
            <a:extLst>
              <a:ext uri="{FF2B5EF4-FFF2-40B4-BE49-F238E27FC236}">
                <a16:creationId xmlns:a16="http://schemas.microsoft.com/office/drawing/2014/main" id="{6A631DB8-FC26-8592-59C6-02DC3CFF0806}"/>
              </a:ext>
            </a:extLst>
          </p:cNvPr>
          <p:cNvSpPr/>
          <p:nvPr/>
        </p:nvSpPr>
        <p:spPr>
          <a:xfrm>
            <a:off x="4313382" y="3020291"/>
            <a:ext cx="1782618" cy="513596"/>
          </a:xfrm>
          <a:prstGeom prst="rect">
            <a:avLst/>
          </a:prstGeom>
          <a:solidFill>
            <a:srgbClr val="F0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69A277F-7E4E-1EA1-2D5A-E77DE3FDD406}"/>
              </a:ext>
            </a:extLst>
          </p:cNvPr>
          <p:cNvSpPr txBox="1"/>
          <p:nvPr/>
        </p:nvSpPr>
        <p:spPr>
          <a:xfrm>
            <a:off x="4323044" y="3019165"/>
            <a:ext cx="1764145" cy="369332"/>
          </a:xfrm>
          <a:prstGeom prst="rect">
            <a:avLst/>
          </a:prstGeom>
          <a:solidFill>
            <a:srgbClr val="F0F4F8"/>
          </a:solidFill>
        </p:spPr>
        <p:txBody>
          <a:bodyPr wrap="square" rtlCol="0">
            <a:spAutoFit/>
          </a:bodyPr>
          <a:lstStyle/>
          <a:p>
            <a:pPr algn="just"/>
            <a:r>
              <a:rPr lang="fr-FR" sz="900" dirty="0"/>
              <a:t>An </a:t>
            </a:r>
            <a:r>
              <a:rPr lang="fr-FR" sz="900" dirty="0" err="1"/>
              <a:t>escessive</a:t>
            </a:r>
            <a:r>
              <a:rPr lang="fr-FR" sz="900" dirty="0"/>
              <a:t> stress leads to the </a:t>
            </a:r>
            <a:r>
              <a:rPr lang="fr-FR" sz="900" dirty="0" err="1"/>
              <a:t>loss</a:t>
            </a:r>
            <a:r>
              <a:rPr lang="fr-FR" sz="900" dirty="0"/>
              <a:t> of </a:t>
            </a:r>
            <a:r>
              <a:rPr lang="fr-FR" sz="900" dirty="0" err="1"/>
              <a:t>integrity</a:t>
            </a:r>
            <a:r>
              <a:rPr lang="fr-FR" sz="900" dirty="0"/>
              <a:t> of the skin</a:t>
            </a:r>
            <a:endParaRPr lang="en-GB" sz="900" dirty="0"/>
          </a:p>
        </p:txBody>
      </p:sp>
      <p:sp>
        <p:nvSpPr>
          <p:cNvPr id="6" name="TextBox 5">
            <a:extLst>
              <a:ext uri="{FF2B5EF4-FFF2-40B4-BE49-F238E27FC236}">
                <a16:creationId xmlns:a16="http://schemas.microsoft.com/office/drawing/2014/main" id="{752F9D2C-2969-B3F4-9D82-F4326493F49D}"/>
              </a:ext>
            </a:extLst>
          </p:cNvPr>
          <p:cNvSpPr txBox="1"/>
          <p:nvPr/>
        </p:nvSpPr>
        <p:spPr>
          <a:xfrm>
            <a:off x="10697260" y="6048954"/>
            <a:ext cx="1494740" cy="200055"/>
          </a:xfrm>
          <a:prstGeom prst="rect">
            <a:avLst/>
          </a:prstGeom>
          <a:noFill/>
        </p:spPr>
        <p:txBody>
          <a:bodyPr wrap="square" rtlCol="0">
            <a:spAutoFit/>
          </a:bodyPr>
          <a:lstStyle/>
          <a:p>
            <a:pPr algn="ctr"/>
            <a:r>
              <a:rPr lang="fr-FR" sz="700" dirty="0" err="1"/>
              <a:t>Some</a:t>
            </a:r>
            <a:r>
              <a:rPr lang="fr-FR" sz="700" dirty="0"/>
              <a:t> images are AI </a:t>
            </a:r>
            <a:r>
              <a:rPr lang="fr-FR" sz="700" dirty="0" err="1"/>
              <a:t>generated</a:t>
            </a:r>
            <a:endParaRPr lang="en-GB" sz="700" dirty="0"/>
          </a:p>
        </p:txBody>
      </p:sp>
      <p:sp>
        <p:nvSpPr>
          <p:cNvPr id="17" name="TextBox 16">
            <a:extLst>
              <a:ext uri="{FF2B5EF4-FFF2-40B4-BE49-F238E27FC236}">
                <a16:creationId xmlns:a16="http://schemas.microsoft.com/office/drawing/2014/main" id="{15B63157-1C29-5D8A-2708-1E84460494DD}"/>
              </a:ext>
            </a:extLst>
          </p:cNvPr>
          <p:cNvSpPr txBox="1"/>
          <p:nvPr/>
        </p:nvSpPr>
        <p:spPr>
          <a:xfrm>
            <a:off x="4313382" y="2627848"/>
            <a:ext cx="1764145" cy="246221"/>
          </a:xfrm>
          <a:prstGeom prst="rect">
            <a:avLst/>
          </a:prstGeom>
          <a:solidFill>
            <a:srgbClr val="F0F4F8"/>
          </a:solidFill>
        </p:spPr>
        <p:txBody>
          <a:bodyPr wrap="square" rtlCol="0">
            <a:spAutoFit/>
          </a:bodyPr>
          <a:lstStyle/>
          <a:p>
            <a:pPr algn="just"/>
            <a:r>
              <a:rPr lang="fr-FR" sz="1000" b="1" dirty="0" err="1">
                <a:solidFill>
                  <a:schemeClr val="accent1"/>
                </a:solidFill>
              </a:rPr>
              <a:t>Mechanics</a:t>
            </a:r>
            <a:endParaRPr lang="en-GB" sz="1000" b="1" dirty="0">
              <a:solidFill>
                <a:schemeClr val="accent1"/>
              </a:solidFill>
            </a:endParaRPr>
          </a:p>
        </p:txBody>
      </p:sp>
    </p:spTree>
    <p:extLst>
      <p:ext uri="{BB962C8B-B14F-4D97-AF65-F5344CB8AC3E}">
        <p14:creationId xmlns:p14="http://schemas.microsoft.com/office/powerpoint/2010/main" val="176171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itle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864</TotalTime>
  <Words>2199</Words>
  <Application>Microsoft Office PowerPoint</Application>
  <PresentationFormat>Widescreen</PresentationFormat>
  <Paragraphs>316</Paragraphs>
  <Slides>22</Slides>
  <Notes>22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22</vt:i4>
      </vt:variant>
    </vt:vector>
  </HeadingPairs>
  <TitlesOfParts>
    <vt:vector size="38" baseType="lpstr">
      <vt:lpstr>Aptos</vt:lpstr>
      <vt:lpstr>Arial</vt:lpstr>
      <vt:lpstr>Arial Narrow</vt:lpstr>
      <vt:lpstr>Bahnschrift Light</vt:lpstr>
      <vt:lpstr>Bradley Hand ITC</vt:lpstr>
      <vt:lpstr>Cambria</vt:lpstr>
      <vt:lpstr>Freestyle Script</vt:lpstr>
      <vt:lpstr>LMSans8-Regular</vt:lpstr>
      <vt:lpstr>Times New Roman</vt:lpstr>
      <vt:lpstr>Wingdings</vt:lpstr>
      <vt:lpstr>Titlepage</vt:lpstr>
      <vt:lpstr>1_Titlepage</vt:lpstr>
      <vt:lpstr>Custom Design</vt:lpstr>
      <vt:lpstr>3_Custom Design</vt:lpstr>
      <vt:lpstr>1_Custom Design</vt:lpstr>
      <vt:lpstr>2_Custom Design</vt:lpstr>
      <vt:lpstr>PowerPoint Presentation</vt:lpstr>
      <vt:lpstr>Pressure ulcers  </vt:lpstr>
      <vt:lpstr>Clinical reality </vt:lpstr>
      <vt:lpstr>Clinical research </vt:lpstr>
      <vt:lpstr>Clinical research: interplay ? </vt:lpstr>
      <vt:lpstr>PowerPoint Presentation</vt:lpstr>
      <vt:lpstr>The Human skin as a sponge</vt:lpstr>
      <vt:lpstr>The Human skin as a sponge</vt:lpstr>
      <vt:lpstr>The Human skin as a sponge</vt:lpstr>
      <vt:lpstr>The Human skin as a sponge</vt:lpstr>
      <vt:lpstr>The Human skin as a sponge</vt:lpstr>
      <vt:lpstr>The Human skin as a sponge</vt:lpstr>
      <vt:lpstr>The Porous (bricks) Model</vt:lpstr>
      <vt:lpstr>The Porous (bricks) Model</vt:lpstr>
      <vt:lpstr>The Porous (bricks) Model</vt:lpstr>
      <vt:lpstr>Evaluation with patient data</vt:lpstr>
      <vt:lpstr>Evaluation with patient data</vt:lpstr>
      <vt:lpstr>Evaluation with patient data</vt:lpstr>
      <vt:lpstr>Perspectives</vt:lpstr>
      <vt:lpstr>Perspectives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Lavigne</dc:creator>
  <cp:lastModifiedBy>Thomas Lavigne</cp:lastModifiedBy>
  <cp:revision>37</cp:revision>
  <cp:lastPrinted>2025-11-14T13:14:41Z</cp:lastPrinted>
  <dcterms:created xsi:type="dcterms:W3CDTF">2025-11-13T13:44:39Z</dcterms:created>
  <dcterms:modified xsi:type="dcterms:W3CDTF">2025-11-14T18:38:12Z</dcterms:modified>
</cp:coreProperties>
</file>