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04" r:id="rId3"/>
    <p:sldMasterId id="2147483667" r:id="rId4"/>
    <p:sldMasterId id="2147483660" r:id="rId5"/>
    <p:sldMasterId id="2147483663" r:id="rId6"/>
    <p:sldMasterId id="2147483661" r:id="rId7"/>
    <p:sldMasterId id="2147483669" r:id="rId8"/>
    <p:sldMasterId id="2147483726" r:id="rId9"/>
  </p:sldMasterIdLst>
  <p:notesMasterIdLst>
    <p:notesMasterId r:id="rId25"/>
  </p:notesMasterIdLst>
  <p:sldIdLst>
    <p:sldId id="564" r:id="rId10"/>
    <p:sldId id="261" r:id="rId11"/>
    <p:sldId id="263" r:id="rId12"/>
    <p:sldId id="264" r:id="rId13"/>
    <p:sldId id="566" r:id="rId14"/>
    <p:sldId id="269" r:id="rId15"/>
    <p:sldId id="271" r:id="rId16"/>
    <p:sldId id="273" r:id="rId17"/>
    <p:sldId id="275" r:id="rId18"/>
    <p:sldId id="277" r:id="rId19"/>
    <p:sldId id="282" r:id="rId20"/>
    <p:sldId id="565" r:id="rId21"/>
    <p:sldId id="285" r:id="rId22"/>
    <p:sldId id="257" r:id="rId23"/>
    <p:sldId id="278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94A7"/>
    <a:srgbClr val="657787"/>
    <a:srgbClr val="DD7DAB"/>
    <a:srgbClr val="FFFFFF"/>
    <a:srgbClr val="00A3B0"/>
    <a:srgbClr val="4BBCE9"/>
    <a:srgbClr val="00A3E4"/>
    <a:srgbClr val="00A4E4"/>
    <a:srgbClr val="09103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4" autoAdjust="0"/>
    <p:restoredTop sz="87273" autoAdjust="0"/>
  </p:normalViewPr>
  <p:slideViewPr>
    <p:cSldViewPr snapToGrid="0">
      <p:cViewPr>
        <p:scale>
          <a:sx n="100" d="100"/>
          <a:sy n="100" d="100"/>
        </p:scale>
        <p:origin x="258" y="-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17996-C99B-492D-9381-A5EFDC605B2B}" type="datetimeFigureOut">
              <a:rPr lang="en-GB" smtClean="0"/>
              <a:t>21/11/2025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67384-B279-4DD1-B47B-F1229B51C8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0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D9C3-9D62-F441-86AA-4B6F71947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8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00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41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28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632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10 seconds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dirty="0"/>
              <a:t>Good afternoon, everyone. My name is Thomas Lavigne, and I'm here today to present my work on the </a:t>
            </a:r>
            <a:r>
              <a:rPr lang="en-GB" b="1" dirty="0"/>
              <a:t>Biomechanical Response of Human Skin</a:t>
            </a:r>
            <a:r>
              <a:rPr lang="en-GB" dirty="0"/>
              <a:t>, specifically through the lens of a </a:t>
            </a:r>
            <a:r>
              <a:rPr lang="en-GB" b="1" dirty="0"/>
              <a:t>Hierarchical Porous Media Framework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79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Interestingly</a:t>
            </a:r>
            <a:r>
              <a:rPr lang="fr-FR" dirty="0"/>
              <a:t>, the model </a:t>
            </a:r>
            <a:r>
              <a:rPr lang="fr-FR" dirty="0" err="1"/>
              <a:t>was</a:t>
            </a:r>
            <a:r>
              <a:rPr lang="fr-FR" dirty="0"/>
              <a:t> capable of </a:t>
            </a:r>
            <a:r>
              <a:rPr lang="fr-FR" dirty="0" err="1"/>
              <a:t>representing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ischaemia</a:t>
            </a:r>
            <a:r>
              <a:rPr lang="fr-FR" dirty="0"/>
              <a:t> and </a:t>
            </a:r>
            <a:r>
              <a:rPr lang="fr-FR" dirty="0" err="1"/>
              <a:t>hyperemia</a:t>
            </a:r>
            <a:r>
              <a:rPr lang="fr-FR" dirty="0"/>
              <a:t>,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 </a:t>
            </a:r>
            <a:r>
              <a:rPr lang="fr-FR" dirty="0" err="1"/>
              <a:t>neurological</a:t>
            </a:r>
            <a:r>
              <a:rPr lang="fr-FR" dirty="0"/>
              <a:t> </a:t>
            </a:r>
            <a:r>
              <a:rPr lang="fr-FR" dirty="0" err="1"/>
              <a:t>considerations</a:t>
            </a:r>
            <a:r>
              <a:rPr lang="fr-FR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90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7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57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13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609BE-D681-1DF8-D9C3-8807FF824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08BDF-287F-9FB3-E24B-C4354FAE0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9F594C-E6A9-C34A-3132-26E0D6B2F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5BD5F1-FECE-218D-2EEF-E628CE542F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4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68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665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305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67384-B279-4DD1-B47B-F1229B51C8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51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20">
            <a:extLst>
              <a:ext uri="{FF2B5EF4-FFF2-40B4-BE49-F238E27FC236}">
                <a16:creationId xmlns:a16="http://schemas.microsoft.com/office/drawing/2014/main" id="{F44AF2A3-8D14-298C-0EEF-C56C8E0F01C1}"/>
              </a:ext>
            </a:extLst>
          </p:cNvPr>
          <p:cNvSpPr/>
          <p:nvPr userDrawn="1"/>
        </p:nvSpPr>
        <p:spPr>
          <a:xfrm>
            <a:off x="-511175" y="2392708"/>
            <a:ext cx="9664700" cy="3663657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39851-5C4F-0793-25B6-343D6F0558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402544"/>
            <a:ext cx="9153525" cy="948083"/>
          </a:xfrm>
          <a:prstGeom prst="rect">
            <a:avLst/>
          </a:prstGeom>
        </p:spPr>
        <p:txBody>
          <a:bodyPr anchor="ctr"/>
          <a:lstStyle>
            <a:lvl1pPr algn="l">
              <a:defRPr lang="en-US" sz="4000" dirty="0" smtClean="0">
                <a:solidFill>
                  <a:srgbClr val="485C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97B3CF6-0C92-C68D-D895-52F9D98EC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602513"/>
            <a:ext cx="9153525" cy="453851"/>
          </a:xfrm>
          <a:prstGeom prst="rect">
            <a:avLst/>
          </a:prstGeom>
        </p:spPr>
        <p:txBody>
          <a:bodyPr anchor="ctr"/>
          <a:lstStyle>
            <a:lvl1pPr algn="l">
              <a:defRPr lang="fr-FR" sz="1600" dirty="0">
                <a:solidFill>
                  <a:srgbClr val="E058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037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 de vis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9457AD7-D76E-C30C-44F5-5D3F9DDB5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5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carte de visite&#10;&#10;Le contenu généré par l’IA peut être incorrect.">
            <a:extLst>
              <a:ext uri="{FF2B5EF4-FFF2-40B4-BE49-F238E27FC236}">
                <a16:creationId xmlns:a16="http://schemas.microsoft.com/office/drawing/2014/main" id="{57D97238-DA25-1775-6978-E5E5F5CFD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01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carte de vis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6EF0D32-11FD-BDD0-E7FD-5136B65B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67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rte de vis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20F5769-F32F-730E-3BCD-797A041CC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79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67693876-69C9-9900-4F68-590AD743E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59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typographie, conception&#10;&#10;Le contenu généré par l’IA peut être incorrect.">
            <a:extLst>
              <a:ext uri="{FF2B5EF4-FFF2-40B4-BE49-F238E27FC236}">
                <a16:creationId xmlns:a16="http://schemas.microsoft.com/office/drawing/2014/main" id="{8CA6A2CC-D067-0405-3621-8E995E124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09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603B1CF-5B38-20E7-47F1-E163C98A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32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C0FBB8FD-57BF-A30D-058C-4A1184DB8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81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A7E694ED-8528-880F-2272-090FA249D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C00000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C00000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C0000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C0000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C00000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0D5A5C-C386-A846-8320-F24264FDF80A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8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0B57B354-6FC8-3017-FCA7-67CD1691E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676DF-5591-04B7-8126-72B22F15C42B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EF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EF5323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EF5323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EF5323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F5323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F5323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89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2A0D41E-0EEA-0A1C-8FC8-56EDD01F3F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A3B0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5EC43F-7394-F956-23ED-173014190B38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00A3B0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00A3B0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00A3B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00A3B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00A3B0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60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763E3E06-750A-F7FC-DD8D-42A4479C8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53980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B09658-6BF0-21C9-657C-2A1E38EDE765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53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3C567A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3C567A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3C567A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3C567A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3C567A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9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2A0D41E-0EEA-0A1C-8FC8-56EDD01F3F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A3B0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5EC43F-7394-F956-23ED-173014190B38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00A3B0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00A3B0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00A3B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00A3B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00A3B0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40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2A0D41E-0EEA-0A1C-8FC8-56EDD01F3F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A3B0"/>
          </a:solidFill>
        </p:spPr>
      </p:pic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chemeClr val="tx1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chemeClr val="tx1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chemeClr val="tx1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47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olice, conception, logo&#10;&#10;Le contenu généré par l’IA peut être incorrect.">
            <a:extLst>
              <a:ext uri="{FF2B5EF4-FFF2-40B4-BE49-F238E27FC236}">
                <a16:creationId xmlns:a16="http://schemas.microsoft.com/office/drawing/2014/main" id="{9BF8E61D-87F7-7B3C-1576-82980F89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7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CD86EC-76D9-5E1F-14A5-C48AAF222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22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F1890B6D-C5D5-A42C-C661-7DB3CE749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71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4E5484C8-8021-E2A0-32AD-181ACB651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carte de vis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2C3D9CB-DE43-CD12-DBD7-65D9DB273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01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5A8A80B6-10A6-3655-228D-3A14E736D2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21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 de vis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C70677B-A042-713C-B192-F4A3081F8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53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olice, conception, logo&#10;&#10;Le contenu généré par l’IA peut être incorrect.">
            <a:extLst>
              <a:ext uri="{FF2B5EF4-FFF2-40B4-BE49-F238E27FC236}">
                <a16:creationId xmlns:a16="http://schemas.microsoft.com/office/drawing/2014/main" id="{9BF8E61D-87F7-7B3C-1576-82980F89B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0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 de vis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9457AD7-D76E-C30C-44F5-5D3F9DDB5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55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carte de visite&#10;&#10;Le contenu généré par l’IA peut être incorrect.">
            <a:extLst>
              <a:ext uri="{FF2B5EF4-FFF2-40B4-BE49-F238E27FC236}">
                <a16:creationId xmlns:a16="http://schemas.microsoft.com/office/drawing/2014/main" id="{57D97238-DA25-1775-6978-E5E5F5CFD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16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carte de vis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6EF0D32-11FD-BDD0-E7FD-5136B65B4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rte de vis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20F5769-F32F-730E-3BCD-797A041CC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62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67693876-69C9-9900-4F68-590AD743E3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30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typographie, conception&#10;&#10;Le contenu généré par l’IA peut être incorrect.">
            <a:extLst>
              <a:ext uri="{FF2B5EF4-FFF2-40B4-BE49-F238E27FC236}">
                <a16:creationId xmlns:a16="http://schemas.microsoft.com/office/drawing/2014/main" id="{8CA6A2CC-D067-0405-3621-8E995E124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5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603B1CF-5B38-20E7-47F1-E163C98A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47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C0FBB8FD-57BF-A30D-058C-4A1184DB8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4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A7E694ED-8528-880F-2272-090FA249D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C00000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C00000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C0000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C0000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C00000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0D5A5C-C386-A846-8320-F24264FDF80A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4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0B57B354-6FC8-3017-FCA7-67CD1691E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676DF-5591-04B7-8126-72B22F15C42B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EF5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EF5323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EF5323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EF5323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F5323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F5323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3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CD86EC-76D9-5E1F-14A5-C48AAF222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92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763E3E06-750A-F7FC-DD8D-42A4479C8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53980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B09658-6BF0-21C9-657C-2A1E38EDE765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539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3C567A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3C567A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3C567A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3C567A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3C567A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62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2A0D41E-0EEA-0A1C-8FC8-56EDD01F3F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A3B0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5EC43F-7394-F956-23ED-173014190B38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00A3B0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rgbClr val="00A3B0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rgbClr val="00A3B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00A3B0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00A3B0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7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UL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2A0D41E-0EEA-0A1C-8FC8-56EDD01F3F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A3B0"/>
          </a:solidFill>
        </p:spPr>
      </p:pic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516" y="1800001"/>
            <a:ext cx="10848000" cy="4868863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chemeClr val="tx1"/>
              </a:buClr>
              <a:buSzPct val="100000"/>
              <a:buFont typeface="Wingdings" charset="2"/>
              <a:buChar char="§"/>
              <a:defRPr/>
            </a:lvl1pPr>
            <a:lvl2pPr>
              <a:buClr>
                <a:schemeClr val="tx1"/>
              </a:buClr>
              <a:buSzPct val="100000"/>
              <a:buFont typeface="Wingdings" charset="2"/>
              <a:buChar char="§"/>
              <a:defRPr/>
            </a:lvl2pPr>
            <a:lvl3pPr>
              <a:buClr>
                <a:schemeClr val="tx1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tx1"/>
              </a:buClr>
              <a:buSzPct val="100000"/>
              <a:buFont typeface="Wingdings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tx1"/>
              </a:buClr>
              <a:buSzPct val="100000"/>
              <a:buFont typeface="Wingdings" charset="2"/>
              <a:buChar char="§"/>
              <a:defRPr/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2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20">
            <a:extLst>
              <a:ext uri="{FF2B5EF4-FFF2-40B4-BE49-F238E27FC236}">
                <a16:creationId xmlns:a16="http://schemas.microsoft.com/office/drawing/2014/main" id="{F44AF2A3-8D14-298C-0EEF-C56C8E0F01C1}"/>
              </a:ext>
            </a:extLst>
          </p:cNvPr>
          <p:cNvSpPr/>
          <p:nvPr userDrawn="1"/>
        </p:nvSpPr>
        <p:spPr>
          <a:xfrm>
            <a:off x="-453117" y="3557479"/>
            <a:ext cx="9153524" cy="95791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E39851-5C4F-0793-25B6-343D6F0558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453117" y="3567315"/>
            <a:ext cx="9153525" cy="948083"/>
          </a:xfrm>
          <a:prstGeom prst="rect">
            <a:avLst/>
          </a:prstGeom>
        </p:spPr>
        <p:txBody>
          <a:bodyPr anchor="ctr"/>
          <a:lstStyle>
            <a:lvl1pPr algn="l">
              <a:defRPr lang="en-US" sz="4000" dirty="0" smtClean="0">
                <a:solidFill>
                  <a:srgbClr val="485C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algn="ctr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97B3CF6-0C92-C68D-D895-52F9D98ECD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69828" y="6404149"/>
            <a:ext cx="3222171" cy="453851"/>
          </a:xfrm>
          <a:prstGeom prst="rect">
            <a:avLst/>
          </a:prstGeom>
        </p:spPr>
        <p:txBody>
          <a:bodyPr anchor="ctr"/>
          <a:lstStyle>
            <a:lvl1pPr algn="l">
              <a:defRPr lang="fr-FR" sz="1600" dirty="0">
                <a:solidFill>
                  <a:srgbClr val="E058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fr-FR" dirty="0"/>
            </a:lvl5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189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0DBBD-A41E-2378-99D1-41B496CA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1582E-776B-B9AF-80E2-F13428BD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DCA88-6224-B167-CDE0-E7F235B3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D0152FD-27E6-4C53-A7D6-CFDAB3E4F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2897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DD5CEF8-18DA-446B-8C4B-FA76010B55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17693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07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14EE0-E99F-72AB-38F2-E9C3DBBB7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14738-7B0A-85A9-1869-5A0BCBE9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BC691-835E-99EA-5DEB-D1A2F5F1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CDD2DF-4A5A-4747-BFDC-7C2086F8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73695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799B36A-9681-424D-AB48-8CBCA2AB2F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68491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43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5F28E-4F11-F43D-9560-2D0B5B82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7E3F7-FFF2-669D-515E-3AE3BA0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EAACF35-9CEE-4C9F-A647-E3D965157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2894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97102A5-6B51-4BB1-B6C8-76BB4CF8CA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1769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pic>
        <p:nvPicPr>
          <p:cNvPr id="9" name="Picture 2" descr="Contact | Arts et métiers">
            <a:extLst>
              <a:ext uri="{FF2B5EF4-FFF2-40B4-BE49-F238E27FC236}">
                <a16:creationId xmlns:a16="http://schemas.microsoft.com/office/drawing/2014/main" id="{B63AC67F-6DF2-47DC-9A50-C1822E1A92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449156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B9D3B4-1AA6-4B90-81CB-4D95F38739C7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9652CF38-1624-4603-B311-CCCC9C1D0AA1}"/>
              </a:ext>
            </a:extLst>
          </p:cNvPr>
          <p:cNvSpPr txBox="1"/>
          <p:nvPr userDrawn="1"/>
        </p:nvSpPr>
        <p:spPr>
          <a:xfrm>
            <a:off x="1354662" y="370478"/>
            <a:ext cx="847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Thomas Lavigne – Docteur en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270753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9458-DA99-5FFA-988F-17084660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9828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5F28E-4F11-F43D-9560-2D0B5B82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7E3F7-FFF2-669D-515E-3AE3BA0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CD61B7-3B43-E5E0-A6EA-0EDB8B95E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434624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EBE67-D506-4AC0-8B07-12B7575E2876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8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9458-DA99-5FFA-988F-17084660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178961"/>
            <a:ext cx="10192657" cy="9095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5F28E-4F11-F43D-9560-2D0B5B82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7E3F7-FFF2-669D-515E-3AE3BA0F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04B1-5C69-C928-8C7C-2FD3FE689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/>
          <a:lstStyle/>
          <a:p>
            <a:fld id="{1C96B271-48F2-4EBC-90C1-CA6B138C6EC9}" type="slidenum">
              <a:rPr lang="fr-FR" smtClean="0"/>
              <a:pPr/>
              <a:t>‹#›</a:t>
            </a:fld>
            <a:endParaRPr lang="fr-FR">
              <a:latin typeface="Bahnschrift Light" panose="020B0502040204020203" pitchFamily="34" charset="0"/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6CD61B7-3B43-E5E0-A6EA-0EDB8B95E1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0285" y="1273757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65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F1890B6D-C5D5-A42C-C661-7DB3CE749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61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4E5484C8-8021-E2A0-32AD-181ACB651D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97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carte de vis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F2C3D9CB-DE43-CD12-DBD7-65D9DB273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90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5A8A80B6-10A6-3655-228D-3A14E736D2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2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 de vis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C70677B-A042-713C-B192-F4A3081F8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04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18" Type="http://schemas.openxmlformats.org/officeDocument/2006/relationships/image" Target="../media/image34.png"/><Relationship Id="rId3" Type="http://schemas.openxmlformats.org/officeDocument/2006/relationships/image" Target="../media/image7.jpg"/><Relationship Id="rId21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17" Type="http://schemas.microsoft.com/office/2007/relationships/hdphoto" Target="../media/hdphoto6.wdp"/><Relationship Id="rId2" Type="http://schemas.openxmlformats.org/officeDocument/2006/relationships/theme" Target="../theme/theme9.xml"/><Relationship Id="rId16" Type="http://schemas.openxmlformats.org/officeDocument/2006/relationships/image" Target="../media/image33.png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27.jpg"/><Relationship Id="rId15" Type="http://schemas.microsoft.com/office/2007/relationships/hdphoto" Target="../media/hdphoto5.wdp"/><Relationship Id="rId23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microsoft.com/office/2007/relationships/hdphoto" Target="../media/hdphoto7.wdp"/><Relationship Id="rId4" Type="http://schemas.openxmlformats.org/officeDocument/2006/relationships/image" Target="../media/image25.jpg"/><Relationship Id="rId9" Type="http://schemas.microsoft.com/office/2007/relationships/hdphoto" Target="../media/hdphoto2.wdp"/><Relationship Id="rId14" Type="http://schemas.openxmlformats.org/officeDocument/2006/relationships/image" Target="../media/image32.png"/><Relationship Id="rId22" Type="http://schemas.openxmlformats.org/officeDocument/2006/relationships/image" Target="../media/image3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6">
            <a:extLst>
              <a:ext uri="{FF2B5EF4-FFF2-40B4-BE49-F238E27FC236}">
                <a16:creationId xmlns:a16="http://schemas.microsoft.com/office/drawing/2014/main" id="{D88187E8-E0E2-1E52-23A9-3284E41A46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b="43822"/>
          <a:stretch>
            <a:fillRect/>
          </a:stretch>
        </p:blipFill>
        <p:spPr>
          <a:xfrm>
            <a:off x="-15512" y="-10074"/>
            <a:ext cx="12207512" cy="6868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DF261B-14B6-5B63-0E15-BBFFA5D62699}"/>
              </a:ext>
            </a:extLst>
          </p:cNvPr>
          <p:cNvSpPr/>
          <p:nvPr userDrawn="1"/>
        </p:nvSpPr>
        <p:spPr>
          <a:xfrm>
            <a:off x="-15512" y="0"/>
            <a:ext cx="12207512" cy="673927"/>
          </a:xfrm>
          <a:prstGeom prst="rect">
            <a:avLst/>
          </a:prstGeom>
          <a:gradFill>
            <a:gsLst>
              <a:gs pos="100000">
                <a:schemeClr val="bg1">
                  <a:alpha val="50000"/>
                  <a:lumMod val="10000"/>
                  <a:lumOff val="90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81B05B-62D6-CE99-2390-BFDECDD23A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6" y="61927"/>
            <a:ext cx="679680" cy="576000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0341190-1085-E29F-E9EF-F46F24DE78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86" y="25927"/>
            <a:ext cx="1694009" cy="648000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C51FEC76-4188-C09D-BCF4-8A23C4FCCAC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94" y="43927"/>
            <a:ext cx="1748572" cy="612000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79A77CB3-53F2-56D3-B068-99614570EF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16" y="-10073"/>
            <a:ext cx="2406384" cy="720000"/>
          </a:xfrm>
          <a:prstGeom prst="rect">
            <a:avLst/>
          </a:prstGeom>
        </p:spPr>
      </p:pic>
      <p:pic>
        <p:nvPicPr>
          <p:cNvPr id="17" name="Image 7">
            <a:extLst>
              <a:ext uri="{FF2B5EF4-FFF2-40B4-BE49-F238E27FC236}">
                <a16:creationId xmlns:a16="http://schemas.microsoft.com/office/drawing/2014/main" id="{563319A1-6D65-6776-4A22-9F546096891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26" y="133927"/>
            <a:ext cx="257744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0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5" r:id="rId2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E78E-A187-EF40-B4A0-FB663F7A03C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40EF-A111-FE4C-AF04-21F2DC06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E78E-A187-EF40-B4A0-FB663F7A03C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640EF-A111-FE4C-AF04-21F2DC061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2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6">
            <a:extLst>
              <a:ext uri="{FF2B5EF4-FFF2-40B4-BE49-F238E27FC236}">
                <a16:creationId xmlns:a16="http://schemas.microsoft.com/office/drawing/2014/main" id="{D88187E8-E0E2-1E52-23A9-3284E41A4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27782"/>
          <a:stretch/>
        </p:blipFill>
        <p:spPr>
          <a:xfrm>
            <a:off x="-15512" y="-10074"/>
            <a:ext cx="12207512" cy="68680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DF261B-14B6-5B63-0E15-BBFFA5D62699}"/>
              </a:ext>
            </a:extLst>
          </p:cNvPr>
          <p:cNvSpPr/>
          <p:nvPr userDrawn="1"/>
        </p:nvSpPr>
        <p:spPr>
          <a:xfrm>
            <a:off x="-15512" y="-10074"/>
            <a:ext cx="12207512" cy="6878146"/>
          </a:xfrm>
          <a:prstGeom prst="rect">
            <a:avLst/>
          </a:prstGeom>
          <a:gradFill>
            <a:gsLst>
              <a:gs pos="100000">
                <a:schemeClr val="bg1">
                  <a:lumMod val="10000"/>
                  <a:lumOff val="90000"/>
                </a:schemeClr>
              </a:gs>
              <a:gs pos="99000">
                <a:srgbClr val="FFFFFF">
                  <a:alpha val="80000"/>
                </a:srgbClr>
              </a:gs>
              <a:gs pos="71000">
                <a:srgbClr val="FFFFFF">
                  <a:alpha val="16000"/>
                </a:srgbClr>
              </a:gs>
              <a:gs pos="45000">
                <a:srgbClr val="FFFFFF">
                  <a:alpha val="52000"/>
                </a:srgbClr>
              </a:gs>
              <a:gs pos="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81B05B-62D6-CE99-2390-BFDECDD23A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6" y="61927"/>
            <a:ext cx="679680" cy="576000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0341190-1085-E29F-E9EF-F46F24DE78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86" y="25927"/>
            <a:ext cx="1694009" cy="648000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C51FEC76-4188-C09D-BCF4-8A23C4FCCA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94" y="43927"/>
            <a:ext cx="1748572" cy="612000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79A77CB3-53F2-56D3-B068-99614570EFA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16" y="-10073"/>
            <a:ext cx="2406384" cy="666000"/>
          </a:xfrm>
          <a:prstGeom prst="rect">
            <a:avLst/>
          </a:prstGeom>
        </p:spPr>
      </p:pic>
      <p:pic>
        <p:nvPicPr>
          <p:cNvPr id="17" name="Image 7">
            <a:extLst>
              <a:ext uri="{FF2B5EF4-FFF2-40B4-BE49-F238E27FC236}">
                <a16:creationId xmlns:a16="http://schemas.microsoft.com/office/drawing/2014/main" id="{563319A1-6D65-6776-4A22-9F546096891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26" y="133927"/>
            <a:ext cx="257744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144153E-FE83-40A3-AEAA-F2A3935116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52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B089BB-81C3-A67D-C855-A55D263157E5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F9C3B-09D8-680E-C737-07C3D7916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Thomas Lavigne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11E2B-4447-B5B5-2E58-917E313E2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Graduation Ceremony 10th December 2025</a:t>
            </a:r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1E22E-EECE-BAE7-4752-E9ACD585A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AB3ABEF9-9616-9977-0A77-FE41C4F87169}"/>
              </a:ext>
            </a:extLst>
          </p:cNvPr>
          <p:cNvSpPr>
            <a:spLocks noChangeAspect="1"/>
          </p:cNvSpPr>
          <p:nvPr userDrawn="1"/>
        </p:nvSpPr>
        <p:spPr>
          <a:xfrm>
            <a:off x="4096007" y="832744"/>
            <a:ext cx="2456471" cy="360000"/>
          </a:xfrm>
          <a:prstGeom prst="chevron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E8039135-39E0-531F-15BD-62183094CC33}"/>
              </a:ext>
            </a:extLst>
          </p:cNvPr>
          <p:cNvSpPr>
            <a:spLocks noChangeAspect="1"/>
          </p:cNvSpPr>
          <p:nvPr userDrawn="1"/>
        </p:nvSpPr>
        <p:spPr>
          <a:xfrm>
            <a:off x="6615691" y="832744"/>
            <a:ext cx="2456471" cy="360000"/>
          </a:xfrm>
          <a:prstGeom prst="chevron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F68C61C4-7795-A34B-90E9-DEDA4E007046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796744"/>
            <a:ext cx="2678132" cy="432000"/>
          </a:xfrm>
          <a:prstGeom prst="homePlate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Contact | Arts et métiers">
            <a:extLst>
              <a:ext uri="{FF2B5EF4-FFF2-40B4-BE49-F238E27FC236}">
                <a16:creationId xmlns:a16="http://schemas.microsoft.com/office/drawing/2014/main" id="{8EDF3DB6-C509-432D-9270-250181C4D1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449156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727C838-ABB0-422B-80BC-D28668FDB6D3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710B6F9D-951A-4818-BD25-AB104D13D179}"/>
              </a:ext>
            </a:extLst>
          </p:cNvPr>
          <p:cNvSpPr txBox="1"/>
          <p:nvPr userDrawn="1"/>
        </p:nvSpPr>
        <p:spPr>
          <a:xfrm>
            <a:off x="1354662" y="370478"/>
            <a:ext cx="847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Thomas Lavigne – Docteur en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327438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5333E839-85DE-4BF6-ACB3-379AB6381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14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2D585F3-04CB-4813-9346-1DD85889715D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63E5081-6204-4378-BD3C-34E0C9360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Thomas Lavigne</a:t>
            </a:r>
            <a:endParaRPr lang="fr-FR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3C56D43-8E17-4D2E-B9B5-E7A5DA7D4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Graduation Ceremony 10th December 2025</a:t>
            </a:r>
            <a:endParaRPr lang="fr-FR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F60CF21-4C43-40C1-8246-0D12A1257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0" name="Arrow: Chevron 10">
            <a:extLst>
              <a:ext uri="{FF2B5EF4-FFF2-40B4-BE49-F238E27FC236}">
                <a16:creationId xmlns:a16="http://schemas.microsoft.com/office/drawing/2014/main" id="{050BA60E-959B-426E-81D8-FF8C93725A2C}"/>
              </a:ext>
            </a:extLst>
          </p:cNvPr>
          <p:cNvSpPr>
            <a:spLocks noChangeAspect="1"/>
          </p:cNvSpPr>
          <p:nvPr userDrawn="1"/>
        </p:nvSpPr>
        <p:spPr>
          <a:xfrm>
            <a:off x="3667926" y="813680"/>
            <a:ext cx="2947765" cy="432000"/>
          </a:xfrm>
          <a:prstGeom prst="chevron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21" name="Arrow: Chevron 11">
            <a:extLst>
              <a:ext uri="{FF2B5EF4-FFF2-40B4-BE49-F238E27FC236}">
                <a16:creationId xmlns:a16="http://schemas.microsoft.com/office/drawing/2014/main" id="{4A7A5BD7-58C8-4416-AFB3-EB0D471DA4B4}"/>
              </a:ext>
            </a:extLst>
          </p:cNvPr>
          <p:cNvSpPr>
            <a:spLocks noChangeAspect="1"/>
          </p:cNvSpPr>
          <p:nvPr userDrawn="1"/>
        </p:nvSpPr>
        <p:spPr>
          <a:xfrm>
            <a:off x="6615691" y="849680"/>
            <a:ext cx="2456471" cy="360000"/>
          </a:xfrm>
          <a:prstGeom prst="chevron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</p:txBody>
      </p:sp>
      <p:sp>
        <p:nvSpPr>
          <p:cNvPr id="22" name="Arrow: Pentagon 12">
            <a:extLst>
              <a:ext uri="{FF2B5EF4-FFF2-40B4-BE49-F238E27FC236}">
                <a16:creationId xmlns:a16="http://schemas.microsoft.com/office/drawing/2014/main" id="{B33C9EA6-BD97-4170-B059-0844845D9676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849680"/>
            <a:ext cx="2231776" cy="360000"/>
          </a:xfrm>
          <a:prstGeom prst="homePlate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Contact | Arts et métiers">
            <a:extLst>
              <a:ext uri="{FF2B5EF4-FFF2-40B4-BE49-F238E27FC236}">
                <a16:creationId xmlns:a16="http://schemas.microsoft.com/office/drawing/2014/main" id="{93A7FC6E-018C-47FC-B907-C948EB235A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449156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0707909-EB87-4040-AA92-2E755BFF2D93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DB75C3F8-2522-4813-B718-EE622F32CF5B}"/>
              </a:ext>
            </a:extLst>
          </p:cNvPr>
          <p:cNvSpPr txBox="1"/>
          <p:nvPr userDrawn="1"/>
        </p:nvSpPr>
        <p:spPr>
          <a:xfrm>
            <a:off x="1354662" y="370478"/>
            <a:ext cx="847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Thomas Lavigne – Docteur en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198270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A15066FF-EB55-4CC0-88AB-33C51FB92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52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EFC61E-E111-41FE-B6C3-13A04D1E086B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254F2B0-2C49-4082-9F0F-DBBAD0EF2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Thomas Lavigne</a:t>
            </a:r>
            <a:endParaRPr lang="fr-FR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F6C6728-7726-428F-8308-528BBFC04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Graduation Ceremony 10th December 2025</a:t>
            </a:r>
            <a:endParaRPr lang="fr-FR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BA372D9-1796-4751-90E8-09BE754B9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0" name="Arrow: Chevron 10">
            <a:extLst>
              <a:ext uri="{FF2B5EF4-FFF2-40B4-BE49-F238E27FC236}">
                <a16:creationId xmlns:a16="http://schemas.microsoft.com/office/drawing/2014/main" id="{43223EB4-3B5B-441B-BAF3-7E4947850970}"/>
              </a:ext>
            </a:extLst>
          </p:cNvPr>
          <p:cNvSpPr>
            <a:spLocks noChangeAspect="1"/>
          </p:cNvSpPr>
          <p:nvPr userDrawn="1"/>
        </p:nvSpPr>
        <p:spPr>
          <a:xfrm>
            <a:off x="3629289" y="832746"/>
            <a:ext cx="2456471" cy="360000"/>
          </a:xfrm>
          <a:prstGeom prst="chevron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21" name="Arrow: Chevron 11">
            <a:extLst>
              <a:ext uri="{FF2B5EF4-FFF2-40B4-BE49-F238E27FC236}">
                <a16:creationId xmlns:a16="http://schemas.microsoft.com/office/drawing/2014/main" id="{C6C66E3C-C00D-4176-84BE-E36B1541D43B}"/>
              </a:ext>
            </a:extLst>
          </p:cNvPr>
          <p:cNvSpPr>
            <a:spLocks noChangeAspect="1"/>
          </p:cNvSpPr>
          <p:nvPr userDrawn="1"/>
        </p:nvSpPr>
        <p:spPr>
          <a:xfrm>
            <a:off x="6128611" y="796746"/>
            <a:ext cx="2947765" cy="432000"/>
          </a:xfrm>
          <a:prstGeom prst="chevron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</a:p>
        </p:txBody>
      </p:sp>
      <p:sp>
        <p:nvSpPr>
          <p:cNvPr id="22" name="Arrow: Pentagon 12">
            <a:extLst>
              <a:ext uri="{FF2B5EF4-FFF2-40B4-BE49-F238E27FC236}">
                <a16:creationId xmlns:a16="http://schemas.microsoft.com/office/drawing/2014/main" id="{C513E515-7AD9-429A-9E13-DE375C2A476F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832746"/>
            <a:ext cx="2231776" cy="360000"/>
          </a:xfrm>
          <a:prstGeom prst="homePlate">
            <a:avLst/>
          </a:prstGeom>
          <a:solidFill>
            <a:srgbClr val="00A3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Contact | Arts et métiers">
            <a:extLst>
              <a:ext uri="{FF2B5EF4-FFF2-40B4-BE49-F238E27FC236}">
                <a16:creationId xmlns:a16="http://schemas.microsoft.com/office/drawing/2014/main" id="{CBB41A44-F3AD-4C8C-A2F5-F81DC97589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449156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AC9AD0C-E3D0-449B-B459-A74AAB7F5311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FFD506AE-7786-4AE8-B42A-DB4C79153066}"/>
              </a:ext>
            </a:extLst>
          </p:cNvPr>
          <p:cNvSpPr txBox="1"/>
          <p:nvPr userDrawn="1"/>
        </p:nvSpPr>
        <p:spPr>
          <a:xfrm>
            <a:off x="1354662" y="370478"/>
            <a:ext cx="847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Thomas Lavigne – Docteur en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41316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B848742-EDC5-43C3-A6B7-9A27B3FB9E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813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015B46-4217-44F9-A492-6E15855EE656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E402078A-6C79-48E9-A711-5889D1530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Thomas Lavigne</a:t>
            </a:r>
            <a:endParaRPr lang="fr-FR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31C46A31-3496-45F6-A407-96D4D99FD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Graduation Ceremony 10th December 2025</a:t>
            </a:r>
            <a:endParaRPr lang="fr-FR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D092AD8-9C09-46C3-B908-CF5A114C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Arrow: Pentagon 12">
            <a:extLst>
              <a:ext uri="{FF2B5EF4-FFF2-40B4-BE49-F238E27FC236}">
                <a16:creationId xmlns:a16="http://schemas.microsoft.com/office/drawing/2014/main" id="{8A83E9C3-A7F2-48F5-B375-848333302192}"/>
              </a:ext>
            </a:extLst>
          </p:cNvPr>
          <p:cNvSpPr>
            <a:spLocks noChangeAspect="1"/>
          </p:cNvSpPr>
          <p:nvPr userDrawn="1"/>
        </p:nvSpPr>
        <p:spPr>
          <a:xfrm>
            <a:off x="1354662" y="807346"/>
            <a:ext cx="2231776" cy="360000"/>
          </a:xfrm>
          <a:prstGeom prst="homePlate">
            <a:avLst>
              <a:gd name="adj" fmla="val 0"/>
            </a:avLst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Bibliograpgy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 descr="Contact | Arts et métiers">
            <a:extLst>
              <a:ext uri="{FF2B5EF4-FFF2-40B4-BE49-F238E27FC236}">
                <a16:creationId xmlns:a16="http://schemas.microsoft.com/office/drawing/2014/main" id="{65F232CE-502E-457C-8BA9-56F3CB7ACC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449156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51DFE39-7C0B-481D-AB27-6885EB186361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35" name="TextBox 4">
            <a:extLst>
              <a:ext uri="{FF2B5EF4-FFF2-40B4-BE49-F238E27FC236}">
                <a16:creationId xmlns:a16="http://schemas.microsoft.com/office/drawing/2014/main" id="{48881DE8-9C5C-41D4-8B68-24E57D74118A}"/>
              </a:ext>
            </a:extLst>
          </p:cNvPr>
          <p:cNvSpPr txBox="1"/>
          <p:nvPr userDrawn="1"/>
        </p:nvSpPr>
        <p:spPr>
          <a:xfrm>
            <a:off x="1354662" y="370478"/>
            <a:ext cx="847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Thomas Lavigne – Docteur en Sciences de l’Ingénieur</a:t>
            </a:r>
          </a:p>
        </p:txBody>
      </p:sp>
    </p:spTree>
    <p:extLst>
      <p:ext uri="{BB962C8B-B14F-4D97-AF65-F5344CB8AC3E}">
        <p14:creationId xmlns:p14="http://schemas.microsoft.com/office/powerpoint/2010/main" val="138886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texte, capture d’écran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3B848742-EDC5-43C3-A6B7-9A27B3FB9E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015B46-4217-44F9-A492-6E15855EE656}"/>
              </a:ext>
            </a:extLst>
          </p:cNvPr>
          <p:cNvSpPr/>
          <p:nvPr userDrawn="1"/>
        </p:nvSpPr>
        <p:spPr>
          <a:xfrm>
            <a:off x="0" y="6246000"/>
            <a:ext cx="12192000" cy="72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E402078A-6C79-48E9-A711-5889D1530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Thomas Lavigne</a:t>
            </a:r>
            <a:endParaRPr lang="fr-FR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31C46A31-3496-45F6-A407-96D4D99FD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34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D092AD8-9C09-46C3-B908-CF5A114C9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34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96B271-48F2-4EBC-90C1-CA6B138C6EC9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DCAF35C-211E-4C51-9C86-CA04ECA71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r="26141" b="11603"/>
          <a:stretch/>
        </p:blipFill>
        <p:spPr>
          <a:xfrm>
            <a:off x="-2" y="1326625"/>
            <a:ext cx="12192002" cy="4897328"/>
          </a:xfrm>
          <a:prstGeom prst="rect">
            <a:avLst/>
          </a:prstGeom>
        </p:spPr>
      </p:pic>
      <p:sp>
        <p:nvSpPr>
          <p:cNvPr id="4" name="AutoShape 4" descr="Image sélectionnée présentée en mode Lightbox.">
            <a:extLst>
              <a:ext uri="{FF2B5EF4-FFF2-40B4-BE49-F238E27FC236}">
                <a16:creationId xmlns:a16="http://schemas.microsoft.com/office/drawing/2014/main" id="{67A48F29-9486-48F3-959E-3CB70F5E08F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596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085582-A711-4F75-85B1-B7871DB64B6D}"/>
              </a:ext>
            </a:extLst>
          </p:cNvPr>
          <p:cNvSpPr/>
          <p:nvPr userDrawn="1"/>
        </p:nvSpPr>
        <p:spPr>
          <a:xfrm>
            <a:off x="-1" y="1320503"/>
            <a:ext cx="12192001" cy="4925498"/>
          </a:xfrm>
          <a:prstGeom prst="rect">
            <a:avLst/>
          </a:prstGeom>
          <a:gradFill>
            <a:gsLst>
              <a:gs pos="100000">
                <a:schemeClr val="bg1">
                  <a:lumMod val="10000"/>
                  <a:lumOff val="90000"/>
                </a:schemeClr>
              </a:gs>
              <a:gs pos="99000">
                <a:srgbClr val="FFFFFF">
                  <a:alpha val="80000"/>
                </a:srgbClr>
              </a:gs>
              <a:gs pos="71000">
                <a:srgbClr val="FFFFFF">
                  <a:alpha val="16000"/>
                </a:srgbClr>
              </a:gs>
              <a:gs pos="45000">
                <a:srgbClr val="FFFFFF">
                  <a:alpha val="52000"/>
                </a:srgbClr>
              </a:gs>
              <a:gs pos="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0" name="Picture 4" descr="A black and white logo with two heads&#10;&#10;AI-generated content may be incorrect.">
            <a:extLst>
              <a:ext uri="{FF2B5EF4-FFF2-40B4-BE49-F238E27FC236}">
                <a16:creationId xmlns:a16="http://schemas.microsoft.com/office/drawing/2014/main" id="{91BE7A47-8FDA-4553-BC30-B7F6066D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926" b="66895" l="27637" r="71191">
                        <a14:foregroundMark x1="46289" y1="34082" x2="46289" y2="34082"/>
                        <a14:foregroundMark x1="37305" y1="41016" x2="37305" y2="41016"/>
                        <a14:foregroundMark x1="47656" y1="55762" x2="47656" y2="55762"/>
                        <a14:foregroundMark x1="49121" y1="58594" x2="49121" y2="58594"/>
                        <a14:foregroundMark x1="36523" y1="63379" x2="36523" y2="63379"/>
                        <a14:foregroundMark x1="30762" y1="35742" x2="30762" y2="35742"/>
                        <a14:foregroundMark x1="27734" y1="43555" x2="27734" y2="43555"/>
                        <a14:foregroundMark x1="67480" y1="32910" x2="67480" y2="32910"/>
                        <a14:foregroundMark x1="50391" y1="24121" x2="50391" y2="24121"/>
                        <a14:foregroundMark x1="56738" y1="66895" x2="56738" y2="66895"/>
                        <a14:foregroundMark x1="71191" y1="51465" x2="71191" y2="51465"/>
                        <a14:foregroundMark x1="52539" y1="50586" x2="52539" y2="50586"/>
                        <a14:backgroundMark x1="49902" y1="57910" x2="49902" y2="5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23519" r="27020" b="30371"/>
          <a:stretch>
            <a:fillRect/>
          </a:stretch>
        </p:blipFill>
        <p:spPr>
          <a:xfrm>
            <a:off x="9482702" y="1408180"/>
            <a:ext cx="996430" cy="988134"/>
          </a:xfrm>
          <a:prstGeom prst="rect">
            <a:avLst/>
          </a:prstGeom>
        </p:spPr>
      </p:pic>
      <p:pic>
        <p:nvPicPr>
          <p:cNvPr id="52" name="Picture 10" descr="A black and white circle with a clipboard and a pencil&#10;&#10;AI-generated content may be incorrect.">
            <a:extLst>
              <a:ext uri="{FF2B5EF4-FFF2-40B4-BE49-F238E27FC236}">
                <a16:creationId xmlns:a16="http://schemas.microsoft.com/office/drawing/2014/main" id="{00085161-0B0F-4796-B865-DC987FC23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29" b="70801" l="24219" r="75391">
                        <a14:foregroundMark x1="36133" y1="23535" x2="36133" y2="23535"/>
                        <a14:foregroundMark x1="48242" y1="19629" x2="48242" y2="19629"/>
                        <a14:foregroundMark x1="75488" y1="41504" x2="75488" y2="41504"/>
                        <a14:foregroundMark x1="26855" y1="57129" x2="26855" y2="57129"/>
                        <a14:foregroundMark x1="48047" y1="70801" x2="48047" y2="70801"/>
                        <a14:foregroundMark x1="24219" y1="45996" x2="24219" y2="45996"/>
                        <a14:foregroundMark x1="43652" y1="36230" x2="43652" y2="36230"/>
                        <a14:foregroundMark x1="43066" y1="37598" x2="43066" y2="37598"/>
                        <a14:foregroundMark x1="43066" y1="43652" x2="43066" y2="43652"/>
                        <a14:foregroundMark x1="42578" y1="46387" x2="42578" y2="46387"/>
                        <a14:foregroundMark x1="42969" y1="48535" x2="42969" y2="48535"/>
                        <a14:foregroundMark x1="42969" y1="50391" x2="42969" y2="50391"/>
                        <a14:foregroundMark x1="41992" y1="52637" x2="41992" y2="52637"/>
                        <a14:foregroundMark x1="46875" y1="50391" x2="46875" y2="50391"/>
                        <a14:foregroundMark x1="55957" y1="43359" x2="55957" y2="43359"/>
                        <a14:backgroundMark x1="43359" y1="35938" x2="43359" y2="35938"/>
                        <a14:backgroundMark x1="46875" y1="51465" x2="46875" y2="51465"/>
                        <a14:backgroundMark x1="46191" y1="52734" x2="46191" y2="52734"/>
                        <a14:backgroundMark x1="50293" y1="50000" x2="50293" y2="50000"/>
                        <a14:backgroundMark x1="48828" y1="48145" x2="48828" y2="48145"/>
                        <a14:backgroundMark x1="53613" y1="45605" x2="53613" y2="45605"/>
                        <a14:backgroundMark x1="54297" y1="44824" x2="54297" y2="4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18312" r="22407" b="26591"/>
          <a:stretch>
            <a:fillRect/>
          </a:stretch>
        </p:blipFill>
        <p:spPr>
          <a:xfrm>
            <a:off x="10480063" y="2790352"/>
            <a:ext cx="983072" cy="988134"/>
          </a:xfrm>
          <a:prstGeom prst="rect">
            <a:avLst/>
          </a:prstGeom>
        </p:spPr>
      </p:pic>
      <p:pic>
        <p:nvPicPr>
          <p:cNvPr id="53" name="Picture 12" descr="A computer with a wrench and a computer&#10;&#10;AI-generated content may be incorrect.">
            <a:extLst>
              <a:ext uri="{FF2B5EF4-FFF2-40B4-BE49-F238E27FC236}">
                <a16:creationId xmlns:a16="http://schemas.microsoft.com/office/drawing/2014/main" id="{00FBFFD6-8352-4F6B-A980-AA34DFDEB0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727" b="70508" l="24219" r="74512">
                        <a14:foregroundMark x1="37695" y1="45801" x2="37695" y2="45801"/>
                        <a14:foregroundMark x1="43359" y1="44238" x2="43359" y2="44238"/>
                        <a14:foregroundMark x1="46289" y1="44727" x2="46289" y2="44727"/>
                        <a14:foregroundMark x1="55664" y1="52148" x2="55664" y2="52148"/>
                        <a14:foregroundMark x1="54199" y1="54688" x2="54199" y2="54688"/>
                        <a14:foregroundMark x1="61523" y1="55176" x2="61523" y2="55176"/>
                        <a14:foregroundMark x1="68555" y1="63379" x2="68555" y2="63379"/>
                        <a14:foregroundMark x1="32520" y1="64355" x2="32520" y2="64355"/>
                        <a14:foregroundMark x1="38574" y1="68555" x2="38574" y2="68555"/>
                        <a14:foregroundMark x1="46875" y1="70703" x2="46875" y2="70703"/>
                        <a14:foregroundMark x1="46973" y1="19824" x2="46973" y2="19824"/>
                        <a14:foregroundMark x1="74512" y1="37695" x2="74512" y2="37695"/>
                        <a14:foregroundMark x1="24219" y1="42871" x2="24219" y2="42871"/>
                        <a14:backgroundMark x1="54492" y1="55371" x2="54492" y2="55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18313" r="22910" b="28254"/>
          <a:stretch>
            <a:fillRect/>
          </a:stretch>
        </p:blipFill>
        <p:spPr>
          <a:xfrm>
            <a:off x="10741617" y="3789366"/>
            <a:ext cx="1001948" cy="988134"/>
          </a:xfrm>
          <a:prstGeom prst="rect">
            <a:avLst/>
          </a:prstGeom>
        </p:spPr>
      </p:pic>
      <p:pic>
        <p:nvPicPr>
          <p:cNvPr id="54" name="Picture 16" descr="A black and white circle with text&#10;&#10;AI-generated content may be incorrect.">
            <a:extLst>
              <a:ext uri="{FF2B5EF4-FFF2-40B4-BE49-F238E27FC236}">
                <a16:creationId xmlns:a16="http://schemas.microsoft.com/office/drawing/2014/main" id="{6938C2CD-FC5B-46C2-98D9-760C5369F6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05" b="66016" l="28711" r="71387">
                        <a14:foregroundMark x1="29297" y1="40332" x2="29297" y2="40332"/>
                        <a14:foregroundMark x1="29004" y1="41797" x2="29004" y2="41797"/>
                        <a14:foregroundMark x1="28906" y1="41797" x2="28906" y2="41797"/>
                        <a14:foregroundMark x1="28711" y1="41797" x2="28711" y2="41797"/>
                        <a14:foregroundMark x1="29102" y1="41992" x2="29102" y2="41992"/>
                        <a14:foregroundMark x1="28711" y1="41992" x2="28711" y2="41992"/>
                        <a14:foregroundMark x1="34668" y1="42871" x2="34668" y2="42871"/>
                        <a14:foregroundMark x1="38770" y1="46289" x2="38770" y2="46289"/>
                        <a14:foregroundMark x1="38770" y1="45313" x2="38770" y2="45313"/>
                        <a14:foregroundMark x1="38867" y1="43848" x2="38867" y2="43848"/>
                        <a14:foregroundMark x1="37988" y1="42090" x2="37988" y2="42090"/>
                        <a14:foregroundMark x1="42188" y1="42578" x2="42188" y2="42578"/>
                        <a14:foregroundMark x1="42188" y1="43945" x2="42188" y2="43945"/>
                        <a14:foregroundMark x1="42578" y1="45117" x2="42578" y2="45117"/>
                        <a14:foregroundMark x1="42578" y1="46289" x2="42578" y2="46289"/>
                        <a14:foregroundMark x1="50488" y1="44922" x2="50488" y2="44922"/>
                        <a14:foregroundMark x1="68555" y1="35352" x2="68555" y2="35352"/>
                        <a14:foregroundMark x1="69336" y1="35840" x2="69336" y2="35840"/>
                        <a14:foregroundMark x1="56348" y1="24902" x2="56348" y2="24902"/>
                        <a14:foregroundMark x1="49414" y1="66113" x2="49414" y2="66113"/>
                        <a14:foregroundMark x1="71387" y1="47363" x2="71387" y2="47363"/>
                        <a14:backgroundMark x1="28711" y1="41797" x2="28711" y2="41797"/>
                        <a14:backgroundMark x1="40234" y1="49609" x2="40234" y2="4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8" t="22543" r="27686" b="32137"/>
          <a:stretch>
            <a:fillRect/>
          </a:stretch>
        </p:blipFill>
        <p:spPr>
          <a:xfrm>
            <a:off x="9852135" y="3482384"/>
            <a:ext cx="983042" cy="988134"/>
          </a:xfrm>
          <a:prstGeom prst="rect">
            <a:avLst/>
          </a:prstGeom>
        </p:spPr>
      </p:pic>
      <p:pic>
        <p:nvPicPr>
          <p:cNvPr id="55" name="Picture 18" descr="A black and white circle with text&#10;&#10;AI-generated content may be incorrect.">
            <a:extLst>
              <a:ext uri="{FF2B5EF4-FFF2-40B4-BE49-F238E27FC236}">
                <a16:creationId xmlns:a16="http://schemas.microsoft.com/office/drawing/2014/main" id="{AE51D0F8-050A-4127-A800-3414358304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801" b="62305" l="29688" r="70117">
                        <a14:foregroundMark x1="29688" y1="35742" x2="29688" y2="35742"/>
                        <a14:foregroundMark x1="45117" y1="20996" x2="45117" y2="20996"/>
                        <a14:foregroundMark x1="50586" y1="62402" x2="50586" y2="62402"/>
                        <a14:foregroundMark x1="70117" y1="47559" x2="70117" y2="47559"/>
                        <a14:foregroundMark x1="62988" y1="35156" x2="62988" y2="35156"/>
                        <a14:foregroundMark x1="60645" y1="36426" x2="60645" y2="36426"/>
                        <a14:foregroundMark x1="54297" y1="35156" x2="54297" y2="35156"/>
                        <a14:foregroundMark x1="55957" y1="33984" x2="55957" y2="33984"/>
                        <a14:foregroundMark x1="56348" y1="32715" x2="56348" y2="32715"/>
                        <a14:foregroundMark x1="56738" y1="30371" x2="56738" y2="30371"/>
                        <a14:foregroundMark x1="53516" y1="41113" x2="53516" y2="41113"/>
                        <a14:foregroundMark x1="42090" y1="38477" x2="42090" y2="38477"/>
                        <a14:backgroundMark x1="39355" y1="43262" x2="39355" y2="43262"/>
                        <a14:backgroundMark x1="46094" y1="43848" x2="46094" y2="4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53" t="19794" r="28372" b="36907"/>
          <a:stretch>
            <a:fillRect/>
          </a:stretch>
        </p:blipFill>
        <p:spPr>
          <a:xfrm>
            <a:off x="10172895" y="4650453"/>
            <a:ext cx="1201458" cy="1193878"/>
          </a:xfrm>
          <a:prstGeom prst="rect">
            <a:avLst/>
          </a:prstGeom>
        </p:spPr>
      </p:pic>
      <p:pic>
        <p:nvPicPr>
          <p:cNvPr id="56" name="Picture 20" descr="A black and white circle with a group of people looking at a graph&#10;&#10;AI-generated content may be incorrect.">
            <a:extLst>
              <a:ext uri="{FF2B5EF4-FFF2-40B4-BE49-F238E27FC236}">
                <a16:creationId xmlns:a16="http://schemas.microsoft.com/office/drawing/2014/main" id="{AC6D2329-2A5F-40B1-8D11-5EC3FCC891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5313" y1="42578" x2="45313" y2="42578"/>
                        <a14:foregroundMark x1="47363" y1="42578" x2="47363" y2="42578"/>
                        <a14:foregroundMark x1="51563" y1="41602" x2="51563" y2="41602"/>
                        <a14:foregroundMark x1="53711" y1="44043" x2="53711" y2="44043"/>
                        <a14:foregroundMark x1="49707" y1="54688" x2="49707" y2="54688"/>
                        <a14:foregroundMark x1="47949" y1="55273" x2="47949" y2="55273"/>
                        <a14:foregroundMark x1="45508" y1="58105" x2="45508" y2="58105"/>
                        <a14:foregroundMark x1="50391" y1="56543" x2="50391" y2="56543"/>
                        <a14:foregroundMark x1="52734" y1="55273" x2="52734" y2="55273"/>
                        <a14:foregroundMark x1="51074" y1="61035" x2="51074" y2="61035"/>
                        <a14:backgroundMark x1="55957" y1="42871" x2="55957" y2="42871"/>
                        <a14:backgroundMark x1="53516" y1="57910" x2="53516" y2="57910"/>
                        <a14:backgroundMark x1="50781" y1="58789" x2="50781" y2="58789"/>
                        <a14:backgroundMark x1="47852" y1="58301" x2="47852" y2="58301"/>
                        <a14:backgroundMark x1="44922" y1="59277" x2="44922" y2="59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34" t="22769" r="25358" b="31385"/>
          <a:stretch>
            <a:fillRect/>
          </a:stretch>
        </p:blipFill>
        <p:spPr>
          <a:xfrm>
            <a:off x="9253688" y="2316493"/>
            <a:ext cx="1375689" cy="1305590"/>
          </a:xfrm>
          <a:prstGeom prst="rect">
            <a:avLst/>
          </a:prstGeom>
        </p:spPr>
      </p:pic>
      <p:pic>
        <p:nvPicPr>
          <p:cNvPr id="57" name="Picture 22" descr="A black and white circle with a coin and a graph and arrow&#10;&#10;AI-generated content may be incorrect.">
            <a:extLst>
              <a:ext uri="{FF2B5EF4-FFF2-40B4-BE49-F238E27FC236}">
                <a16:creationId xmlns:a16="http://schemas.microsoft.com/office/drawing/2014/main" id="{F69DF8CD-26F2-4B38-A74B-840B26536B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410" b="71094" l="24316" r="75000">
                        <a14:foregroundMark x1="47266" y1="45410" x2="47266" y2="45410"/>
                        <a14:foregroundMark x1="49609" y1="54590" x2="49609" y2="54590"/>
                        <a14:foregroundMark x1="36523" y1="67969" x2="36523" y2="67969"/>
                        <a14:foregroundMark x1="48926" y1="71094" x2="48926" y2="71094"/>
                        <a14:foregroundMark x1="72363" y1="31836" x2="72363" y2="31836"/>
                        <a14:foregroundMark x1="75000" y1="38184" x2="75000" y2="38184"/>
                        <a14:foregroundMark x1="28906" y1="29980" x2="28906" y2="29980"/>
                        <a14:foregroundMark x1="24414" y1="41113" x2="24414" y2="41113"/>
                        <a14:foregroundMark x1="42188" y1="20410" x2="42188" y2="2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8312" r="22407" b="26591"/>
          <a:stretch>
            <a:fillRect/>
          </a:stretch>
        </p:blipFill>
        <p:spPr>
          <a:xfrm>
            <a:off x="10320787" y="1858837"/>
            <a:ext cx="993035" cy="988134"/>
          </a:xfrm>
          <a:prstGeom prst="rect">
            <a:avLst/>
          </a:prstGeom>
        </p:spPr>
      </p:pic>
      <p:pic>
        <p:nvPicPr>
          <p:cNvPr id="46" name="Image 7">
            <a:extLst>
              <a:ext uri="{FF2B5EF4-FFF2-40B4-BE49-F238E27FC236}">
                <a16:creationId xmlns:a16="http://schemas.microsoft.com/office/drawing/2014/main" id="{8A41D15C-315C-4810-A52F-0D6769305A0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815" y="5785865"/>
            <a:ext cx="1267021" cy="234968"/>
          </a:xfrm>
          <a:prstGeom prst="rect">
            <a:avLst/>
          </a:prstGeom>
        </p:spPr>
      </p:pic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1935CA55-18F7-4B46-B79D-EA00D768C3A5}"/>
              </a:ext>
            </a:extLst>
          </p:cNvPr>
          <p:cNvSpPr txBox="1">
            <a:spLocks/>
          </p:cNvSpPr>
          <p:nvPr userDrawn="1"/>
        </p:nvSpPr>
        <p:spPr>
          <a:xfrm>
            <a:off x="10560971" y="6024354"/>
            <a:ext cx="1742710" cy="243694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600" kern="1200" dirty="0">
                <a:solidFill>
                  <a:srgbClr val="E0589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100" dirty="0"/>
              <a:t>AFR-FNR 17013182</a:t>
            </a:r>
          </a:p>
        </p:txBody>
      </p:sp>
      <p:sp>
        <p:nvSpPr>
          <p:cNvPr id="58" name="Rectangle : coins arrondis 20">
            <a:extLst>
              <a:ext uri="{FF2B5EF4-FFF2-40B4-BE49-F238E27FC236}">
                <a16:creationId xmlns:a16="http://schemas.microsoft.com/office/drawing/2014/main" id="{2504A2C5-982E-46B1-8B15-EE8B7ED35463}"/>
              </a:ext>
            </a:extLst>
          </p:cNvPr>
          <p:cNvSpPr/>
          <p:nvPr userDrawn="1"/>
        </p:nvSpPr>
        <p:spPr>
          <a:xfrm>
            <a:off x="-453117" y="3540543"/>
            <a:ext cx="8120742" cy="95791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1E5CDEC6-0A05-4B51-ADAD-A51E69289AE5}"/>
              </a:ext>
            </a:extLst>
          </p:cNvPr>
          <p:cNvSpPr txBox="1">
            <a:spLocks/>
          </p:cNvSpPr>
          <p:nvPr userDrawn="1"/>
        </p:nvSpPr>
        <p:spPr>
          <a:xfrm>
            <a:off x="-2" y="3550379"/>
            <a:ext cx="7667628" cy="94808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rgbClr val="485C6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b="1" dirty="0" err="1">
                <a:latin typeface="Bradley Hand ITC" panose="03070402050302030203" pitchFamily="66" charset="0"/>
              </a:rPr>
              <a:t>Thank</a:t>
            </a:r>
            <a:r>
              <a:rPr lang="fr-FR" b="1" dirty="0">
                <a:latin typeface="Bradley Hand ITC" panose="03070402050302030203" pitchFamily="66" charset="0"/>
              </a:rPr>
              <a:t> </a:t>
            </a:r>
            <a:r>
              <a:rPr lang="fr-FR" b="1" dirty="0" err="1">
                <a:latin typeface="Bradley Hand ITC" panose="03070402050302030203" pitchFamily="66" charset="0"/>
              </a:rPr>
              <a:t>you</a:t>
            </a:r>
            <a:r>
              <a:rPr lang="fr-FR" b="1" dirty="0">
                <a:latin typeface="Bradley Hand ITC" panose="03070402050302030203" pitchFamily="66" charset="0"/>
              </a:rPr>
              <a:t> for </a:t>
            </a:r>
            <a:r>
              <a:rPr lang="fr-FR" b="1" dirty="0" err="1">
                <a:latin typeface="Bradley Hand ITC" panose="03070402050302030203" pitchFamily="66" charset="0"/>
              </a:rPr>
              <a:t>your</a:t>
            </a:r>
            <a:r>
              <a:rPr lang="fr-FR" b="1" dirty="0">
                <a:latin typeface="Bradley Hand ITC" panose="03070402050302030203" pitchFamily="66" charset="0"/>
              </a:rPr>
              <a:t> attention !</a:t>
            </a:r>
            <a:endParaRPr lang="fr-FR" dirty="0"/>
          </a:p>
        </p:txBody>
      </p:sp>
      <p:pic>
        <p:nvPicPr>
          <p:cNvPr id="60" name="Picture 2" descr="Contact | Arts et métiers">
            <a:extLst>
              <a:ext uri="{FF2B5EF4-FFF2-40B4-BE49-F238E27FC236}">
                <a16:creationId xmlns:a16="http://schemas.microsoft.com/office/drawing/2014/main" id="{5D9BC3A4-8965-4DE9-B574-368497674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24" y="449156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8D90A1B2-71E3-4D87-A491-9BEB2C54C11E}"/>
              </a:ext>
            </a:extLst>
          </p:cNvPr>
          <p:cNvSpPr/>
          <p:nvPr userDrawn="1"/>
        </p:nvSpPr>
        <p:spPr>
          <a:xfrm flipH="1">
            <a:off x="1127175" y="233100"/>
            <a:ext cx="77371" cy="936278"/>
          </a:xfrm>
          <a:prstGeom prst="rect">
            <a:avLst/>
          </a:prstGeom>
          <a:solidFill>
            <a:srgbClr val="00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>
              <a:solidFill>
                <a:srgbClr val="E03400"/>
              </a:solidFill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506B0399-7ABF-463C-8313-9C4FBEC4E2E7}"/>
              </a:ext>
            </a:extLst>
          </p:cNvPr>
          <p:cNvSpPr txBox="1"/>
          <p:nvPr userDrawn="1"/>
        </p:nvSpPr>
        <p:spPr>
          <a:xfrm>
            <a:off x="1354662" y="370478"/>
            <a:ext cx="8470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Thomas Lavigne – Docteur en Sciences de l’Ingénieur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C1226-DDBB-3D65-4EDB-A669C482D63E}"/>
              </a:ext>
            </a:extLst>
          </p:cNvPr>
          <p:cNvSpPr txBox="1"/>
          <p:nvPr userDrawn="1"/>
        </p:nvSpPr>
        <p:spPr>
          <a:xfrm>
            <a:off x="8565855" y="1771442"/>
            <a:ext cx="993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Supervisors</a:t>
            </a:r>
            <a:endParaRPr lang="en-GB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D4D25-5774-8FA8-73CF-C36F1FF955F4}"/>
              </a:ext>
            </a:extLst>
          </p:cNvPr>
          <p:cNvSpPr txBox="1"/>
          <p:nvPr userDrawn="1"/>
        </p:nvSpPr>
        <p:spPr>
          <a:xfrm>
            <a:off x="11121878" y="2222099"/>
            <a:ext cx="921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Funding</a:t>
            </a:r>
            <a:endParaRPr lang="en-GB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757B3-F811-70B3-0C47-E06C68D48C1D}"/>
              </a:ext>
            </a:extLst>
          </p:cNvPr>
          <p:cNvSpPr txBox="1"/>
          <p:nvPr userDrawn="1"/>
        </p:nvSpPr>
        <p:spPr>
          <a:xfrm>
            <a:off x="11357901" y="3068976"/>
            <a:ext cx="921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HR &amp; Admin supports</a:t>
            </a:r>
            <a:endParaRPr lang="en-GB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9F7B16-A62A-D0CA-4F0E-1391422A9489}"/>
              </a:ext>
            </a:extLst>
          </p:cNvPr>
          <p:cNvSpPr txBox="1"/>
          <p:nvPr userDrawn="1"/>
        </p:nvSpPr>
        <p:spPr>
          <a:xfrm>
            <a:off x="11381548" y="4152628"/>
            <a:ext cx="921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IT</a:t>
            </a:r>
            <a:endParaRPr lang="en-GB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F2BDC6-A890-4267-0109-49FFA33CD193}"/>
              </a:ext>
            </a:extLst>
          </p:cNvPr>
          <p:cNvSpPr txBox="1"/>
          <p:nvPr userDrawn="1"/>
        </p:nvSpPr>
        <p:spPr>
          <a:xfrm>
            <a:off x="11228642" y="5031949"/>
            <a:ext cx="1105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All </a:t>
            </a:r>
            <a:r>
              <a:rPr lang="fr-FR" sz="1100" dirty="0" err="1"/>
              <a:t>other</a:t>
            </a:r>
            <a:r>
              <a:rPr lang="fr-FR" sz="1100" dirty="0"/>
              <a:t> </a:t>
            </a:r>
            <a:r>
              <a:rPr lang="fr-FR" sz="1100" dirty="0" err="1"/>
              <a:t>contributors</a:t>
            </a:r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EB2BB-9488-5B5C-5FB1-5AFF80217DA9}"/>
              </a:ext>
            </a:extLst>
          </p:cNvPr>
          <p:cNvSpPr txBox="1"/>
          <p:nvPr userDrawn="1"/>
        </p:nvSpPr>
        <p:spPr>
          <a:xfrm>
            <a:off x="8173040" y="2753845"/>
            <a:ext cx="11442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err="1"/>
              <a:t>Participands</a:t>
            </a:r>
            <a:r>
              <a:rPr lang="fr-FR" sz="1100" dirty="0"/>
              <a:t> </a:t>
            </a:r>
            <a:br>
              <a:rPr lang="fr-FR" sz="1100" dirty="0"/>
            </a:br>
            <a:r>
              <a:rPr lang="fr-FR" sz="1100" dirty="0"/>
              <a:t>&amp; </a:t>
            </a:r>
            <a:r>
              <a:rPr lang="fr-FR" sz="1100" dirty="0" err="1"/>
              <a:t>Collaborators</a:t>
            </a:r>
            <a:endParaRPr lang="en-GB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6959EC-2936-F865-4145-3F375AD1BDC5}"/>
              </a:ext>
            </a:extLst>
          </p:cNvPr>
          <p:cNvSpPr txBox="1"/>
          <p:nvPr userDrawn="1"/>
        </p:nvSpPr>
        <p:spPr>
          <a:xfrm>
            <a:off x="8481791" y="3761008"/>
            <a:ext cx="1430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Doctoral </a:t>
            </a:r>
            <a:r>
              <a:rPr lang="fr-FR" sz="1100" dirty="0" err="1"/>
              <a:t>schools</a:t>
            </a:r>
            <a:br>
              <a:rPr lang="fr-FR" sz="1100" dirty="0"/>
            </a:br>
            <a:r>
              <a:rPr lang="fr-FR" sz="1100" dirty="0"/>
              <a:t> &amp; </a:t>
            </a:r>
            <a:r>
              <a:rPr lang="fr-FR" sz="1100" dirty="0" err="1"/>
              <a:t>Scolarity</a:t>
            </a:r>
            <a:r>
              <a:rPr lang="fr-FR" sz="1100" dirty="0"/>
              <a:t> supports</a:t>
            </a:r>
            <a:endParaRPr lang="en-GB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0E8FD-E9E3-4099-8A31-054357015821}"/>
              </a:ext>
            </a:extLst>
          </p:cNvPr>
          <p:cNvSpPr txBox="1"/>
          <p:nvPr userDrawn="1"/>
        </p:nvSpPr>
        <p:spPr>
          <a:xfrm>
            <a:off x="7958142" y="4579912"/>
            <a:ext cx="1201458" cy="430887"/>
          </a:xfrm>
          <a:prstGeom prst="rect">
            <a:avLst/>
          </a:prstGeom>
          <a:solidFill>
            <a:srgbClr val="7794A7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Family &amp; Friends &amp; </a:t>
            </a:r>
            <a:r>
              <a:rPr lang="fr-FR" sz="1100" dirty="0" err="1">
                <a:solidFill>
                  <a:schemeClr val="tx1"/>
                </a:solidFill>
              </a:rPr>
              <a:t>Colleagues</a:t>
            </a:r>
            <a:endParaRPr lang="en-GB" sz="1100" dirty="0">
              <a:solidFill>
                <a:schemeClr val="tx1"/>
              </a:solidFill>
            </a:endParaRPr>
          </a:p>
        </p:txBody>
      </p:sp>
      <p:pic>
        <p:nvPicPr>
          <p:cNvPr id="15" name="Picture 6" descr="A group of people in a circle with a heart and text&#10;&#10;AI-generated content may be incorrect.">
            <a:extLst>
              <a:ext uri="{FF2B5EF4-FFF2-40B4-BE49-F238E27FC236}">
                <a16:creationId xmlns:a16="http://schemas.microsoft.com/office/drawing/2014/main" id="{069C6B03-E7AA-4DC6-A0DC-DDEA86624EC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336" b="71680" l="25098" r="75977">
                        <a14:foregroundMark x1="48926" y1="32520" x2="48926" y2="32520"/>
                        <a14:foregroundMark x1="56152" y1="32227" x2="56152" y2="32227"/>
                        <a14:foregroundMark x1="39160" y1="21484" x2="39160" y2="21484"/>
                        <a14:foregroundMark x1="25098" y1="54492" x2="25098" y2="54492"/>
                        <a14:foregroundMark x1="60742" y1="69141" x2="60742" y2="69141"/>
                        <a14:foregroundMark x1="74121" y1="34863" x2="74121" y2="34863"/>
                        <a14:foregroundMark x1="52051" y1="19336" x2="52051" y2="19336"/>
                        <a14:foregroundMark x1="75977" y1="46973" x2="75977" y2="46973"/>
                        <a14:foregroundMark x1="48926" y1="71680" x2="48926" y2="71680"/>
                        <a14:foregroundMark x1="44141" y1="63184" x2="44141" y2="63184"/>
                        <a14:backgroundMark x1="41895" y1="48535" x2="41895" y2="48535"/>
                        <a14:backgroundMark x1="46973" y1="64355" x2="46973" y2="64355"/>
                        <a14:backgroundMark x1="47949" y1="64941" x2="47949" y2="64941"/>
                        <a14:backgroundMark x1="49121" y1="65918" x2="49121" y2="65918"/>
                        <a14:backgroundMark x1="49902" y1="66602" x2="49902" y2="66602"/>
                        <a14:backgroundMark x1="50977" y1="66797" x2="50977" y2="6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18313" r="22500" b="27916"/>
          <a:stretch>
            <a:fillRect/>
          </a:stretch>
        </p:blipFill>
        <p:spPr>
          <a:xfrm>
            <a:off x="9065955" y="4188377"/>
            <a:ext cx="1251128" cy="12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485C6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microsoft.com/office/2007/relationships/hdphoto" Target="../media/hdphoto16.wdp"/><Relationship Id="rId18" Type="http://schemas.openxmlformats.org/officeDocument/2006/relationships/image" Target="../media/image100.png"/><Relationship Id="rId3" Type="http://schemas.openxmlformats.org/officeDocument/2006/relationships/image" Target="../media/image95.jpg"/><Relationship Id="rId21" Type="http://schemas.microsoft.com/office/2007/relationships/hdphoto" Target="../media/hdphoto20.wdp"/><Relationship Id="rId7" Type="http://schemas.microsoft.com/office/2007/relationships/hdphoto" Target="../media/hdphoto10.wdp"/><Relationship Id="rId12" Type="http://schemas.openxmlformats.org/officeDocument/2006/relationships/image" Target="../media/image97.png"/><Relationship Id="rId17" Type="http://schemas.microsoft.com/office/2007/relationships/hdphoto" Target="../media/hdphoto18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96.png"/><Relationship Id="rId15" Type="http://schemas.microsoft.com/office/2007/relationships/hdphoto" Target="../media/hdphoto17.wdp"/><Relationship Id="rId10" Type="http://schemas.microsoft.com/office/2007/relationships/hdphoto" Target="../media/hdphoto11.wdp"/><Relationship Id="rId19" Type="http://schemas.microsoft.com/office/2007/relationships/hdphoto" Target="../media/hdphoto19.wdp"/><Relationship Id="rId4" Type="http://schemas.openxmlformats.org/officeDocument/2006/relationships/image" Target="../media/image90.jpg"/><Relationship Id="rId9" Type="http://schemas.openxmlformats.org/officeDocument/2006/relationships/image" Target="../media/image73.png"/><Relationship Id="rId1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69.svg"/><Relationship Id="rId18" Type="http://schemas.openxmlformats.org/officeDocument/2006/relationships/image" Target="../media/image73.png"/><Relationship Id="rId3" Type="http://schemas.openxmlformats.org/officeDocument/2006/relationships/image" Target="../media/image102.jpeg"/><Relationship Id="rId21" Type="http://schemas.openxmlformats.org/officeDocument/2006/relationships/image" Target="../media/image97.png"/><Relationship Id="rId7" Type="http://schemas.microsoft.com/office/2007/relationships/hdphoto" Target="../media/hdphoto13.wdp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microsoft.com/office/2007/relationships/hdphoto" Target="../media/hdphoto10.wdp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6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openxmlformats.org/officeDocument/2006/relationships/image" Target="../media/image71.png"/><Relationship Id="rId23" Type="http://schemas.openxmlformats.org/officeDocument/2006/relationships/image" Target="../media/image103.png"/><Relationship Id="rId10" Type="http://schemas.openxmlformats.org/officeDocument/2006/relationships/image" Target="../media/image88.png"/><Relationship Id="rId19" Type="http://schemas.microsoft.com/office/2007/relationships/hdphoto" Target="../media/hdphoto11.wdp"/><Relationship Id="rId4" Type="http://schemas.openxmlformats.org/officeDocument/2006/relationships/image" Target="../media/image85.png"/><Relationship Id="rId9" Type="http://schemas.microsoft.com/office/2007/relationships/hdphoto" Target="../media/hdphoto14.wdp"/><Relationship Id="rId14" Type="http://schemas.openxmlformats.org/officeDocument/2006/relationships/image" Target="../media/image70.png"/><Relationship Id="rId22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hyperlink" Target="https://theses.fr/2025ENAME034" TargetMode="External"/><Relationship Id="rId4" Type="http://schemas.openxmlformats.org/officeDocument/2006/relationships/image" Target="../media/image10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99.png"/><Relationship Id="rId3" Type="http://schemas.openxmlformats.org/officeDocument/2006/relationships/image" Target="../media/image90.jpg"/><Relationship Id="rId7" Type="http://schemas.openxmlformats.org/officeDocument/2006/relationships/image" Target="../media/image70.png"/><Relationship Id="rId12" Type="http://schemas.microsoft.com/office/2007/relationships/hdphoto" Target="../media/hdphoto19.wdp"/><Relationship Id="rId2" Type="http://schemas.openxmlformats.org/officeDocument/2006/relationships/notesSlide" Target="../notesSlides/notesSlide15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5.png"/><Relationship Id="rId11" Type="http://schemas.openxmlformats.org/officeDocument/2006/relationships/image" Target="../media/image100.png"/><Relationship Id="rId5" Type="http://schemas.openxmlformats.org/officeDocument/2006/relationships/image" Target="../media/image69.svg"/><Relationship Id="rId15" Type="http://schemas.openxmlformats.org/officeDocument/2006/relationships/image" Target="../media/image101.png"/><Relationship Id="rId10" Type="http://schemas.microsoft.com/office/2007/relationships/hdphoto" Target="../media/hdphoto17.wdp"/><Relationship Id="rId4" Type="http://schemas.openxmlformats.org/officeDocument/2006/relationships/image" Target="../media/image68.png"/><Relationship Id="rId9" Type="http://schemas.openxmlformats.org/officeDocument/2006/relationships/image" Target="../media/image98.png"/><Relationship Id="rId1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9.wdp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7.png"/><Relationship Id="rId21" Type="http://schemas.openxmlformats.org/officeDocument/2006/relationships/image" Target="../media/image54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29" Type="http://schemas.openxmlformats.org/officeDocument/2006/relationships/image" Target="../media/image62.sv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24" Type="http://schemas.openxmlformats.org/officeDocument/2006/relationships/image" Target="../media/image57.png"/><Relationship Id="rId5" Type="http://schemas.openxmlformats.org/officeDocument/2006/relationships/image" Target="../media/image39.jpg"/><Relationship Id="rId15" Type="http://schemas.openxmlformats.org/officeDocument/2006/relationships/image" Target="../media/image48.svg"/><Relationship Id="rId23" Type="http://schemas.openxmlformats.org/officeDocument/2006/relationships/image" Target="../media/image56.svg"/><Relationship Id="rId28" Type="http://schemas.openxmlformats.org/officeDocument/2006/relationships/image" Target="../media/image61.png"/><Relationship Id="rId10" Type="http://schemas.openxmlformats.org/officeDocument/2006/relationships/image" Target="../media/image44.png"/><Relationship Id="rId19" Type="http://schemas.openxmlformats.org/officeDocument/2006/relationships/image" Target="../media/image52.svg"/><Relationship Id="rId4" Type="http://schemas.openxmlformats.org/officeDocument/2006/relationships/image" Target="../media/image38.svg"/><Relationship Id="rId9" Type="http://schemas.openxmlformats.org/officeDocument/2006/relationships/image" Target="../media/image43.sv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image" Target="../media/image67.svg"/><Relationship Id="rId12" Type="http://schemas.microsoft.com/office/2007/relationships/hdphoto" Target="../media/hdphoto10.wdp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microsoft.com/office/2007/relationships/hdphoto" Target="../media/hdphoto11.wdp"/><Relationship Id="rId10" Type="http://schemas.openxmlformats.org/officeDocument/2006/relationships/image" Target="../media/image70.png"/><Relationship Id="rId19" Type="http://schemas.openxmlformats.org/officeDocument/2006/relationships/image" Target="../media/image77.svg"/><Relationship Id="rId4" Type="http://schemas.openxmlformats.org/officeDocument/2006/relationships/image" Target="../media/image64.svg"/><Relationship Id="rId9" Type="http://schemas.openxmlformats.org/officeDocument/2006/relationships/image" Target="../media/image69.svg"/><Relationship Id="rId1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11.wdp"/><Relationship Id="rId3" Type="http://schemas.openxmlformats.org/officeDocument/2006/relationships/image" Target="../media/image78.png"/><Relationship Id="rId7" Type="http://schemas.openxmlformats.org/officeDocument/2006/relationships/image" Target="../media/image69.svg"/><Relationship Id="rId12" Type="http://schemas.openxmlformats.org/officeDocument/2006/relationships/image" Target="../media/image73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microsoft.com/office/2007/relationships/hdphoto" Target="../media/hdphoto10.wdp"/><Relationship Id="rId4" Type="http://schemas.openxmlformats.org/officeDocument/2006/relationships/image" Target="../media/image79.sv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microsoft.com/office/2007/relationships/hdphoto" Target="../media/hdphoto13.wdp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6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88.png"/><Relationship Id="rId4" Type="http://schemas.openxmlformats.org/officeDocument/2006/relationships/image" Target="../media/image85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0.jp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3.png"/><Relationship Id="rId11" Type="http://schemas.openxmlformats.org/officeDocument/2006/relationships/image" Target="../media/image54.svg"/><Relationship Id="rId5" Type="http://schemas.openxmlformats.org/officeDocument/2006/relationships/image" Target="../media/image92.png"/><Relationship Id="rId10" Type="http://schemas.openxmlformats.org/officeDocument/2006/relationships/image" Target="../media/image53.png"/><Relationship Id="rId4" Type="http://schemas.openxmlformats.org/officeDocument/2006/relationships/image" Target="../media/image91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02E0EA5E-F1E1-47C2-8D40-2D8AA995FD54}"/>
              </a:ext>
            </a:extLst>
          </p:cNvPr>
          <p:cNvSpPr>
            <a:spLocks noChangeAspect="1"/>
          </p:cNvSpPr>
          <p:nvPr/>
        </p:nvSpPr>
        <p:spPr>
          <a:xfrm>
            <a:off x="238064" y="2953899"/>
            <a:ext cx="1869399" cy="186939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1354662" y="370478"/>
            <a:ext cx="84702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Thomas Lavigne – Docteur en Sciences de l’Ingénieur</a:t>
            </a:r>
          </a:p>
          <a:p>
            <a:r>
              <a:rPr lang="fr-FR" sz="2800" b="1" dirty="0">
                <a:solidFill>
                  <a:srgbClr val="3C56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D2C8A3-3EE4-44FF-A47A-52332DCB4F3B}"/>
              </a:ext>
            </a:extLst>
          </p:cNvPr>
          <p:cNvSpPr/>
          <p:nvPr/>
        </p:nvSpPr>
        <p:spPr>
          <a:xfrm>
            <a:off x="1056290" y="1432830"/>
            <a:ext cx="1045253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8000" lvl="8" indent="-230400" algn="ctr">
              <a:lnSpc>
                <a:spcPct val="90000"/>
              </a:lnSpc>
              <a:spcBef>
                <a:spcPts val="20"/>
              </a:spcBef>
              <a:buClr>
                <a:srgbClr val="0FA5B0"/>
              </a:buClr>
              <a:buSzPct val="100000"/>
              <a:buFont typeface="Wingdings" charset="2"/>
              <a:buChar char="§"/>
            </a:pPr>
            <a:endParaRPr lang="fr-LU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20"/>
              </a:spcBef>
              <a:buClr>
                <a:srgbClr val="0FA5B0"/>
              </a:buClr>
              <a:buSzPct val="100000"/>
            </a:pPr>
            <a:endParaRPr lang="fr-LU" sz="28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20"/>
              </a:spcBef>
              <a:buClr>
                <a:srgbClr val="0FA5B0"/>
              </a:buClr>
              <a:buSzPct val="100000"/>
            </a:pPr>
            <a:r>
              <a:rPr lang="fr-LU" sz="3600" b="1" dirty="0">
                <a:solidFill>
                  <a:srgbClr val="00A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LAVIGNE</a:t>
            </a:r>
            <a:endParaRPr lang="fr-LU" sz="2000" dirty="0">
              <a:solidFill>
                <a:srgbClr val="00A3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20"/>
              </a:spcBef>
              <a:buClr>
                <a:srgbClr val="0FA5B0"/>
              </a:buClr>
              <a:buSzPct val="100000"/>
            </a:pPr>
            <a:endParaRPr lang="fr-LU" sz="3200" i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20"/>
              </a:spcBef>
              <a:buClr>
                <a:srgbClr val="0FA5B0"/>
              </a:buClr>
              <a:buSzPct val="100000"/>
            </a:pPr>
            <a:r>
              <a:rPr lang="en-US" sz="32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Biomechanical Response of Human Skin: </a:t>
            </a:r>
            <a:br>
              <a:rPr lang="en-US" sz="32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Hierarchical Porous Media Framework.</a:t>
            </a:r>
          </a:p>
          <a:p>
            <a:pPr lvl="0" algn="ctr">
              <a:lnSpc>
                <a:spcPct val="200000"/>
              </a:lnSpc>
              <a:spcBef>
                <a:spcPts val="20"/>
              </a:spcBef>
              <a:buClr>
                <a:srgbClr val="0FA5B0"/>
              </a:buClr>
              <a:buSzPct val="100000"/>
            </a:pPr>
            <a:endParaRPr lang="fr-LU" sz="20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20"/>
              </a:spcBef>
              <a:buClr>
                <a:srgbClr val="0FA5B0"/>
              </a:buClr>
              <a:buSzPct val="100000"/>
            </a:pPr>
            <a:r>
              <a:rPr lang="fr-LU" sz="2400" b="1" spc="-42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Supervisors</a:t>
            </a:r>
            <a:endParaRPr lang="fr-LU" sz="2400" b="1" spc="-42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20"/>
              </a:spcBef>
              <a:buClr>
                <a:srgbClr val="0FA5B0"/>
              </a:buClr>
              <a:buSzPct val="100000"/>
            </a:pPr>
            <a:r>
              <a:rPr lang="fr-LU" sz="2400" spc="-42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Pr. S. Bordas, Dr. P-Y. Rohan, Dr. G. </a:t>
            </a:r>
            <a:r>
              <a:rPr lang="fr-LU" sz="2400" spc="-42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Sciumè</a:t>
            </a:r>
            <a:endParaRPr lang="fr-LU" sz="2400" b="1" spc="-42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B9D302-86C9-4228-B715-E63B3AB838B8}"/>
              </a:ext>
            </a:extLst>
          </p:cNvPr>
          <p:cNvSpPr/>
          <p:nvPr/>
        </p:nvSpPr>
        <p:spPr>
          <a:xfrm>
            <a:off x="1056290" y="6613232"/>
            <a:ext cx="10452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/>
              <a:t>AFR-FNR 17013182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188745A-4928-4421-A319-F4538D6D6C3F}"/>
              </a:ext>
            </a:extLst>
          </p:cNvPr>
          <p:cNvGrpSpPr/>
          <p:nvPr/>
        </p:nvGrpSpPr>
        <p:grpSpPr>
          <a:xfrm>
            <a:off x="4359861" y="5964659"/>
            <a:ext cx="4238686" cy="432000"/>
            <a:chOff x="4594097" y="5885998"/>
            <a:chExt cx="4238686" cy="432000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id="{09389738-3583-4885-A458-FB94B2599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323" y="5903998"/>
              <a:ext cx="1035227" cy="396000"/>
            </a:xfrm>
            <a:prstGeom prst="rect">
              <a:avLst/>
            </a:prstGeom>
          </p:spPr>
        </p:pic>
        <p:pic>
          <p:nvPicPr>
            <p:cNvPr id="10" name="Image 13">
              <a:extLst>
                <a:ext uri="{FF2B5EF4-FFF2-40B4-BE49-F238E27FC236}">
                  <a16:creationId xmlns:a16="http://schemas.microsoft.com/office/drawing/2014/main" id="{7585E7DA-F327-44C7-9492-0712C7BDE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496" y="5885998"/>
              <a:ext cx="1234287" cy="432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27458B5-80D2-4F40-A3D3-D3A75BB35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097" y="5903998"/>
              <a:ext cx="467280" cy="396000"/>
            </a:xfrm>
            <a:prstGeom prst="rect">
              <a:avLst/>
            </a:prstGeom>
          </p:spPr>
        </p:pic>
      </p:grpSp>
      <p:pic>
        <p:nvPicPr>
          <p:cNvPr id="26" name="Picture 2" descr="Contact | Arts et métiers">
            <a:extLst>
              <a:ext uri="{FF2B5EF4-FFF2-40B4-BE49-F238E27FC236}">
                <a16:creationId xmlns:a16="http://schemas.microsoft.com/office/drawing/2014/main" id="{1255EF33-9CA6-42E0-BC15-BBB4E3F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37" y="451990"/>
            <a:ext cx="1472552" cy="3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BD4412C0-6268-4BF0-A0A7-8F88F7FBD34F}"/>
              </a:ext>
            </a:extLst>
          </p:cNvPr>
          <p:cNvSpPr>
            <a:spLocks noChangeAspect="1"/>
          </p:cNvSpPr>
          <p:nvPr/>
        </p:nvSpPr>
        <p:spPr>
          <a:xfrm>
            <a:off x="238064" y="3116079"/>
            <a:ext cx="1458562" cy="1545037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497" b="-10990"/>
            </a:stretch>
          </a:blipFill>
          <a:ln w="57150">
            <a:solidFill>
              <a:srgbClr val="00A3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826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37235-FBDB-FD73-09E7-535FAE2FB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467F5AB0-8DB8-3139-EC73-56A3C1F3A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8" y="2161683"/>
            <a:ext cx="5626773" cy="3429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A22DE1-396B-C9D3-8C48-BD6C2B0B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9897"/>
            <a:ext cx="10192657" cy="532800"/>
          </a:xfrm>
        </p:spPr>
        <p:txBody>
          <a:bodyPr/>
          <a:lstStyle/>
          <a:p>
            <a:r>
              <a:rPr lang="fr-FR" dirty="0"/>
              <a:t>Model vs Patient data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8F1B6-81CF-E0D4-180C-97AC4CFE4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381D6-9B32-888F-7FC4-17C093E7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56E2C-2393-DFB6-D32A-8EBE64FC9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10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8" name="Picture Placeholder 7" descr="A diagram of a human hand&#10;&#10;AI-generated content may be incorrect.">
            <a:extLst>
              <a:ext uri="{FF2B5EF4-FFF2-40B4-BE49-F238E27FC236}">
                <a16:creationId xmlns:a16="http://schemas.microsoft.com/office/drawing/2014/main" id="{98875639-9A8D-B8FB-FA83-E8435811DD3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258"/>
          <a:stretch>
            <a:fillRect/>
          </a:stretch>
        </p:blipFill>
        <p:spPr>
          <a:xfrm>
            <a:off x="290285" y="1350025"/>
            <a:ext cx="720000" cy="7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439382-3975-D802-7968-1D8ADA9D54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44" r="53313"/>
          <a:stretch>
            <a:fillRect/>
          </a:stretch>
        </p:blipFill>
        <p:spPr>
          <a:xfrm>
            <a:off x="598733" y="5423737"/>
            <a:ext cx="5170697" cy="79350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260267-E72B-5716-0C6B-7E4BD0C04EF2}"/>
              </a:ext>
            </a:extLst>
          </p:cNvPr>
          <p:cNvSpPr/>
          <p:nvPr/>
        </p:nvSpPr>
        <p:spPr>
          <a:xfrm>
            <a:off x="625344" y="2193491"/>
            <a:ext cx="535797" cy="3046698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F1B9FB-6230-7618-469B-40B6BE8CE825}"/>
              </a:ext>
            </a:extLst>
          </p:cNvPr>
          <p:cNvSpPr/>
          <p:nvPr/>
        </p:nvSpPr>
        <p:spPr>
          <a:xfrm>
            <a:off x="1738667" y="2193491"/>
            <a:ext cx="480869" cy="3046697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1BD6AE1-65E2-F9D4-C79F-AE0A00277E59}"/>
              </a:ext>
            </a:extLst>
          </p:cNvPr>
          <p:cNvSpPr/>
          <p:nvPr/>
        </p:nvSpPr>
        <p:spPr>
          <a:xfrm>
            <a:off x="1178643" y="2193491"/>
            <a:ext cx="485619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D734AAA-945D-1A34-D2A2-452B557605BC}"/>
              </a:ext>
            </a:extLst>
          </p:cNvPr>
          <p:cNvGrpSpPr/>
          <p:nvPr/>
        </p:nvGrpSpPr>
        <p:grpSpPr>
          <a:xfrm>
            <a:off x="6166328" y="1680160"/>
            <a:ext cx="4900000" cy="2057768"/>
            <a:chOff x="6166328" y="1896060"/>
            <a:chExt cx="4900000" cy="205776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80182B-24E3-44E1-7240-1E97E71A8ACA}"/>
                </a:ext>
              </a:extLst>
            </p:cNvPr>
            <p:cNvSpPr txBox="1"/>
            <p:nvPr/>
          </p:nvSpPr>
          <p:spPr>
            <a:xfrm>
              <a:off x="9117653" y="2385311"/>
              <a:ext cx="194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6699FF"/>
                  </a:solidFill>
                </a:rPr>
                <a:t>Ischaemia</a:t>
              </a:r>
              <a:r>
                <a:rPr lang="fr-FR" dirty="0">
                  <a:solidFill>
                    <a:srgbClr val="6699FF"/>
                  </a:solidFill>
                </a:rPr>
                <a:t> </a:t>
              </a:r>
              <a:r>
                <a:rPr lang="fr-FR" sz="1200" dirty="0">
                  <a:solidFill>
                    <a:srgbClr val="6699FF"/>
                  </a:solidFill>
                </a:rPr>
                <a:t>(</a:t>
              </a:r>
              <a:r>
                <a:rPr lang="fr-FR" sz="1200" dirty="0" err="1">
                  <a:solidFill>
                    <a:srgbClr val="6699FF"/>
                  </a:solidFill>
                </a:rPr>
                <a:t>Hypoxia</a:t>
              </a:r>
              <a:r>
                <a:rPr lang="fr-FR" sz="1200" dirty="0">
                  <a:solidFill>
                    <a:srgbClr val="6699FF"/>
                  </a:solidFill>
                </a:rPr>
                <a:t>)</a:t>
              </a:r>
              <a:endParaRPr lang="en-GB" dirty="0">
                <a:solidFill>
                  <a:srgbClr val="6699FF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057CE5E-E16C-BB71-EDA9-875942C69411}"/>
                </a:ext>
              </a:extLst>
            </p:cNvPr>
            <p:cNvGrpSpPr/>
            <p:nvPr/>
          </p:nvGrpSpPr>
          <p:grpSpPr>
            <a:xfrm>
              <a:off x="6166328" y="1896060"/>
              <a:ext cx="1440000" cy="1440000"/>
              <a:chOff x="7048470" y="719015"/>
              <a:chExt cx="1445912" cy="1454871"/>
            </a:xfrm>
          </p:grpSpPr>
          <p:pic>
            <p:nvPicPr>
              <p:cNvPr id="42" name="Image 9">
                <a:extLst>
                  <a:ext uri="{FF2B5EF4-FFF2-40B4-BE49-F238E27FC236}">
                    <a16:creationId xmlns:a16="http://schemas.microsoft.com/office/drawing/2014/main" id="{9F34A890-21DB-F5C1-D227-5A53215BC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125" b="96484" l="1172" r="96094">
                            <a14:foregroundMark x1="79102" y1="83984" x2="30078" y2="88086"/>
                            <a14:foregroundMark x1="30078" y1="88086" x2="12109" y2="70508"/>
                            <a14:foregroundMark x1="12109" y1="70508" x2="3711" y2="43359"/>
                            <a14:foregroundMark x1="3711" y1="43359" x2="17773" y2="20898"/>
                            <a14:foregroundMark x1="17773" y1="20898" x2="38672" y2="8008"/>
                            <a14:foregroundMark x1="38672" y1="8008" x2="66016" y2="8789"/>
                            <a14:foregroundMark x1="66016" y1="8789" x2="89648" y2="26758"/>
                            <a14:foregroundMark x1="89648" y1="26758" x2="91797" y2="56641"/>
                            <a14:foregroundMark x1="91797" y1="56641" x2="71680" y2="85352"/>
                            <a14:foregroundMark x1="71680" y1="85352" x2="40625" y2="93750"/>
                            <a14:foregroundMark x1="40625" y1="93750" x2="27734" y2="88672"/>
                            <a14:foregroundMark x1="5664" y1="59961" x2="5664" y2="59961"/>
                            <a14:foregroundMark x1="1367" y1="51172" x2="1367" y2="51172"/>
                            <a14:foregroundMark x1="48633" y1="3125" x2="48633" y2="3125"/>
                            <a14:foregroundMark x1="96289" y1="42383" x2="96289" y2="42383"/>
                            <a14:foregroundMark x1="64844" y1="94336" x2="64844" y2="94336"/>
                            <a14:foregroundMark x1="50391" y1="96484" x2="50391" y2="964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9240" y="719015"/>
                <a:ext cx="1435142" cy="1435142"/>
              </a:xfrm>
              <a:prstGeom prst="rect">
                <a:avLst/>
              </a:prstGeom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F5CD38D-EC71-66D1-4208-3D337E5B623A}"/>
                  </a:ext>
                </a:extLst>
              </p:cNvPr>
              <p:cNvSpPr/>
              <p:nvPr/>
            </p:nvSpPr>
            <p:spPr>
              <a:xfrm>
                <a:off x="7048470" y="737486"/>
                <a:ext cx="1436400" cy="1436400"/>
              </a:xfrm>
              <a:prstGeom prst="ellipse">
                <a:avLst/>
              </a:prstGeom>
              <a:noFill/>
              <a:ln w="57150">
                <a:solidFill>
                  <a:schemeClr val="tx2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994FBBB-7ADA-C924-A129-2926869C4780}"/>
                </a:ext>
              </a:extLst>
            </p:cNvPr>
            <p:cNvSpPr/>
            <p:nvPr/>
          </p:nvSpPr>
          <p:spPr>
            <a:xfrm rot="1178836">
              <a:off x="7258407" y="2720789"/>
              <a:ext cx="1202981" cy="905200"/>
            </a:xfrm>
            <a:custGeom>
              <a:avLst/>
              <a:gdLst>
                <a:gd name="connsiteX0" fmla="*/ 0 w 1527142"/>
                <a:gd name="connsiteY0" fmla="*/ 226243 h 886120"/>
                <a:gd name="connsiteX1" fmla="*/ 1527142 w 1527142"/>
                <a:gd name="connsiteY1" fmla="*/ 0 h 886120"/>
                <a:gd name="connsiteX2" fmla="*/ 1508289 w 1527142"/>
                <a:gd name="connsiteY2" fmla="*/ 886120 h 886120"/>
                <a:gd name="connsiteX3" fmla="*/ 0 w 1527142"/>
                <a:gd name="connsiteY3" fmla="*/ 226243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142" h="886120">
                  <a:moveTo>
                    <a:pt x="0" y="226243"/>
                  </a:moveTo>
                  <a:lnTo>
                    <a:pt x="1527142" y="0"/>
                  </a:lnTo>
                  <a:lnTo>
                    <a:pt x="1508289" y="886120"/>
                  </a:lnTo>
                  <a:lnTo>
                    <a:pt x="0" y="226243"/>
                  </a:lnTo>
                  <a:close/>
                </a:path>
              </a:pathLst>
            </a:custGeom>
            <a:solidFill>
              <a:srgbClr val="DCEAF7">
                <a:alpha val="70000"/>
              </a:srgbClr>
            </a:solidFill>
            <a:ln>
              <a:solidFill>
                <a:srgbClr val="DCEA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154B2A4-D170-706F-423B-C14D29595620}"/>
                </a:ext>
              </a:extLst>
            </p:cNvPr>
            <p:cNvSpPr/>
            <p:nvPr/>
          </p:nvSpPr>
          <p:spPr>
            <a:xfrm>
              <a:off x="7963248" y="2873828"/>
              <a:ext cx="1080000" cy="108000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CEA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732DFB-16C0-4C5B-C6BE-63B80EF6CFA7}"/>
              </a:ext>
            </a:extLst>
          </p:cNvPr>
          <p:cNvGrpSpPr/>
          <p:nvPr/>
        </p:nvGrpSpPr>
        <p:grpSpPr>
          <a:xfrm>
            <a:off x="6166328" y="4330247"/>
            <a:ext cx="5837424" cy="1833249"/>
            <a:chOff x="6166328" y="4266747"/>
            <a:chExt cx="5837424" cy="18332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12F089B-4270-15AF-EF79-33412120EA9E}"/>
                </a:ext>
              </a:extLst>
            </p:cNvPr>
            <p:cNvGrpSpPr/>
            <p:nvPr/>
          </p:nvGrpSpPr>
          <p:grpSpPr>
            <a:xfrm rot="5400000">
              <a:off x="6166328" y="4659996"/>
              <a:ext cx="1440000" cy="1440000"/>
              <a:chOff x="8012121" y="1808631"/>
              <a:chExt cx="1451270" cy="1439210"/>
            </a:xfrm>
          </p:grpSpPr>
          <p:pic>
            <p:nvPicPr>
              <p:cNvPr id="41" name="Image 8">
                <a:extLst>
                  <a:ext uri="{FF2B5EF4-FFF2-40B4-BE49-F238E27FC236}">
                    <a16:creationId xmlns:a16="http://schemas.microsoft.com/office/drawing/2014/main" id="{90BDEF53-E8E6-D0E7-D193-D12B56FE53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344" b="98633" l="1758" r="97461">
                            <a14:foregroundMark x1="81055" y1="87891" x2="43164" y2="94336"/>
                            <a14:foregroundMark x1="43164" y1="94336" x2="16602" y2="79688"/>
                            <a14:foregroundMark x1="16602" y1="79688" x2="7617" y2="48242"/>
                            <a14:foregroundMark x1="7617" y1="48242" x2="25391" y2="21680"/>
                            <a14:foregroundMark x1="25391" y1="21680" x2="53711" y2="5078"/>
                            <a14:foregroundMark x1="53711" y1="5078" x2="82031" y2="18555"/>
                            <a14:foregroundMark x1="82031" y1="18555" x2="92578" y2="49219"/>
                            <a14:foregroundMark x1="92578" y1="49219" x2="84570" y2="76563"/>
                            <a14:foregroundMark x1="84570" y1="76563" x2="81055" y2="80078"/>
                            <a14:foregroundMark x1="5078" y1="48047" x2="5078" y2="48047"/>
                            <a14:foregroundMark x1="1758" y1="48047" x2="1758" y2="48047"/>
                            <a14:foregroundMark x1="36914" y1="7422" x2="36914" y2="7422"/>
                            <a14:foregroundMark x1="50000" y1="2344" x2="50000" y2="2344"/>
                            <a14:foregroundMark x1="97656" y1="50781" x2="97656" y2="50781"/>
                            <a14:foregroundMark x1="51367" y1="98633" x2="51367" y2="986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6991" y="1811441"/>
                <a:ext cx="1436400" cy="1436400"/>
              </a:xfrm>
              <a:prstGeom prst="rect">
                <a:avLst/>
              </a:prstGeom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C0644239-E4D1-6144-2FFE-04DC0432CEE0}"/>
                  </a:ext>
                </a:extLst>
              </p:cNvPr>
              <p:cNvSpPr/>
              <p:nvPr/>
            </p:nvSpPr>
            <p:spPr>
              <a:xfrm>
                <a:off x="8012121" y="1808631"/>
                <a:ext cx="1436400" cy="1436400"/>
              </a:xfrm>
              <a:prstGeom prst="ellipse">
                <a:avLst/>
              </a:prstGeom>
              <a:noFill/>
              <a:ln w="57150"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828185-908A-612A-A48F-175C0EF05A7A}"/>
                </a:ext>
              </a:extLst>
            </p:cNvPr>
            <p:cNvSpPr txBox="1"/>
            <p:nvPr/>
          </p:nvSpPr>
          <p:spPr>
            <a:xfrm>
              <a:off x="9117653" y="4990151"/>
              <a:ext cx="28860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rgbClr val="FF7C80"/>
                  </a:solidFill>
                </a:rPr>
                <a:t>Hyperemia</a:t>
              </a:r>
              <a:r>
                <a:rPr lang="fr-FR" dirty="0">
                  <a:solidFill>
                    <a:srgbClr val="FF7C80"/>
                  </a:solidFill>
                </a:rPr>
                <a:t> </a:t>
              </a:r>
              <a:r>
                <a:rPr lang="fr-FR" sz="1200" dirty="0">
                  <a:solidFill>
                    <a:srgbClr val="FF7C80"/>
                  </a:solidFill>
                </a:rPr>
                <a:t>(Oxydation – </a:t>
              </a:r>
              <a:br>
                <a:rPr lang="fr-FR" sz="1200" dirty="0">
                  <a:solidFill>
                    <a:srgbClr val="FF7C80"/>
                  </a:solidFill>
                </a:rPr>
              </a:br>
              <a:r>
                <a:rPr lang="en-GB" sz="1200" dirty="0">
                  <a:solidFill>
                    <a:srgbClr val="FF7C80"/>
                  </a:solidFill>
                </a:rPr>
                <a:t>Water-hammer pulse)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6949698-9111-7A21-E88F-AF403C87787C}"/>
                </a:ext>
              </a:extLst>
            </p:cNvPr>
            <p:cNvSpPr/>
            <p:nvPr/>
          </p:nvSpPr>
          <p:spPr>
            <a:xfrm rot="19302727">
              <a:off x="7292309" y="4825163"/>
              <a:ext cx="1202981" cy="905200"/>
            </a:xfrm>
            <a:custGeom>
              <a:avLst/>
              <a:gdLst>
                <a:gd name="connsiteX0" fmla="*/ 0 w 1527142"/>
                <a:gd name="connsiteY0" fmla="*/ 226243 h 886120"/>
                <a:gd name="connsiteX1" fmla="*/ 1527142 w 1527142"/>
                <a:gd name="connsiteY1" fmla="*/ 0 h 886120"/>
                <a:gd name="connsiteX2" fmla="*/ 1508289 w 1527142"/>
                <a:gd name="connsiteY2" fmla="*/ 886120 h 886120"/>
                <a:gd name="connsiteX3" fmla="*/ 0 w 1527142"/>
                <a:gd name="connsiteY3" fmla="*/ 226243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7142" h="886120">
                  <a:moveTo>
                    <a:pt x="0" y="226243"/>
                  </a:moveTo>
                  <a:lnTo>
                    <a:pt x="1527142" y="0"/>
                  </a:lnTo>
                  <a:lnTo>
                    <a:pt x="1508289" y="886120"/>
                  </a:lnTo>
                  <a:lnTo>
                    <a:pt x="0" y="226243"/>
                  </a:lnTo>
                  <a:close/>
                </a:path>
              </a:pathLst>
            </a:custGeom>
            <a:solidFill>
              <a:srgbClr val="FFCCCC">
                <a:alpha val="70000"/>
              </a:srgbClr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90AE246-8FE8-1E7E-13C1-BB3E1CDEF703}"/>
                </a:ext>
              </a:extLst>
            </p:cNvPr>
            <p:cNvSpPr/>
            <p:nvPr/>
          </p:nvSpPr>
          <p:spPr>
            <a:xfrm>
              <a:off x="7963248" y="4266747"/>
              <a:ext cx="1080000" cy="1080000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6A5E3962-1440-0E52-3A4D-76D04924BD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560" r="5043"/>
                    </a14:imgEffect>
                  </a14:imgLayer>
                </a14:imgProps>
              </a:ext>
            </a:extLst>
          </a:blip>
          <a:srcRect r="94397"/>
          <a:stretch>
            <a:fillRect/>
          </a:stretch>
        </p:blipFill>
        <p:spPr>
          <a:xfrm>
            <a:off x="7180673" y="1479504"/>
            <a:ext cx="378776" cy="519569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67DDB12-989F-83D4-CB50-28256469A69A}"/>
              </a:ext>
            </a:extLst>
          </p:cNvPr>
          <p:cNvCxnSpPr>
            <a:cxnSpLocks/>
          </p:cNvCxnSpPr>
          <p:nvPr/>
        </p:nvCxnSpPr>
        <p:spPr>
          <a:xfrm>
            <a:off x="7370061" y="4034088"/>
            <a:ext cx="2815339" cy="0"/>
          </a:xfrm>
          <a:prstGeom prst="line">
            <a:avLst/>
          </a:prstGeom>
          <a:ln>
            <a:solidFill>
              <a:srgbClr val="336B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ECB95B4-347C-CD4D-39A7-EC3D411FA2DA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3F53E8D-ED61-A560-A56A-334A44495AEC}"/>
              </a:ext>
            </a:extLst>
          </p:cNvPr>
          <p:cNvSpPr/>
          <p:nvPr/>
        </p:nvSpPr>
        <p:spPr>
          <a:xfrm>
            <a:off x="2308600" y="2193491"/>
            <a:ext cx="617480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9570383-B755-2E0A-C3A3-166AFA0D9359}"/>
              </a:ext>
            </a:extLst>
          </p:cNvPr>
          <p:cNvSpPr/>
          <p:nvPr/>
        </p:nvSpPr>
        <p:spPr>
          <a:xfrm>
            <a:off x="3812489" y="2193491"/>
            <a:ext cx="555274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D71D33C-E14E-F948-E5B9-A1EE68A3D2B7}"/>
              </a:ext>
            </a:extLst>
          </p:cNvPr>
          <p:cNvSpPr/>
          <p:nvPr/>
        </p:nvSpPr>
        <p:spPr>
          <a:xfrm>
            <a:off x="5090340" y="2193491"/>
            <a:ext cx="622014" cy="30466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87E7692-212F-9EC9-8E4E-2AAA988616BC}"/>
              </a:ext>
            </a:extLst>
          </p:cNvPr>
          <p:cNvSpPr/>
          <p:nvPr/>
        </p:nvSpPr>
        <p:spPr>
          <a:xfrm>
            <a:off x="3043698" y="2193491"/>
            <a:ext cx="666124" cy="3046697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018684-D7CC-6C65-32B0-FFC0706F948B}"/>
              </a:ext>
            </a:extLst>
          </p:cNvPr>
          <p:cNvSpPr/>
          <p:nvPr/>
        </p:nvSpPr>
        <p:spPr>
          <a:xfrm>
            <a:off x="4414567" y="2193491"/>
            <a:ext cx="672961" cy="3046697"/>
          </a:xfrm>
          <a:prstGeom prst="rect">
            <a:avLst/>
          </a:prstGeom>
          <a:solidFill>
            <a:schemeClr val="tx2">
              <a:lumMod val="10000"/>
              <a:lumOff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4" name="Image 10">
            <a:extLst>
              <a:ext uri="{FF2B5EF4-FFF2-40B4-BE49-F238E27FC236}">
                <a16:creationId xmlns:a16="http://schemas.microsoft.com/office/drawing/2014/main" id="{966E7A19-2E8A-0945-B584-983DC604C4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8" b="89803" l="7710" r="89796">
                        <a14:foregroundMark x1="7710" y1="62171" x2="7710" y2="62171"/>
                        <a14:foregroundMark x1="82540" y1="9868" x2="82540" y2="9868"/>
                        <a14:foregroundMark x1="84354" y1="9868" x2="84354" y2="9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20" y="3180532"/>
            <a:ext cx="970380" cy="668924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9FA71BE-4527-64C2-1CF3-3A595F48770A}"/>
              </a:ext>
            </a:extLst>
          </p:cNvPr>
          <p:cNvCxnSpPr>
            <a:cxnSpLocks/>
          </p:cNvCxnSpPr>
          <p:nvPr/>
        </p:nvCxnSpPr>
        <p:spPr>
          <a:xfrm flipH="1">
            <a:off x="822058" y="3756565"/>
            <a:ext cx="94013" cy="1195535"/>
          </a:xfrm>
          <a:prstGeom prst="straightConnector1">
            <a:avLst/>
          </a:prstGeom>
          <a:ln>
            <a:solidFill>
              <a:srgbClr val="0910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Image 12">
            <a:extLst>
              <a:ext uri="{FF2B5EF4-FFF2-40B4-BE49-F238E27FC236}">
                <a16:creationId xmlns:a16="http://schemas.microsoft.com/office/drawing/2014/main" id="{FA0222DB-B066-CF15-28A6-AA7A4FE9A8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97" b="90000" l="5669" r="89796">
                        <a14:foregroundMark x1="9070" y1="40690" x2="9070" y2="40690"/>
                        <a14:foregroundMark x1="55782" y1="9655" x2="55782" y2="9655"/>
                        <a14:foregroundMark x1="74376" y1="6897" x2="74376" y2="6897"/>
                        <a14:foregroundMark x1="62132" y1="7586" x2="62132" y2="7586"/>
                        <a14:foregroundMark x1="5669" y1="15517" x2="5669" y2="15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956" y="3190540"/>
            <a:ext cx="1017225" cy="668924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07B2F4B-6CA0-498C-86B2-A10424E27C49}"/>
              </a:ext>
            </a:extLst>
          </p:cNvPr>
          <p:cNvCxnSpPr>
            <a:cxnSpLocks/>
          </p:cNvCxnSpPr>
          <p:nvPr/>
        </p:nvCxnSpPr>
        <p:spPr>
          <a:xfrm flipH="1">
            <a:off x="3269080" y="3657604"/>
            <a:ext cx="85403" cy="1427579"/>
          </a:xfrm>
          <a:prstGeom prst="straightConnector1">
            <a:avLst/>
          </a:prstGeom>
          <a:ln>
            <a:solidFill>
              <a:srgbClr val="09103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Image 11">
            <a:extLst>
              <a:ext uri="{FF2B5EF4-FFF2-40B4-BE49-F238E27FC236}">
                <a16:creationId xmlns:a16="http://schemas.microsoft.com/office/drawing/2014/main" id="{790AE5FF-9C52-F785-0C79-570559F7B3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99" b="89967" l="5215" r="89796">
                        <a14:foregroundMark x1="5215" y1="23077" x2="6349" y2="23077"/>
                        <a14:foregroundMark x1="35147" y1="10033" x2="35147" y2="10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7107" y="2259932"/>
            <a:ext cx="987604" cy="669600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0BE3D18-6D38-0E2C-004A-2F4D7E4E7051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2047473" y="2761441"/>
            <a:ext cx="261127" cy="955399"/>
          </a:xfrm>
          <a:prstGeom prst="straightConnector1">
            <a:avLst/>
          </a:prstGeom>
          <a:ln>
            <a:solidFill>
              <a:srgbClr val="441F3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Image 13">
            <a:extLst>
              <a:ext uri="{FF2B5EF4-FFF2-40B4-BE49-F238E27FC236}">
                <a16:creationId xmlns:a16="http://schemas.microsoft.com/office/drawing/2014/main" id="{3954B60D-CD59-DE77-144D-FB6581940D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36" b="89836" l="8352" r="89842">
                        <a14:foregroundMark x1="8352" y1="33443" x2="8352" y2="334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494" y="2216932"/>
            <a:ext cx="972567" cy="669600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27550B-4117-1902-9F99-7C226AEBBFBC}"/>
              </a:ext>
            </a:extLst>
          </p:cNvPr>
          <p:cNvCxnSpPr>
            <a:cxnSpLocks/>
          </p:cNvCxnSpPr>
          <p:nvPr/>
        </p:nvCxnSpPr>
        <p:spPr>
          <a:xfrm>
            <a:off x="4808777" y="2761441"/>
            <a:ext cx="380986" cy="788274"/>
          </a:xfrm>
          <a:prstGeom prst="straightConnector1">
            <a:avLst/>
          </a:prstGeom>
          <a:ln>
            <a:solidFill>
              <a:srgbClr val="441F3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77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2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8691-161D-95C2-31DF-8BAE78020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DCCA-6206-CA48-3946-9A8835BF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Perspectives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09BAE-69CE-43B1-EBDD-B2327B0B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B7ECF-A0EC-66E3-A66F-7067E572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C2C08-4C57-FA36-D220-D309AED9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11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10" name="Picture Placeholder 9" descr="A medical interface with a human arm&#10;&#10;AI-generated content may be incorrect.">
            <a:extLst>
              <a:ext uri="{FF2B5EF4-FFF2-40B4-BE49-F238E27FC236}">
                <a16:creationId xmlns:a16="http://schemas.microsoft.com/office/drawing/2014/main" id="{713DA687-D0B2-C442-1167-A2297B75039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" r="32531"/>
          <a:stretch>
            <a:fillRect/>
          </a:stretch>
        </p:blipFill>
        <p:spPr>
          <a:xfrm>
            <a:off x="406459" y="1324628"/>
            <a:ext cx="596200" cy="59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743F36-D2EF-620A-57B7-D4C025567C89}"/>
              </a:ext>
            </a:extLst>
          </p:cNvPr>
          <p:cNvSpPr txBox="1"/>
          <p:nvPr/>
        </p:nvSpPr>
        <p:spPr>
          <a:xfrm>
            <a:off x="1994493" y="7415452"/>
            <a:ext cx="87027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Hierarchical</a:t>
            </a:r>
            <a:r>
              <a:rPr lang="en-GB" dirty="0">
                <a:solidFill>
                  <a:srgbClr val="485C6A"/>
                </a:solidFill>
              </a:rPr>
              <a:t> and </a:t>
            </a:r>
            <a:r>
              <a:rPr lang="en-GB" b="1" dirty="0">
                <a:solidFill>
                  <a:srgbClr val="485C6A"/>
                </a:solidFill>
              </a:rPr>
              <a:t>Modular</a:t>
            </a:r>
            <a:r>
              <a:rPr lang="en-GB" dirty="0">
                <a:solidFill>
                  <a:srgbClr val="485C6A"/>
                </a:solidFill>
              </a:rPr>
              <a:t> </a:t>
            </a:r>
            <a:r>
              <a:rPr lang="en-GB" b="1" dirty="0">
                <a:solidFill>
                  <a:srgbClr val="485C6A"/>
                </a:solidFill>
              </a:rPr>
              <a:t>porous</a:t>
            </a:r>
            <a:r>
              <a:rPr lang="en-GB" dirty="0">
                <a:solidFill>
                  <a:srgbClr val="485C6A"/>
                </a:solidFill>
              </a:rPr>
              <a:t> framework, </a:t>
            </a:r>
          </a:p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Ischaemia and PORH were obtained with mechanics only,</a:t>
            </a:r>
          </a:p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Open-source implementation,</a:t>
            </a:r>
          </a:p>
          <a:p>
            <a:r>
              <a:rPr lang="en-GB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✔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Transferable: plantar foot, brain, tissue engineering, drug delivery,</a:t>
            </a:r>
            <a:br>
              <a:rPr lang="en-GB" dirty="0"/>
            </a:br>
            <a:br>
              <a:rPr lang="en-GB" dirty="0"/>
            </a:br>
            <a:r>
              <a:rPr lang="en-GB" b="1" dirty="0">
                <a:solidFill>
                  <a:schemeClr val="accent2"/>
                </a:solidFill>
              </a:rPr>
              <a:t>➪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Biological integration should be compared to experimental campaigns,</a:t>
            </a:r>
          </a:p>
          <a:p>
            <a:r>
              <a:rPr lang="en-GB" b="1" dirty="0">
                <a:solidFill>
                  <a:schemeClr val="accent2"/>
                </a:solidFill>
              </a:rPr>
              <a:t>➪</a:t>
            </a:r>
            <a:r>
              <a:rPr lang="en-GB" dirty="0"/>
              <a:t> </a:t>
            </a:r>
            <a:r>
              <a:rPr lang="en-GB" b="1" dirty="0">
                <a:solidFill>
                  <a:srgbClr val="485C6A"/>
                </a:solidFill>
              </a:rPr>
              <a:t>For pressure ulcers prevention, damage and remodelling should be introduced,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0794ED-F5A2-1567-4982-1ECA70EA4681}"/>
              </a:ext>
            </a:extLst>
          </p:cNvPr>
          <p:cNvGrpSpPr>
            <a:grpSpLocks noChangeAspect="1"/>
          </p:cNvGrpSpPr>
          <p:nvPr/>
        </p:nvGrpSpPr>
        <p:grpSpPr>
          <a:xfrm>
            <a:off x="611956" y="3300207"/>
            <a:ext cx="1748057" cy="993343"/>
            <a:chOff x="1474" y="2371287"/>
            <a:chExt cx="6643681" cy="37753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33FE845-132A-1F18-1D8D-16FC03FDF780}"/>
                </a:ext>
              </a:extLst>
            </p:cNvPr>
            <p:cNvGrpSpPr/>
            <p:nvPr/>
          </p:nvGrpSpPr>
          <p:grpSpPr>
            <a:xfrm>
              <a:off x="4247846" y="2740619"/>
              <a:ext cx="2307715" cy="2645059"/>
              <a:chOff x="4247846" y="2362283"/>
              <a:chExt cx="2307715" cy="2645059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92AFB6B9-B6BC-FCEA-B7CE-7E854F108A2F}"/>
                  </a:ext>
                </a:extLst>
              </p:cNvPr>
              <p:cNvSpPr/>
              <p:nvPr/>
            </p:nvSpPr>
            <p:spPr>
              <a:xfrm>
                <a:off x="4247846" y="2362283"/>
                <a:ext cx="2307715" cy="599651"/>
              </a:xfrm>
              <a:prstGeom prst="roundRect">
                <a:avLst/>
              </a:prstGeom>
              <a:solidFill>
                <a:srgbClr val="F6F0E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Solid</a:t>
                </a:r>
                <a:endParaRPr lang="en-GB" sz="3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1312C3CB-5B88-4071-DB9F-5E2A974D2B2F}"/>
                  </a:ext>
                </a:extLst>
              </p:cNvPr>
              <p:cNvSpPr/>
              <p:nvPr/>
            </p:nvSpPr>
            <p:spPr>
              <a:xfrm>
                <a:off x="4393703" y="2657764"/>
                <a:ext cx="2016000" cy="258618"/>
              </a:xfrm>
              <a:prstGeom prst="roundRect">
                <a:avLst/>
              </a:prstGeom>
              <a:solidFill>
                <a:srgbClr val="D889A5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Stress-</a:t>
                </a:r>
                <a:r>
                  <a:rPr lang="fr-FR" sz="100" dirty="0" err="1">
                    <a:solidFill>
                      <a:schemeClr val="tx1"/>
                    </a:solidFill>
                  </a:rPr>
                  <a:t>Strain</a:t>
                </a:r>
                <a:r>
                  <a:rPr lang="fr-FR" sz="100" dirty="0">
                    <a:solidFill>
                      <a:schemeClr val="tx1"/>
                    </a:solidFill>
                  </a:rPr>
                  <a:t> </a:t>
                </a:r>
                <a:r>
                  <a:rPr lang="fr-FR" sz="100" dirty="0" err="1">
                    <a:solidFill>
                      <a:schemeClr val="tx1"/>
                    </a:solidFill>
                  </a:rPr>
                  <a:t>law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313F8FE-E60A-3941-13E8-65101EA089B4}"/>
                  </a:ext>
                </a:extLst>
              </p:cNvPr>
              <p:cNvSpPr/>
              <p:nvPr/>
            </p:nvSpPr>
            <p:spPr>
              <a:xfrm>
                <a:off x="4247846" y="3023891"/>
                <a:ext cx="2307715" cy="592572"/>
              </a:xfrm>
              <a:prstGeom prst="roundRect">
                <a:avLst/>
              </a:prstGeom>
              <a:solidFill>
                <a:srgbClr val="F6F0E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Interstitium</a:t>
                </a:r>
                <a:endParaRPr lang="en-GB" sz="3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8E53D2B8-8723-1C87-0D80-1B241FBFBD1A}"/>
                  </a:ext>
                </a:extLst>
              </p:cNvPr>
              <p:cNvSpPr/>
              <p:nvPr/>
            </p:nvSpPr>
            <p:spPr>
              <a:xfrm>
                <a:off x="4393703" y="3322770"/>
                <a:ext cx="2016000" cy="258618"/>
              </a:xfrm>
              <a:prstGeom prst="roundRect">
                <a:avLst/>
              </a:prstGeom>
              <a:solidFill>
                <a:srgbClr val="B2667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IF pressure / </a:t>
                </a:r>
                <a:r>
                  <a:rPr lang="fr-FR" sz="100" dirty="0" err="1">
                    <a:solidFill>
                      <a:schemeClr val="tx1"/>
                    </a:solidFill>
                  </a:rPr>
                  <a:t>Cell</a:t>
                </a:r>
                <a:r>
                  <a:rPr lang="fr-FR" sz="100" dirty="0">
                    <a:solidFill>
                      <a:schemeClr val="tx1"/>
                    </a:solidFill>
                  </a:rPr>
                  <a:t> Saturation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0E29373D-4CF1-AD77-3CD7-6DF1B09B99C6}"/>
                  </a:ext>
                </a:extLst>
              </p:cNvPr>
              <p:cNvSpPr/>
              <p:nvPr/>
            </p:nvSpPr>
            <p:spPr>
              <a:xfrm>
                <a:off x="4247846" y="3678420"/>
                <a:ext cx="2307715" cy="619783"/>
              </a:xfrm>
              <a:prstGeom prst="roundRect">
                <a:avLst/>
              </a:prstGeom>
              <a:solidFill>
                <a:srgbClr val="F6F0E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0" dirty="0" err="1">
                    <a:solidFill>
                      <a:schemeClr val="tx1"/>
                    </a:solidFill>
                  </a:rPr>
                  <a:t>Vascular</a:t>
                </a:r>
                <a:r>
                  <a:rPr lang="fr-FR" sz="100" dirty="0">
                    <a:solidFill>
                      <a:schemeClr val="tx1"/>
                    </a:solidFill>
                  </a:rPr>
                  <a:t> phase</a:t>
                </a:r>
                <a:endParaRPr lang="en-GB" sz="3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6A9E563-A697-E7B7-9830-D4AD373983C0}"/>
                  </a:ext>
                </a:extLst>
              </p:cNvPr>
              <p:cNvSpPr/>
              <p:nvPr/>
            </p:nvSpPr>
            <p:spPr>
              <a:xfrm>
                <a:off x="4247846" y="4360161"/>
                <a:ext cx="2307715" cy="647181"/>
              </a:xfrm>
              <a:prstGeom prst="roundRect">
                <a:avLst/>
              </a:prstGeom>
              <a:solidFill>
                <a:srgbClr val="F6F0E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0" dirty="0" err="1">
                    <a:solidFill>
                      <a:schemeClr val="tx1"/>
                    </a:solidFill>
                  </a:rPr>
                  <a:t>Oxygen</a:t>
                </a:r>
                <a:endParaRPr lang="en-GB" sz="3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FC6C675B-7267-C4B8-A0BC-ADC5FC09E7D9}"/>
                  </a:ext>
                </a:extLst>
              </p:cNvPr>
              <p:cNvSpPr/>
              <p:nvPr/>
            </p:nvSpPr>
            <p:spPr>
              <a:xfrm>
                <a:off x="4327052" y="4688561"/>
                <a:ext cx="1008000" cy="25861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Diff. </a:t>
                </a:r>
                <a:r>
                  <a:rPr lang="fr-FR" sz="100" dirty="0" err="1">
                    <a:solidFill>
                      <a:schemeClr val="tx1"/>
                    </a:solidFill>
                  </a:rPr>
                  <a:t>Oxygen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22B4C270-9A59-54E5-7AF8-F3C343C7914A}"/>
                  </a:ext>
                </a:extLst>
              </p:cNvPr>
              <p:cNvSpPr/>
              <p:nvPr/>
            </p:nvSpPr>
            <p:spPr>
              <a:xfrm>
                <a:off x="5492204" y="4688561"/>
                <a:ext cx="1008000" cy="25861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Abs. </a:t>
                </a:r>
                <a:r>
                  <a:rPr lang="fr-FR" sz="100" dirty="0" err="1">
                    <a:solidFill>
                      <a:schemeClr val="tx1"/>
                    </a:solidFill>
                  </a:rPr>
                  <a:t>Oxygen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D82AED6B-34E1-8208-B916-5AC1492B5AB2}"/>
                  </a:ext>
                </a:extLst>
              </p:cNvPr>
              <p:cNvSpPr/>
              <p:nvPr/>
            </p:nvSpPr>
            <p:spPr>
              <a:xfrm>
                <a:off x="4360849" y="4000723"/>
                <a:ext cx="720000" cy="258618"/>
              </a:xfrm>
              <a:prstGeom prst="roundRect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 err="1">
                    <a:solidFill>
                      <a:schemeClr val="tx1"/>
                    </a:solidFill>
                  </a:rPr>
                  <a:t>Porosity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405016F4-EA2B-C304-BA0C-AA6E3A745E9C}"/>
                  </a:ext>
                </a:extLst>
              </p:cNvPr>
              <p:cNvSpPr/>
              <p:nvPr/>
            </p:nvSpPr>
            <p:spPr>
              <a:xfrm>
                <a:off x="5522934" y="4000723"/>
                <a:ext cx="972000" cy="258618"/>
              </a:xfrm>
              <a:prstGeom prst="roundRect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 err="1">
                    <a:solidFill>
                      <a:schemeClr val="tx1"/>
                    </a:solidFill>
                  </a:rPr>
                  <a:t>Permeability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A5587E1-0368-474A-4ECF-AD3465176479}"/>
                </a:ext>
              </a:extLst>
            </p:cNvPr>
            <p:cNvGrpSpPr/>
            <p:nvPr/>
          </p:nvGrpSpPr>
          <p:grpSpPr>
            <a:xfrm>
              <a:off x="1705483" y="2814152"/>
              <a:ext cx="2376000" cy="2571526"/>
              <a:chOff x="1730883" y="2699852"/>
              <a:chExt cx="2376000" cy="2571526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6E908A41-4B08-5EC8-0949-41D99F1C40FA}"/>
                  </a:ext>
                </a:extLst>
              </p:cNvPr>
              <p:cNvSpPr/>
              <p:nvPr/>
            </p:nvSpPr>
            <p:spPr>
              <a:xfrm>
                <a:off x="1730883" y="4020995"/>
                <a:ext cx="2376000" cy="1250383"/>
              </a:xfrm>
              <a:prstGeom prst="roundRect">
                <a:avLst/>
              </a:prstGeom>
              <a:solidFill>
                <a:srgbClr val="F6F0E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Force </a:t>
                </a:r>
                <a:r>
                  <a:rPr lang="fr-FR" sz="100" dirty="0" err="1">
                    <a:solidFill>
                      <a:schemeClr val="tx1"/>
                    </a:solidFill>
                  </a:rPr>
                  <a:t>Equilibrium</a:t>
                </a:r>
                <a:endParaRPr lang="en-GB" sz="3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925DB0F2-29B3-07AC-3CA1-33FF280CB6C1}"/>
                  </a:ext>
                </a:extLst>
              </p:cNvPr>
              <p:cNvSpPr/>
              <p:nvPr/>
            </p:nvSpPr>
            <p:spPr>
              <a:xfrm>
                <a:off x="1730883" y="2699852"/>
                <a:ext cx="2376000" cy="1250383"/>
              </a:xfrm>
              <a:prstGeom prst="roundRect">
                <a:avLst/>
              </a:prstGeom>
              <a:solidFill>
                <a:srgbClr val="F6F0E4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Mass Conservation</a:t>
                </a:r>
                <a:endParaRPr lang="en-GB" sz="3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B9B0106-2CB0-7617-ADE5-D26339499CA1}"/>
                  </a:ext>
                </a:extLst>
              </p:cNvPr>
              <p:cNvSpPr/>
              <p:nvPr/>
            </p:nvSpPr>
            <p:spPr>
              <a:xfrm>
                <a:off x="1809010" y="3094182"/>
                <a:ext cx="640401" cy="258618"/>
              </a:xfrm>
              <a:prstGeom prst="roundRect">
                <a:avLst/>
              </a:prstGeom>
              <a:solidFill>
                <a:srgbClr val="D889A5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Solid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408E1CB-9D57-DE38-1AD6-263FBC8AD088}"/>
                  </a:ext>
                </a:extLst>
              </p:cNvPr>
              <p:cNvSpPr/>
              <p:nvPr/>
            </p:nvSpPr>
            <p:spPr>
              <a:xfrm>
                <a:off x="1809009" y="3500334"/>
                <a:ext cx="640401" cy="258618"/>
              </a:xfrm>
              <a:prstGeom prst="roundRect">
                <a:avLst/>
              </a:prstGeom>
              <a:solidFill>
                <a:srgbClr val="FBF3F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IF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24B740-1E70-76BE-7CD9-17473D65758B}"/>
                  </a:ext>
                </a:extLst>
              </p:cNvPr>
              <p:cNvSpPr/>
              <p:nvPr/>
            </p:nvSpPr>
            <p:spPr>
              <a:xfrm>
                <a:off x="1827050" y="4443502"/>
                <a:ext cx="945794" cy="258618"/>
              </a:xfrm>
              <a:prstGeom prst="roundRect">
                <a:avLst/>
              </a:prstGeom>
              <a:solidFill>
                <a:srgbClr val="D889A5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Total stress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7324729E-CB51-9B48-8E9D-13C49DC30A9F}"/>
                  </a:ext>
                </a:extLst>
              </p:cNvPr>
              <p:cNvSpPr/>
              <p:nvPr/>
            </p:nvSpPr>
            <p:spPr>
              <a:xfrm>
                <a:off x="1827050" y="4815208"/>
                <a:ext cx="782245" cy="258618"/>
              </a:xfrm>
              <a:prstGeom prst="roundRect">
                <a:avLst/>
              </a:prstGeom>
              <a:solidFill>
                <a:srgbClr val="FBF3F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Darcy IF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40F7431-93A8-1E6C-2568-89F1AB59C935}"/>
                  </a:ext>
                </a:extLst>
              </p:cNvPr>
              <p:cNvSpPr/>
              <p:nvPr/>
            </p:nvSpPr>
            <p:spPr>
              <a:xfrm>
                <a:off x="2572839" y="3094182"/>
                <a:ext cx="640401" cy="258618"/>
              </a:xfrm>
              <a:prstGeom prst="roundRect">
                <a:avLst/>
              </a:prstGeom>
              <a:solidFill>
                <a:srgbClr val="B2667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 err="1">
                    <a:solidFill>
                      <a:schemeClr val="tx1"/>
                    </a:solidFill>
                  </a:rPr>
                  <a:t>Cells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AF08F1D-877B-FA84-7FD6-E2B0EF47C8EB}"/>
                  </a:ext>
                </a:extLst>
              </p:cNvPr>
              <p:cNvSpPr/>
              <p:nvPr/>
            </p:nvSpPr>
            <p:spPr>
              <a:xfrm>
                <a:off x="2584776" y="3500334"/>
                <a:ext cx="640401" cy="258618"/>
              </a:xfrm>
              <a:prstGeom prst="roundRect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Blood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3B51F06-8870-438C-5FBB-A8C2268ABA60}"/>
                  </a:ext>
                </a:extLst>
              </p:cNvPr>
              <p:cNvSpPr/>
              <p:nvPr/>
            </p:nvSpPr>
            <p:spPr>
              <a:xfrm>
                <a:off x="3303917" y="3263900"/>
                <a:ext cx="684000" cy="25861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 err="1">
                    <a:solidFill>
                      <a:schemeClr val="tx1"/>
                    </a:solidFill>
                  </a:rPr>
                  <a:t>Oxygen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A1BE842-FE1B-0CBF-A19C-9D3C99EE45F8}"/>
                  </a:ext>
                </a:extLst>
              </p:cNvPr>
              <p:cNvSpPr/>
              <p:nvPr/>
            </p:nvSpPr>
            <p:spPr>
              <a:xfrm>
                <a:off x="2855367" y="4821707"/>
                <a:ext cx="936000" cy="258618"/>
              </a:xfrm>
              <a:prstGeom prst="roundRect">
                <a:avLst/>
              </a:prstGeom>
              <a:solidFill>
                <a:srgbClr val="B2667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Darcy </a:t>
                </a:r>
                <a:r>
                  <a:rPr lang="fr-FR" sz="100" dirty="0" err="1">
                    <a:solidFill>
                      <a:schemeClr val="tx1"/>
                    </a:solidFill>
                  </a:rPr>
                  <a:t>Cells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08C430D1-F700-73A9-D843-0A7669DE89DB}"/>
                  </a:ext>
                </a:extLst>
              </p:cNvPr>
              <p:cNvSpPr/>
              <p:nvPr/>
            </p:nvSpPr>
            <p:spPr>
              <a:xfrm>
                <a:off x="2819367" y="4439116"/>
                <a:ext cx="972000" cy="258618"/>
              </a:xfrm>
              <a:prstGeom prst="roundRect">
                <a:avLst/>
              </a:prstGeom>
              <a:gradFill flip="none" rotWithShape="1">
                <a:gsLst>
                  <a:gs pos="0">
                    <a:srgbClr val="C00000">
                      <a:tint val="66000"/>
                      <a:satMod val="160000"/>
                    </a:srgbClr>
                  </a:gs>
                  <a:gs pos="50000">
                    <a:srgbClr val="C00000">
                      <a:tint val="44500"/>
                      <a:satMod val="160000"/>
                    </a:srgbClr>
                  </a:gs>
                  <a:gs pos="100000">
                    <a:srgbClr val="C0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0" dirty="0">
                    <a:solidFill>
                      <a:schemeClr val="tx1"/>
                    </a:solidFill>
                  </a:rPr>
                  <a:t>Darcy Blood</a:t>
                </a:r>
                <a:endParaRPr lang="en-GB" sz="1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5" name="Picture Placeholder 11" descr="A black silhouette of a person sitting under a tree&#10;&#10;AI-generated content may be incorrect.">
              <a:extLst>
                <a:ext uri="{FF2B5EF4-FFF2-40B4-BE49-F238E27FC236}">
                  <a16:creationId xmlns:a16="http://schemas.microsoft.com/office/drawing/2014/main" id="{C45B98B4-D561-57B6-3314-EBEF95E2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844" l="7422" r="89844">
                          <a14:foregroundMark x1="47266" y1="49219" x2="47266" y2="49219"/>
                          <a14:foregroundMark x1="62305" y1="41797" x2="62305" y2="41797"/>
                          <a14:foregroundMark x1="9863" y1="35938" x2="9863" y2="35938"/>
                          <a14:foregroundMark x1="7422" y1="35156" x2="7422" y2="35156"/>
                          <a14:backgroundMark x1="24414" y1="41309" x2="24414" y2="41309"/>
                          <a14:backgroundMark x1="32324" y1="37891" x2="32324" y2="37891"/>
                          <a14:backgroundMark x1="49023" y1="55176" x2="49023" y2="55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534" b="25022"/>
            <a:stretch>
              <a:fillRect/>
            </a:stretch>
          </p:blipFill>
          <p:spPr>
            <a:xfrm flipH="1">
              <a:off x="1560945" y="5153689"/>
              <a:ext cx="1039092" cy="99290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88CF7FD-4A79-379A-A0A3-86A59388E68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474" y="3372179"/>
              <a:ext cx="1185644" cy="478438"/>
              <a:chOff x="7689130" y="3679832"/>
              <a:chExt cx="2954895" cy="1192377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736DCE0-5C9B-4F97-670B-F5B7E3A6A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778" b="91204" l="8929" r="96131">
                            <a14:foregroundMark x1="11905" y1="75926" x2="25298" y2="53704"/>
                            <a14:foregroundMark x1="25298" y1="53704" x2="85417" y2="31481"/>
                            <a14:foregroundMark x1="85417" y1="31481" x2="88393" y2="27315"/>
                            <a14:foregroundMark x1="22024" y1="86111" x2="40774" y2="54167"/>
                            <a14:foregroundMark x1="40774" y1="54167" x2="86607" y2="31944"/>
                            <a14:foregroundMark x1="86607" y1="31944" x2="75000" y2="10648"/>
                            <a14:foregroundMark x1="75000" y1="10648" x2="22024" y2="45370"/>
                            <a14:foregroundMark x1="22024" y1="45370" x2="10417" y2="60185"/>
                            <a14:foregroundMark x1="10417" y1="60185" x2="9226" y2="63889"/>
                            <a14:foregroundMark x1="12798" y1="79167" x2="23810" y2="57870"/>
                            <a14:foregroundMark x1="23810" y1="57870" x2="33929" y2="50463"/>
                            <a14:foregroundMark x1="42857" y1="87037" x2="58929" y2="67130"/>
                            <a14:foregroundMark x1="58929" y1="67130" x2="66964" y2="45833"/>
                            <a14:foregroundMark x1="66964" y1="45833" x2="50298" y2="63426"/>
                            <a14:foregroundMark x1="50298" y1="63426" x2="46726" y2="81019"/>
                            <a14:foregroundMark x1="42262" y1="91204" x2="42262" y2="91204"/>
                            <a14:foregroundMark x1="47321" y1="65741" x2="47321" y2="65741"/>
                            <a14:foregroundMark x1="45833" y1="64815" x2="45833" y2="64815"/>
                            <a14:foregroundMark x1="91369" y1="38889" x2="86012" y2="15278"/>
                            <a14:foregroundMark x1="86012" y1="15278" x2="81845" y2="11574"/>
                            <a14:foregroundMark x1="83631" y1="2778" x2="83631" y2="2778"/>
                            <a14:foregroundMark x1="92262" y1="21759" x2="88988" y2="37500"/>
                            <a14:foregroundMark x1="96131" y1="26389" x2="96131" y2="263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88198" y="3846025"/>
                <a:ext cx="1455827" cy="898418"/>
              </a:xfrm>
              <a:prstGeom prst="rect">
                <a:avLst/>
              </a:prstGeom>
            </p:spPr>
          </p:pic>
          <p:pic>
            <p:nvPicPr>
              <p:cNvPr id="35" name="Image 91">
                <a:extLst>
                  <a:ext uri="{FF2B5EF4-FFF2-40B4-BE49-F238E27FC236}">
                    <a16:creationId xmlns:a16="http://schemas.microsoft.com/office/drawing/2014/main" id="{6FF41867-E707-F6B2-4ADC-5BB2D53F3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04" b="95911" l="2682" r="96169">
                            <a14:foregroundMark x1="8812" y1="69888" x2="8812" y2="69888"/>
                            <a14:foregroundMark x1="9195" y1="49814" x2="9195" y2="49814"/>
                            <a14:foregroundMark x1="3831" y1="56134" x2="3831" y2="56134"/>
                            <a14:foregroundMark x1="3065" y1="54647" x2="3065" y2="54647"/>
                            <a14:foregroundMark x1="92337" y1="40520" x2="92337" y2="40520"/>
                            <a14:foregroundMark x1="96169" y1="49814" x2="96169" y2="49814"/>
                            <a14:foregroundMark x1="92337" y1="71747" x2="92337" y2="71747"/>
                            <a14:foregroundMark x1="56705" y1="92565" x2="56705" y2="92565"/>
                            <a14:foregroundMark x1="51341" y1="95911" x2="51341" y2="95911"/>
                            <a14:foregroundMark x1="49425" y1="5204" x2="49425" y2="520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89130" y="3679832"/>
                <a:ext cx="1156916" cy="1192377"/>
              </a:xfrm>
              <a:prstGeom prst="rect">
                <a:avLst/>
              </a:prstGeom>
            </p:spPr>
          </p:pic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A2A940F-3077-0730-E8DB-7B6598289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05813" y="3748088"/>
                <a:ext cx="1462087" cy="527932"/>
              </a:xfrm>
              <a:prstGeom prst="line">
                <a:avLst/>
              </a:prstGeom>
              <a:ln w="9525">
                <a:solidFill>
                  <a:srgbClr val="59595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B2CC009-B88D-F1A9-871D-709DF193A7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05813" y="4276020"/>
                <a:ext cx="1462087" cy="531169"/>
              </a:xfrm>
              <a:prstGeom prst="line">
                <a:avLst/>
              </a:prstGeom>
              <a:ln w="9525">
                <a:solidFill>
                  <a:srgbClr val="59595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3EE92CE-3E36-A64C-BC48-A29C6DB0E365}"/>
                  </a:ext>
                </a:extLst>
              </p:cNvPr>
              <p:cNvSpPr/>
              <p:nvPr/>
            </p:nvSpPr>
            <p:spPr>
              <a:xfrm>
                <a:off x="9844088" y="4249513"/>
                <a:ext cx="45719" cy="45719"/>
              </a:xfrm>
              <a:prstGeom prst="ellipse">
                <a:avLst/>
              </a:prstGeom>
              <a:solidFill>
                <a:srgbClr val="595959"/>
              </a:solidFill>
              <a:ln>
                <a:solidFill>
                  <a:srgbClr val="59595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F45D71-7345-A556-BA3C-7054D1E7E2C7}"/>
                </a:ext>
              </a:extLst>
            </p:cNvPr>
            <p:cNvSpPr txBox="1"/>
            <p:nvPr/>
          </p:nvSpPr>
          <p:spPr>
            <a:xfrm>
              <a:off x="6926" y="3806429"/>
              <a:ext cx="1629641" cy="610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>
                  <a:latin typeface="Freestyle Script" panose="030804020302050B0404" pitchFamily="66" charset="0"/>
                </a:rPr>
                <a:t>F(</a:t>
              </a:r>
              <a:r>
                <a:rPr lang="fr-FR" sz="800" b="1" u="sng" dirty="0">
                  <a:latin typeface="Freestyle Script" panose="030804020302050B0404" pitchFamily="66" charset="0"/>
                </a:rPr>
                <a:t>x</a:t>
              </a:r>
              <a:r>
                <a:rPr lang="fr-FR" sz="800" b="1" dirty="0">
                  <a:latin typeface="Freestyle Script" panose="030804020302050B0404" pitchFamily="66" charset="0"/>
                </a:rPr>
                <a:t>, p</a:t>
              </a:r>
              <a:r>
                <a:rPr lang="el-GR" sz="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fr-FR" sz="800" b="1" dirty="0">
                  <a:latin typeface="Freestyle Script" panose="030804020302050B0404" pitchFamily="66" charset="0"/>
                </a:rPr>
                <a:t>) =</a:t>
              </a:r>
              <a:endParaRPr lang="en-GB" sz="800" b="1" dirty="0">
                <a:latin typeface="Freestyle Script" panose="030804020302050B0404" pitchFamily="66" charset="0"/>
              </a:endParaRPr>
            </a:p>
          </p:txBody>
        </p:sp>
        <p:sp>
          <p:nvSpPr>
            <p:cNvPr id="28" name="Left Bracket 27">
              <a:extLst>
                <a:ext uri="{FF2B5EF4-FFF2-40B4-BE49-F238E27FC236}">
                  <a16:creationId xmlns:a16="http://schemas.microsoft.com/office/drawing/2014/main" id="{7FC4F2E6-748E-2340-0255-007AB598D132}"/>
                </a:ext>
              </a:extLst>
            </p:cNvPr>
            <p:cNvSpPr/>
            <p:nvPr/>
          </p:nvSpPr>
          <p:spPr>
            <a:xfrm>
              <a:off x="1627253" y="2401595"/>
              <a:ext cx="181757" cy="3456000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00"/>
            </a:p>
          </p:txBody>
        </p:sp>
        <p:sp>
          <p:nvSpPr>
            <p:cNvPr id="29" name="Left Bracket 28">
              <a:extLst>
                <a:ext uri="{FF2B5EF4-FFF2-40B4-BE49-F238E27FC236}">
                  <a16:creationId xmlns:a16="http://schemas.microsoft.com/office/drawing/2014/main" id="{E276B139-FDD0-44ED-001C-AFE287EB2358}"/>
                </a:ext>
              </a:extLst>
            </p:cNvPr>
            <p:cNvSpPr/>
            <p:nvPr/>
          </p:nvSpPr>
          <p:spPr>
            <a:xfrm rot="10800000">
              <a:off x="6463398" y="2401595"/>
              <a:ext cx="181757" cy="3456000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0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59C8BD-5C4C-1100-CE32-C0F64E11C6B9}"/>
                </a:ext>
              </a:extLst>
            </p:cNvPr>
            <p:cNvCxnSpPr>
              <a:cxnSpLocks/>
            </p:cNvCxnSpPr>
            <p:nvPr/>
          </p:nvCxnSpPr>
          <p:spPr>
            <a:xfrm>
              <a:off x="4158429" y="2635595"/>
              <a:ext cx="0" cy="298800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 descr="A black and white image of a person standing next to a black board&#10;&#10;AI-generated content may be incorrect.">
              <a:extLst>
                <a:ext uri="{FF2B5EF4-FFF2-40B4-BE49-F238E27FC236}">
                  <a16:creationId xmlns:a16="http://schemas.microsoft.com/office/drawing/2014/main" id="{9EC9AC50-BFBD-34C2-BEAF-CA88FB0F5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2637" y1="27441" x2="52637" y2="27441"/>
                          <a14:foregroundMark x1="49707" y1="54102" x2="49707" y2="54102"/>
                          <a14:foregroundMark x1="52246" y1="49316" x2="52246" y2="49316"/>
                          <a14:foregroundMark x1="57422" y1="49219" x2="57422" y2="49219"/>
                          <a14:foregroundMark x1="63867" y1="50586" x2="63867" y2="50586"/>
                          <a14:foregroundMark x1="65137" y1="50684" x2="65137" y2="50684"/>
                          <a14:foregroundMark x1="64355" y1="44629" x2="64355" y2="44629"/>
                          <a14:foregroundMark x1="58496" y1="45313" x2="58496" y2="45313"/>
                          <a14:foregroundMark x1="55762" y1="42676" x2="55762" y2="42676"/>
                          <a14:foregroundMark x1="55762" y1="41113" x2="55762" y2="41113"/>
                          <a14:foregroundMark x1="58496" y1="39453" x2="58496" y2="39453"/>
                          <a14:foregroundMark x1="49609" y1="39355" x2="49609" y2="39355"/>
                          <a14:foregroundMark x1="52148" y1="32715" x2="52148" y2="32715"/>
                          <a14:foregroundMark x1="52441" y1="31738" x2="52441" y2="31738"/>
                          <a14:foregroundMark x1="52051" y1="30762" x2="52051" y2="30762"/>
                          <a14:backgroundMark x1="41699" y1="64063" x2="41699" y2="64063"/>
                          <a14:backgroundMark x1="58008" y1="49609" x2="58008" y2="49609"/>
                          <a14:backgroundMark x1="57813" y1="45801" x2="57813" y2="45801"/>
                          <a14:backgroundMark x1="54199" y1="40332" x2="54199" y2="40332"/>
                          <a14:backgroundMark x1="64258" y1="39453" x2="64258" y2="39453"/>
                          <a14:backgroundMark x1="52344" y1="31250" x2="52344" y2="31250"/>
                          <a14:backgroundMark x1="51660" y1="30371" x2="51660" y2="30371"/>
                          <a14:backgroundMark x1="51953" y1="30566" x2="51953" y2="30566"/>
                          <a14:backgroundMark x1="53125" y1="30469" x2="53125" y2="30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0" t="14447" r="26220" b="25580"/>
            <a:stretch>
              <a:fillRect/>
            </a:stretch>
          </p:blipFill>
          <p:spPr>
            <a:xfrm>
              <a:off x="5846695" y="5102595"/>
              <a:ext cx="776932" cy="1044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2A2782-DB30-2821-931A-1AF069F5C090}"/>
                </a:ext>
              </a:extLst>
            </p:cNvPr>
            <p:cNvSpPr txBox="1"/>
            <p:nvPr/>
          </p:nvSpPr>
          <p:spPr>
            <a:xfrm>
              <a:off x="1825351" y="2371287"/>
              <a:ext cx="2187066" cy="392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" b="1" dirty="0"/>
                <a:t>Conservation Laws</a:t>
              </a:r>
              <a:endParaRPr lang="en-GB" sz="300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3049C2-A17B-EA51-D7F8-805D267010AE}"/>
                </a:ext>
              </a:extLst>
            </p:cNvPr>
            <p:cNvSpPr txBox="1"/>
            <p:nvPr/>
          </p:nvSpPr>
          <p:spPr>
            <a:xfrm>
              <a:off x="4308171" y="2371287"/>
              <a:ext cx="2187066" cy="392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" b="1" dirty="0"/>
                <a:t>Constitutive Laws</a:t>
              </a:r>
              <a:endParaRPr lang="en-GB" sz="300" b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E6A79E-08A8-FB08-856C-D9BE5B7536C1}"/>
              </a:ext>
            </a:extLst>
          </p:cNvPr>
          <p:cNvGrpSpPr/>
          <p:nvPr/>
        </p:nvGrpSpPr>
        <p:grpSpPr>
          <a:xfrm>
            <a:off x="218704" y="2062856"/>
            <a:ext cx="5248710" cy="3947998"/>
            <a:chOff x="218704" y="2062856"/>
            <a:chExt cx="5248710" cy="3947998"/>
          </a:xfrm>
        </p:grpSpPr>
        <p:pic>
          <p:nvPicPr>
            <p:cNvPr id="61" name="Graphic 60" descr="Computer with solid fill">
              <a:extLst>
                <a:ext uri="{FF2B5EF4-FFF2-40B4-BE49-F238E27FC236}">
                  <a16:creationId xmlns:a16="http://schemas.microsoft.com/office/drawing/2014/main" id="{D5CB6515-B52B-2564-782B-0CB550E9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r="33046"/>
            <a:stretch>
              <a:fillRect/>
            </a:stretch>
          </p:blipFill>
          <p:spPr>
            <a:xfrm>
              <a:off x="218704" y="2069832"/>
              <a:ext cx="2557570" cy="3819897"/>
            </a:xfrm>
            <a:prstGeom prst="rect">
              <a:avLst/>
            </a:prstGeom>
          </p:spPr>
        </p:pic>
        <p:pic>
          <p:nvPicPr>
            <p:cNvPr id="63" name="Picture 8" descr="An overview of the FEniCS Project — FEniCSx tutorial">
              <a:extLst>
                <a:ext uri="{FF2B5EF4-FFF2-40B4-BE49-F238E27FC236}">
                  <a16:creationId xmlns:a16="http://schemas.microsoft.com/office/drawing/2014/main" id="{76A426BF-7DE0-9924-7BF7-AAA4D19FF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46" y="4683806"/>
              <a:ext cx="542107" cy="744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B51EFAE-9B4D-1EAA-C06B-3F8CA52057CE}"/>
                </a:ext>
              </a:extLst>
            </p:cNvPr>
            <p:cNvGrpSpPr/>
            <p:nvPr/>
          </p:nvGrpSpPr>
          <p:grpSpPr>
            <a:xfrm>
              <a:off x="2590494" y="2062856"/>
              <a:ext cx="2876920" cy="2057768"/>
              <a:chOff x="6166328" y="1896060"/>
              <a:chExt cx="2876920" cy="2057768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6D89647B-B81C-8A24-BE31-4032EF38BABB}"/>
                  </a:ext>
                </a:extLst>
              </p:cNvPr>
              <p:cNvGrpSpPr/>
              <p:nvPr/>
            </p:nvGrpSpPr>
            <p:grpSpPr>
              <a:xfrm>
                <a:off x="6166328" y="1896060"/>
                <a:ext cx="1440000" cy="1440000"/>
                <a:chOff x="7048470" y="719015"/>
                <a:chExt cx="1445912" cy="1454871"/>
              </a:xfrm>
            </p:grpSpPr>
            <p:pic>
              <p:nvPicPr>
                <p:cNvPr id="69" name="Image 9">
                  <a:extLst>
                    <a:ext uri="{FF2B5EF4-FFF2-40B4-BE49-F238E27FC236}">
                      <a16:creationId xmlns:a16="http://schemas.microsoft.com/office/drawing/2014/main" id="{F7811F0C-A59C-9EB2-337A-24BA959456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3125" b="96484" l="1172" r="96094">
                              <a14:foregroundMark x1="79102" y1="83984" x2="30078" y2="88086"/>
                              <a14:foregroundMark x1="30078" y1="88086" x2="12109" y2="70508"/>
                              <a14:foregroundMark x1="12109" y1="70508" x2="3711" y2="43359"/>
                              <a14:foregroundMark x1="3711" y1="43359" x2="17773" y2="20898"/>
                              <a14:foregroundMark x1="17773" y1="20898" x2="38672" y2="8008"/>
                              <a14:foregroundMark x1="38672" y1="8008" x2="66016" y2="8789"/>
                              <a14:foregroundMark x1="66016" y1="8789" x2="89648" y2="26758"/>
                              <a14:foregroundMark x1="89648" y1="26758" x2="91797" y2="56641"/>
                              <a14:foregroundMark x1="91797" y1="56641" x2="71680" y2="85352"/>
                              <a14:foregroundMark x1="71680" y1="85352" x2="40625" y2="93750"/>
                              <a14:foregroundMark x1="40625" y1="93750" x2="27734" y2="88672"/>
                              <a14:foregroundMark x1="5664" y1="59961" x2="5664" y2="59961"/>
                              <a14:foregroundMark x1="1367" y1="51172" x2="1367" y2="51172"/>
                              <a14:foregroundMark x1="48633" y1="3125" x2="48633" y2="3125"/>
                              <a14:foregroundMark x1="96289" y1="42383" x2="96289" y2="42383"/>
                              <a14:foregroundMark x1="64844" y1="94336" x2="64844" y2="94336"/>
                              <a14:foregroundMark x1="50391" y1="96484" x2="50391" y2="964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59240" y="719015"/>
                  <a:ext cx="1435142" cy="1435142"/>
                </a:xfrm>
                <a:prstGeom prst="rect">
                  <a:avLst/>
                </a:prstGeom>
              </p:spPr>
            </p:pic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AFCB74CC-8FEA-27EE-9701-B0A3ABDA5101}"/>
                    </a:ext>
                  </a:extLst>
                </p:cNvPr>
                <p:cNvSpPr/>
                <p:nvPr/>
              </p:nvSpPr>
              <p:spPr>
                <a:xfrm>
                  <a:off x="7048470" y="737486"/>
                  <a:ext cx="1436400" cy="1436400"/>
                </a:xfrm>
                <a:prstGeom prst="ellipse">
                  <a:avLst/>
                </a:prstGeom>
                <a:noFill/>
                <a:ln w="57150">
                  <a:solidFill>
                    <a:schemeClr val="tx2">
                      <a:lumMod val="10000"/>
                      <a:lumOff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AC800F4-FA16-C422-E568-F696E1912934}"/>
                  </a:ext>
                </a:extLst>
              </p:cNvPr>
              <p:cNvSpPr/>
              <p:nvPr/>
            </p:nvSpPr>
            <p:spPr>
              <a:xfrm rot="1178836">
                <a:off x="7258407" y="2720789"/>
                <a:ext cx="1202981" cy="905200"/>
              </a:xfrm>
              <a:custGeom>
                <a:avLst/>
                <a:gdLst>
                  <a:gd name="connsiteX0" fmla="*/ 0 w 1527142"/>
                  <a:gd name="connsiteY0" fmla="*/ 226243 h 886120"/>
                  <a:gd name="connsiteX1" fmla="*/ 1527142 w 1527142"/>
                  <a:gd name="connsiteY1" fmla="*/ 0 h 886120"/>
                  <a:gd name="connsiteX2" fmla="*/ 1508289 w 1527142"/>
                  <a:gd name="connsiteY2" fmla="*/ 886120 h 886120"/>
                  <a:gd name="connsiteX3" fmla="*/ 0 w 1527142"/>
                  <a:gd name="connsiteY3" fmla="*/ 226243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7142" h="886120">
                    <a:moveTo>
                      <a:pt x="0" y="226243"/>
                    </a:moveTo>
                    <a:lnTo>
                      <a:pt x="1527142" y="0"/>
                    </a:lnTo>
                    <a:lnTo>
                      <a:pt x="1508289" y="886120"/>
                    </a:lnTo>
                    <a:lnTo>
                      <a:pt x="0" y="226243"/>
                    </a:lnTo>
                    <a:close/>
                  </a:path>
                </a:pathLst>
              </a:custGeom>
              <a:solidFill>
                <a:srgbClr val="DCEAF7">
                  <a:alpha val="70000"/>
                </a:srgbClr>
              </a:solidFill>
              <a:ln>
                <a:solidFill>
                  <a:srgbClr val="DCEA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CE6E7F0-CAE4-BC35-29B3-6FF66701EBD9}"/>
                  </a:ext>
                </a:extLst>
              </p:cNvPr>
              <p:cNvSpPr/>
              <p:nvPr/>
            </p:nvSpPr>
            <p:spPr>
              <a:xfrm>
                <a:off x="7963248" y="2873828"/>
                <a:ext cx="1080000" cy="1080000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DCEA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C56B36B-ABAE-73EE-BC1E-0BAA4C890DF5}"/>
                </a:ext>
              </a:extLst>
            </p:cNvPr>
            <p:cNvGrpSpPr/>
            <p:nvPr/>
          </p:nvGrpSpPr>
          <p:grpSpPr>
            <a:xfrm>
              <a:off x="2590494" y="4177605"/>
              <a:ext cx="2876920" cy="1833249"/>
              <a:chOff x="6166328" y="4266747"/>
              <a:chExt cx="2876920" cy="1833249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B23B22B-B0E8-FDDC-6E06-2B10943A2F3F}"/>
                  </a:ext>
                </a:extLst>
              </p:cNvPr>
              <p:cNvGrpSpPr/>
              <p:nvPr/>
            </p:nvGrpSpPr>
            <p:grpSpPr>
              <a:xfrm rot="5400000">
                <a:off x="6166328" y="4659996"/>
                <a:ext cx="1440000" cy="1440000"/>
                <a:chOff x="8012121" y="1808631"/>
                <a:chExt cx="1451270" cy="1439210"/>
              </a:xfrm>
            </p:grpSpPr>
            <p:pic>
              <p:nvPicPr>
                <p:cNvPr id="76" name="Image 8">
                  <a:extLst>
                    <a:ext uri="{FF2B5EF4-FFF2-40B4-BE49-F238E27FC236}">
                      <a16:creationId xmlns:a16="http://schemas.microsoft.com/office/drawing/2014/main" id="{6BD9AD9C-03AB-3F60-B0E7-BB06AD4F39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2344" b="98633" l="1758" r="97461">
                              <a14:foregroundMark x1="81055" y1="87891" x2="43164" y2="94336"/>
                              <a14:foregroundMark x1="43164" y1="94336" x2="16602" y2="79688"/>
                              <a14:foregroundMark x1="16602" y1="79688" x2="7617" y2="48242"/>
                              <a14:foregroundMark x1="7617" y1="48242" x2="25391" y2="21680"/>
                              <a14:foregroundMark x1="25391" y1="21680" x2="53711" y2="5078"/>
                              <a14:foregroundMark x1="53711" y1="5078" x2="82031" y2="18555"/>
                              <a14:foregroundMark x1="82031" y1="18555" x2="92578" y2="49219"/>
                              <a14:foregroundMark x1="92578" y1="49219" x2="84570" y2="76563"/>
                              <a14:foregroundMark x1="84570" y1="76563" x2="81055" y2="80078"/>
                              <a14:foregroundMark x1="5078" y1="48047" x2="5078" y2="48047"/>
                              <a14:foregroundMark x1="1758" y1="48047" x2="1758" y2="48047"/>
                              <a14:foregroundMark x1="36914" y1="7422" x2="36914" y2="7422"/>
                              <a14:foregroundMark x1="50000" y1="2344" x2="50000" y2="2344"/>
                              <a14:foregroundMark x1="97656" y1="50781" x2="97656" y2="50781"/>
                              <a14:foregroundMark x1="51367" y1="98633" x2="51367" y2="986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6991" y="1811441"/>
                  <a:ext cx="1436400" cy="1436400"/>
                </a:xfrm>
                <a:prstGeom prst="rect">
                  <a:avLst/>
                </a:prstGeom>
              </p:spPr>
            </p:pic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5A3F7F7E-C0F5-70DE-6411-21A144BA3F9C}"/>
                    </a:ext>
                  </a:extLst>
                </p:cNvPr>
                <p:cNvSpPr/>
                <p:nvPr/>
              </p:nvSpPr>
              <p:spPr>
                <a:xfrm>
                  <a:off x="8012121" y="1808631"/>
                  <a:ext cx="1436400" cy="1436400"/>
                </a:xfrm>
                <a:prstGeom prst="ellipse">
                  <a:avLst/>
                </a:prstGeom>
                <a:noFill/>
                <a:ln w="57150">
                  <a:solidFill>
                    <a:srgbClr val="FFCCCC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768E8BA1-1BA3-C94B-51B9-19DB723E5182}"/>
                  </a:ext>
                </a:extLst>
              </p:cNvPr>
              <p:cNvSpPr/>
              <p:nvPr/>
            </p:nvSpPr>
            <p:spPr>
              <a:xfrm rot="19302727">
                <a:off x="7292309" y="4825163"/>
                <a:ext cx="1202981" cy="905200"/>
              </a:xfrm>
              <a:custGeom>
                <a:avLst/>
                <a:gdLst>
                  <a:gd name="connsiteX0" fmla="*/ 0 w 1527142"/>
                  <a:gd name="connsiteY0" fmla="*/ 226243 h 886120"/>
                  <a:gd name="connsiteX1" fmla="*/ 1527142 w 1527142"/>
                  <a:gd name="connsiteY1" fmla="*/ 0 h 886120"/>
                  <a:gd name="connsiteX2" fmla="*/ 1508289 w 1527142"/>
                  <a:gd name="connsiteY2" fmla="*/ 886120 h 886120"/>
                  <a:gd name="connsiteX3" fmla="*/ 0 w 1527142"/>
                  <a:gd name="connsiteY3" fmla="*/ 226243 h 886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7142" h="886120">
                    <a:moveTo>
                      <a:pt x="0" y="226243"/>
                    </a:moveTo>
                    <a:lnTo>
                      <a:pt x="1527142" y="0"/>
                    </a:lnTo>
                    <a:lnTo>
                      <a:pt x="1508289" y="886120"/>
                    </a:lnTo>
                    <a:lnTo>
                      <a:pt x="0" y="226243"/>
                    </a:lnTo>
                    <a:close/>
                  </a:path>
                </a:pathLst>
              </a:custGeom>
              <a:solidFill>
                <a:srgbClr val="FFCCCC">
                  <a:alpha val="70000"/>
                </a:srgbClr>
              </a:solid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41306395-B5B6-0827-8271-BA458B2E1314}"/>
                  </a:ext>
                </a:extLst>
              </p:cNvPr>
              <p:cNvSpPr/>
              <p:nvPr/>
            </p:nvSpPr>
            <p:spPr>
              <a:xfrm>
                <a:off x="7963248" y="4266747"/>
                <a:ext cx="1080000" cy="1080000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FFCC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F6B3673A-9F5C-0309-1B02-A554B87AA12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560" r="5043"/>
                    </a14:imgEffect>
                  </a14:imgLayer>
                </a14:imgProps>
              </a:ext>
            </a:extLst>
          </a:blip>
          <a:srcRect r="94397"/>
          <a:stretch>
            <a:fillRect/>
          </a:stretch>
        </p:blipFill>
        <p:spPr>
          <a:xfrm>
            <a:off x="3631317" y="1985359"/>
            <a:ext cx="378776" cy="519569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9A89CD0-7001-F388-277C-8F2700FAAB8E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FACD11E-4ECC-ECD9-17D8-529D63497A9E}"/>
              </a:ext>
            </a:extLst>
          </p:cNvPr>
          <p:cNvSpPr>
            <a:spLocks noChangeAspect="1"/>
          </p:cNvSpPr>
          <p:nvPr/>
        </p:nvSpPr>
        <p:spPr>
          <a:xfrm>
            <a:off x="6921798" y="2703458"/>
            <a:ext cx="4432001" cy="2505043"/>
          </a:xfrm>
          <a:prstGeom prst="roundRect">
            <a:avLst/>
          </a:prstGeom>
          <a:blipFill>
            <a:blip r:embed="rId2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067419F-5700-707A-97D3-F66DA3EADDAF}"/>
              </a:ext>
            </a:extLst>
          </p:cNvPr>
          <p:cNvSpPr txBox="1"/>
          <p:nvPr/>
        </p:nvSpPr>
        <p:spPr>
          <a:xfrm>
            <a:off x="7378848" y="2334126"/>
            <a:ext cx="351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Towards</a:t>
            </a:r>
            <a:r>
              <a:rPr lang="fr-FR" dirty="0"/>
              <a:t> </a:t>
            </a:r>
            <a:r>
              <a:rPr lang="fr-FR" dirty="0" err="1"/>
              <a:t>Personnalized</a:t>
            </a:r>
            <a:r>
              <a:rPr lang="fr-FR" dirty="0"/>
              <a:t> </a:t>
            </a:r>
            <a:r>
              <a:rPr lang="fr-FR" dirty="0" err="1"/>
              <a:t>Treatment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58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9A9CC2-60FB-4F44-B329-B44B0F71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C68B58-60B4-4FB3-B231-5C1B02C6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Graduation Ceremony 10th December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86B305-3579-4480-9B93-9A2A9FDA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12</a:t>
            </a:fld>
            <a:endParaRPr lang="fr-FR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5F9CA4-15FD-185D-CB94-0A0DA0A10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5B6BD5-560E-6010-9F8B-7EC406E3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F7F4E-85F5-B698-5FCE-87CFA40E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13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8" name="Picture Placeholder 7" descr="Books on shelf with solid fill">
            <a:extLst>
              <a:ext uri="{FF2B5EF4-FFF2-40B4-BE49-F238E27FC236}">
                <a16:creationId xmlns:a16="http://schemas.microsoft.com/office/drawing/2014/main" id="{9FA603AC-4816-5E09-F1DC-AFC2E016D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TextBox 68">
            <a:extLst>
              <a:ext uri="{FF2B5EF4-FFF2-40B4-BE49-F238E27FC236}">
                <a16:creationId xmlns:a16="http://schemas.microsoft.com/office/drawing/2014/main" id="{071648D5-B2EF-494F-A117-C55791A7630B}"/>
              </a:ext>
            </a:extLst>
          </p:cNvPr>
          <p:cNvSpPr txBox="1"/>
          <p:nvPr/>
        </p:nvSpPr>
        <p:spPr>
          <a:xfrm>
            <a:off x="110068" y="2361643"/>
            <a:ext cx="12081932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800" b="0" i="0" u="none" strike="noStrike" baseline="0">
                <a:solidFill>
                  <a:srgbClr val="38637C"/>
                </a:solidFill>
                <a:latin typeface="LMSans8-Regular"/>
              </a:defRPr>
            </a:lvl1pPr>
          </a:lstStyle>
          <a:p>
            <a:pPr algn="just"/>
            <a:r>
              <a:rPr lang="en-US" sz="1100" dirty="0" err="1"/>
              <a:t>Ayello</a:t>
            </a:r>
            <a:r>
              <a:rPr lang="en-US" sz="1100" dirty="0"/>
              <a:t>, C. H. L. E. A. (2008). “Patient Safety and Quality: An Evidence-Based Handbook for Nurses.” In: NIH. Chap. 12.</a:t>
            </a:r>
          </a:p>
          <a:p>
            <a:pPr algn="just"/>
            <a:endParaRPr lang="en-US" sz="1100" dirty="0"/>
          </a:p>
          <a:p>
            <a:pPr algn="just"/>
            <a:r>
              <a:rPr lang="fr-FR" sz="1100" dirty="0"/>
              <a:t>Lavigne, T., S. </a:t>
            </a:r>
            <a:r>
              <a:rPr lang="fr-FR" sz="1100" dirty="0" err="1"/>
              <a:t>Urcun</a:t>
            </a:r>
            <a:r>
              <a:rPr lang="fr-FR" sz="1100" dirty="0"/>
              <a:t>, P.-Y. Rohan, G. </a:t>
            </a:r>
            <a:r>
              <a:rPr lang="fr-FR" sz="1100" dirty="0" err="1"/>
              <a:t>Sciumè</a:t>
            </a:r>
            <a:r>
              <a:rPr lang="fr-FR" sz="1100" dirty="0"/>
              <a:t>, D. </a:t>
            </a:r>
            <a:r>
              <a:rPr lang="fr-FR" sz="1100" dirty="0" err="1"/>
              <a:t>Baroli</a:t>
            </a:r>
            <a:r>
              <a:rPr lang="fr-FR" sz="1100" dirty="0"/>
              <a:t>, and S. P. Bordas (2023). “Single and bi-</a:t>
            </a:r>
            <a:r>
              <a:rPr lang="fr-FR" sz="1100" dirty="0" err="1"/>
              <a:t>compartment</a:t>
            </a:r>
            <a:r>
              <a:rPr lang="fr-FR" sz="1100" dirty="0"/>
              <a:t> </a:t>
            </a:r>
            <a:r>
              <a:rPr lang="fr-FR" sz="1100" dirty="0" err="1"/>
              <a:t>poro-elastic</a:t>
            </a:r>
            <a:r>
              <a:rPr lang="fr-FR" sz="1100" dirty="0"/>
              <a:t> model of </a:t>
            </a:r>
            <a:r>
              <a:rPr lang="fr-FR" sz="1100" dirty="0" err="1"/>
              <a:t>perfused</a:t>
            </a:r>
            <a:r>
              <a:rPr lang="fr-FR" sz="1100" dirty="0"/>
              <a:t> </a:t>
            </a:r>
            <a:r>
              <a:rPr lang="fr-FR" sz="1100" dirty="0" err="1"/>
              <a:t>biological</a:t>
            </a:r>
            <a:r>
              <a:rPr lang="fr-FR" sz="1100" dirty="0"/>
              <a:t> soft tissues: </a:t>
            </a:r>
            <a:r>
              <a:rPr lang="fr-FR" sz="1100" dirty="0" err="1"/>
              <a:t>FEniCSx</a:t>
            </a:r>
            <a:r>
              <a:rPr lang="fr-FR" sz="1100" dirty="0"/>
              <a:t> </a:t>
            </a:r>
            <a:r>
              <a:rPr lang="fr-FR" sz="1100" dirty="0" err="1"/>
              <a:t>implementation</a:t>
            </a:r>
            <a:r>
              <a:rPr lang="fr-FR" sz="1100" dirty="0"/>
              <a:t> and tutorial”. In: Journal of the </a:t>
            </a:r>
            <a:r>
              <a:rPr lang="fr-FR" sz="1100" dirty="0" err="1"/>
              <a:t>Mechanical</a:t>
            </a:r>
            <a:r>
              <a:rPr lang="fr-FR" sz="1100" dirty="0"/>
              <a:t> </a:t>
            </a:r>
            <a:r>
              <a:rPr lang="fr-FR" sz="1100" dirty="0" err="1"/>
              <a:t>Behavior</a:t>
            </a:r>
            <a:r>
              <a:rPr lang="fr-FR" sz="1100" dirty="0"/>
              <a:t> of </a:t>
            </a:r>
            <a:r>
              <a:rPr lang="fr-FR" sz="1100" dirty="0" err="1"/>
              <a:t>Biomedical</a:t>
            </a:r>
            <a:r>
              <a:rPr lang="fr-FR" sz="1100" dirty="0"/>
              <a:t> Materials 143, p. 105902</a:t>
            </a:r>
            <a:endParaRPr lang="en-US" sz="1100" dirty="0"/>
          </a:p>
          <a:p>
            <a:pPr algn="just"/>
            <a:br>
              <a:rPr lang="en-US" sz="1100" dirty="0"/>
            </a:br>
            <a:r>
              <a:rPr lang="fr-FR" sz="1100" dirty="0"/>
              <a:t>Lavigne, T., S. </a:t>
            </a:r>
            <a:r>
              <a:rPr lang="fr-FR" sz="1100" dirty="0" err="1"/>
              <a:t>Urcun</a:t>
            </a:r>
            <a:r>
              <a:rPr lang="fr-FR" sz="1100" dirty="0"/>
              <a:t>, E. Jacquet, J. </a:t>
            </a:r>
            <a:r>
              <a:rPr lang="fr-FR" sz="1100" dirty="0" err="1"/>
              <a:t>Chambert</a:t>
            </a:r>
            <a:r>
              <a:rPr lang="fr-FR" sz="1100" dirty="0"/>
              <a:t>, A. </a:t>
            </a:r>
            <a:r>
              <a:rPr lang="fr-FR" sz="1100" dirty="0" err="1"/>
              <a:t>Elouneg</a:t>
            </a:r>
            <a:r>
              <a:rPr lang="fr-FR" sz="1100" dirty="0"/>
              <a:t>, C. A. Suarez-</a:t>
            </a:r>
            <a:r>
              <a:rPr lang="fr-FR" sz="1100" dirty="0" err="1"/>
              <a:t>Afanador</a:t>
            </a:r>
            <a:r>
              <a:rPr lang="fr-FR" sz="1100" dirty="0"/>
              <a:t>, S. P. A. Bordas, G. </a:t>
            </a:r>
            <a:r>
              <a:rPr lang="fr-FR" sz="1100" dirty="0" err="1"/>
              <a:t>Sciumè</a:t>
            </a:r>
            <a:r>
              <a:rPr lang="fr-FR" sz="1100" dirty="0"/>
              <a:t>, and P.-Y. Rohan (2025a). </a:t>
            </a:r>
            <a:r>
              <a:rPr lang="fr-FR" sz="1100" dirty="0" err="1"/>
              <a:t>Poromechanical</a:t>
            </a:r>
            <a:r>
              <a:rPr lang="fr-FR" sz="1100" dirty="0"/>
              <a:t> </a:t>
            </a:r>
            <a:r>
              <a:rPr lang="fr-FR" sz="1100" dirty="0" err="1"/>
              <a:t>modelling</a:t>
            </a:r>
            <a:r>
              <a:rPr lang="fr-FR" sz="1100" dirty="0"/>
              <a:t> of the time-</a:t>
            </a:r>
            <a:r>
              <a:rPr lang="fr-FR" sz="1100" dirty="0" err="1"/>
              <a:t>dependent</a:t>
            </a:r>
            <a:r>
              <a:rPr lang="fr-FR" sz="1100" dirty="0"/>
              <a:t> </a:t>
            </a:r>
            <a:r>
              <a:rPr lang="fr-FR" sz="1100" dirty="0" err="1"/>
              <a:t>response</a:t>
            </a:r>
            <a:r>
              <a:rPr lang="fr-FR" sz="1100" dirty="0"/>
              <a:t> of in vivo </a:t>
            </a:r>
            <a:r>
              <a:rPr lang="fr-FR" sz="1100" dirty="0" err="1"/>
              <a:t>human</a:t>
            </a:r>
            <a:r>
              <a:rPr lang="fr-FR" sz="1100" dirty="0"/>
              <a:t> skin </a:t>
            </a:r>
            <a:r>
              <a:rPr lang="fr-FR" sz="1100" dirty="0" err="1"/>
              <a:t>during</a:t>
            </a:r>
            <a:r>
              <a:rPr lang="fr-FR" sz="1100" dirty="0"/>
              <a:t> extension. In: International Journal for </a:t>
            </a:r>
            <a:r>
              <a:rPr lang="fr-FR" sz="1100" dirty="0" err="1"/>
              <a:t>Numerical</a:t>
            </a:r>
            <a:r>
              <a:rPr lang="fr-FR" sz="1100" dirty="0"/>
              <a:t> Methods in </a:t>
            </a:r>
            <a:r>
              <a:rPr lang="fr-FR" sz="1100" dirty="0" err="1"/>
              <a:t>Biomedical</a:t>
            </a:r>
            <a:r>
              <a:rPr lang="fr-FR" sz="1100" dirty="0"/>
              <a:t> Engineering.</a:t>
            </a:r>
          </a:p>
          <a:p>
            <a:pPr algn="just"/>
            <a:br>
              <a:rPr lang="en-US" sz="1100" dirty="0"/>
            </a:br>
            <a:r>
              <a:rPr lang="fr-FR" sz="1100" dirty="0"/>
              <a:t>Lavigne, T., S. </a:t>
            </a:r>
            <a:r>
              <a:rPr lang="fr-FR" sz="1100" dirty="0" err="1"/>
              <a:t>Urcun</a:t>
            </a:r>
            <a:r>
              <a:rPr lang="fr-FR" sz="1100" dirty="0"/>
              <a:t>, B. Fromy, A. </a:t>
            </a:r>
            <a:r>
              <a:rPr lang="fr-FR" sz="1100" dirty="0" err="1"/>
              <a:t>Josset-Lamaugarny</a:t>
            </a:r>
            <a:r>
              <a:rPr lang="fr-FR" sz="1100" dirty="0"/>
              <a:t>, A. Lagache, C. A. Suarez-</a:t>
            </a:r>
            <a:r>
              <a:rPr lang="fr-FR" sz="1100" dirty="0" err="1"/>
              <a:t>Afanador</a:t>
            </a:r>
            <a:r>
              <a:rPr lang="fr-FR" sz="1100" dirty="0"/>
              <a:t>, S. P. A. Bordas, P.-Y. Rohan, and G. </a:t>
            </a:r>
            <a:r>
              <a:rPr lang="fr-FR" sz="1100" dirty="0" err="1"/>
              <a:t>Sciumè</a:t>
            </a:r>
            <a:r>
              <a:rPr lang="fr-FR" sz="1100" dirty="0"/>
              <a:t> (2025b). “</a:t>
            </a:r>
            <a:r>
              <a:rPr lang="fr-FR" sz="1100" dirty="0" err="1"/>
              <a:t>Hierarchical</a:t>
            </a:r>
            <a:r>
              <a:rPr lang="fr-FR" sz="1100" dirty="0"/>
              <a:t> </a:t>
            </a:r>
            <a:r>
              <a:rPr lang="fr-FR" sz="1100" dirty="0" err="1"/>
              <a:t>poromechanical</a:t>
            </a:r>
            <a:r>
              <a:rPr lang="fr-FR" sz="1100" dirty="0"/>
              <a:t> </a:t>
            </a:r>
            <a:r>
              <a:rPr lang="fr-FR" sz="1100" dirty="0" err="1"/>
              <a:t>approach</a:t>
            </a:r>
            <a:r>
              <a:rPr lang="fr-FR" sz="1100" dirty="0"/>
              <a:t> to </a:t>
            </a:r>
            <a:r>
              <a:rPr lang="fr-FR" sz="1100" dirty="0" err="1"/>
              <a:t>investigate</a:t>
            </a:r>
            <a:r>
              <a:rPr lang="fr-FR" sz="1100" dirty="0"/>
              <a:t> the impact of </a:t>
            </a:r>
            <a:r>
              <a:rPr lang="fr-FR" sz="1100" dirty="0" err="1"/>
              <a:t>mechanical</a:t>
            </a:r>
            <a:r>
              <a:rPr lang="fr-FR" sz="1100" dirty="0"/>
              <a:t> </a:t>
            </a:r>
            <a:r>
              <a:rPr lang="fr-FR" sz="1100" dirty="0" err="1"/>
              <a:t>loading</a:t>
            </a:r>
            <a:r>
              <a:rPr lang="fr-FR" sz="1100" dirty="0"/>
              <a:t> on </a:t>
            </a:r>
            <a:r>
              <a:rPr lang="fr-FR" sz="1100" dirty="0" err="1"/>
              <a:t>human</a:t>
            </a:r>
            <a:r>
              <a:rPr lang="fr-FR" sz="1100" dirty="0"/>
              <a:t> skin </a:t>
            </a:r>
            <a:r>
              <a:rPr lang="fr-FR" sz="1100" dirty="0" err="1"/>
              <a:t>micro-circulation</a:t>
            </a:r>
            <a:r>
              <a:rPr lang="fr-FR" sz="1100" dirty="0"/>
              <a:t>”. In: International Journal for </a:t>
            </a:r>
            <a:r>
              <a:rPr lang="fr-FR" sz="1100" dirty="0" err="1"/>
              <a:t>Numerical</a:t>
            </a:r>
            <a:r>
              <a:rPr lang="fr-FR" sz="1100" dirty="0"/>
              <a:t> Methods in </a:t>
            </a:r>
            <a:r>
              <a:rPr lang="fr-FR" sz="1100" dirty="0" err="1"/>
              <a:t>Biomedical</a:t>
            </a:r>
            <a:r>
              <a:rPr lang="fr-FR" sz="1100" dirty="0"/>
              <a:t> Engineering.</a:t>
            </a:r>
          </a:p>
          <a:p>
            <a:pPr algn="just"/>
            <a:endParaRPr lang="fr-FR" sz="1100" dirty="0"/>
          </a:p>
          <a:p>
            <a:pPr algn="just"/>
            <a:r>
              <a:rPr lang="fr-FR" sz="1100" dirty="0"/>
              <a:t>Lavigne T, </a:t>
            </a:r>
            <a:r>
              <a:rPr lang="fr-FR" sz="1100" dirty="0" err="1"/>
              <a:t>Biomechanical</a:t>
            </a:r>
            <a:r>
              <a:rPr lang="fr-FR" sz="1100" dirty="0"/>
              <a:t> Modeling of Human skin: a </a:t>
            </a:r>
            <a:r>
              <a:rPr lang="fr-FR" sz="1100" dirty="0" err="1"/>
              <a:t>Hierarchical</a:t>
            </a:r>
            <a:r>
              <a:rPr lang="fr-FR" sz="1100" dirty="0"/>
              <a:t> </a:t>
            </a:r>
            <a:r>
              <a:rPr lang="fr-FR" sz="1100" dirty="0" err="1"/>
              <a:t>Porous</a:t>
            </a:r>
            <a:r>
              <a:rPr lang="fr-FR" sz="1100" dirty="0"/>
              <a:t> Media Framework. PhD, </a:t>
            </a:r>
            <a:r>
              <a:rPr lang="en-US" sz="1100" dirty="0">
                <a:hlinkClick r:id="rId5"/>
              </a:rPr>
              <a:t>Biomechanical Response of Human Skin : A Hierarchical Porous Media Framework. | Theses.fr</a:t>
            </a:r>
            <a:endParaRPr lang="en-US" sz="1100" dirty="0"/>
          </a:p>
          <a:p>
            <a:pPr algn="just"/>
            <a:br>
              <a:rPr lang="en-US" sz="1100" dirty="0"/>
            </a:br>
            <a:r>
              <a:rPr lang="fr-FR" sz="1100" dirty="0" err="1"/>
              <a:t>Fredriksson</a:t>
            </a:r>
            <a:r>
              <a:rPr lang="fr-FR" sz="1100" dirty="0"/>
              <a:t>, I., M. Larsson, and T. </a:t>
            </a:r>
            <a:r>
              <a:rPr lang="fr-FR" sz="1100" dirty="0" err="1"/>
              <a:t>Strömberg</a:t>
            </a:r>
            <a:r>
              <a:rPr lang="fr-FR" sz="1100" dirty="0"/>
              <a:t> (2009). “</a:t>
            </a:r>
            <a:r>
              <a:rPr lang="fr-FR" sz="1100" dirty="0" err="1"/>
              <a:t>Measurement</a:t>
            </a:r>
            <a:r>
              <a:rPr lang="fr-FR" sz="1100" dirty="0"/>
              <a:t> </a:t>
            </a:r>
            <a:r>
              <a:rPr lang="fr-FR" sz="1100" dirty="0" err="1"/>
              <a:t>depth</a:t>
            </a:r>
            <a:r>
              <a:rPr lang="fr-FR" sz="1100" dirty="0"/>
              <a:t> and volume in laser Doppler </a:t>
            </a:r>
            <a:r>
              <a:rPr lang="fr-FR" sz="1100" dirty="0" err="1"/>
              <a:t>flowmetry</a:t>
            </a:r>
            <a:r>
              <a:rPr lang="fr-FR" sz="1100" dirty="0"/>
              <a:t>”. In: </a:t>
            </a:r>
            <a:r>
              <a:rPr lang="fr-FR" sz="1100" dirty="0" err="1"/>
              <a:t>Microvascular</a:t>
            </a:r>
            <a:r>
              <a:rPr lang="fr-FR" sz="1100" dirty="0"/>
              <a:t> </a:t>
            </a:r>
            <a:r>
              <a:rPr lang="fr-FR" sz="1100" dirty="0" err="1"/>
              <a:t>Research</a:t>
            </a:r>
            <a:r>
              <a:rPr lang="fr-FR" sz="1100" dirty="0"/>
              <a:t> 78.1, pp. 4–13.</a:t>
            </a:r>
            <a:endParaRPr lang="en-US" sz="1100" dirty="0"/>
          </a:p>
          <a:p>
            <a:pPr algn="just"/>
            <a:br>
              <a:rPr lang="en-US" sz="1100" dirty="0"/>
            </a:br>
            <a:r>
              <a:rPr lang="fr-FR" sz="1100" dirty="0" err="1"/>
              <a:t>Parvizi</a:t>
            </a:r>
            <a:r>
              <a:rPr lang="fr-FR" sz="1100" dirty="0"/>
              <a:t>, A., S. Haddadi, A. </a:t>
            </a:r>
            <a:r>
              <a:rPr lang="fr-FR" sz="1100" dirty="0" err="1"/>
              <a:t>Mollaei</a:t>
            </a:r>
            <a:r>
              <a:rPr lang="fr-FR" sz="1100" dirty="0"/>
              <a:t>, P. </a:t>
            </a:r>
            <a:r>
              <a:rPr lang="fr-FR" sz="1100" dirty="0" err="1"/>
              <a:t>Ghorbani</a:t>
            </a:r>
            <a:r>
              <a:rPr lang="fr-FR" sz="1100" dirty="0"/>
              <a:t> </a:t>
            </a:r>
            <a:r>
              <a:rPr lang="fr-FR" sz="1100" dirty="0" err="1"/>
              <a:t>Vajargah</a:t>
            </a:r>
            <a:r>
              <a:rPr lang="fr-FR" sz="1100" dirty="0"/>
              <a:t>, P. </a:t>
            </a:r>
            <a:r>
              <a:rPr lang="fr-FR" sz="1100" dirty="0" err="1"/>
              <a:t>Takasi</a:t>
            </a:r>
            <a:r>
              <a:rPr lang="fr-FR" sz="1100" dirty="0"/>
              <a:t>, M. </a:t>
            </a:r>
            <a:r>
              <a:rPr lang="fr-FR" sz="1100" dirty="0" err="1"/>
              <a:t>Firooz</a:t>
            </a:r>
            <a:r>
              <a:rPr lang="fr-FR" sz="1100" dirty="0"/>
              <a:t>, S. J. </a:t>
            </a:r>
            <a:r>
              <a:rPr lang="fr-FR" sz="1100" dirty="0" err="1"/>
              <a:t>Hosseini</a:t>
            </a:r>
            <a:r>
              <a:rPr lang="fr-FR" sz="1100" dirty="0"/>
              <a:t>, R. </a:t>
            </a:r>
            <a:r>
              <a:rPr lang="fr-FR" sz="1100" dirty="0" err="1"/>
              <a:t>Farzan</a:t>
            </a:r>
            <a:r>
              <a:rPr lang="fr-FR" sz="1100" dirty="0"/>
              <a:t>, and S. </a:t>
            </a:r>
            <a:r>
              <a:rPr lang="fr-FR" sz="1100" dirty="0" err="1"/>
              <a:t>Karkhah</a:t>
            </a:r>
            <a:r>
              <a:rPr lang="fr-FR" sz="1100" dirty="0"/>
              <a:t> (2023). “A </a:t>
            </a:r>
            <a:r>
              <a:rPr lang="fr-FR" sz="1100" dirty="0" err="1"/>
              <a:t>systematic</a:t>
            </a:r>
            <a:r>
              <a:rPr lang="fr-FR" sz="1100" dirty="0"/>
              <a:t> </a:t>
            </a:r>
            <a:r>
              <a:rPr lang="fr-FR" sz="1100" dirty="0" err="1"/>
              <a:t>review</a:t>
            </a:r>
            <a:r>
              <a:rPr lang="fr-FR" sz="1100" dirty="0"/>
              <a:t> of nurses’ </a:t>
            </a:r>
            <a:r>
              <a:rPr lang="fr-FR" sz="1100" dirty="0" err="1"/>
              <a:t>knowledge</a:t>
            </a:r>
            <a:r>
              <a:rPr lang="fr-FR" sz="1100" dirty="0"/>
              <a:t> and </a:t>
            </a:r>
            <a:r>
              <a:rPr lang="fr-FR" sz="1100" dirty="0" err="1"/>
              <a:t>related</a:t>
            </a:r>
            <a:r>
              <a:rPr lang="fr-FR" sz="1100" dirty="0"/>
              <a:t> </a:t>
            </a:r>
            <a:r>
              <a:rPr lang="fr-FR" sz="1100" dirty="0" err="1"/>
              <a:t>factors</a:t>
            </a:r>
            <a:r>
              <a:rPr lang="fr-FR" sz="1100" dirty="0"/>
              <a:t> </a:t>
            </a:r>
            <a:r>
              <a:rPr lang="fr-FR" sz="1100" dirty="0" err="1"/>
              <a:t>towards</a:t>
            </a:r>
            <a:r>
              <a:rPr lang="fr-FR" sz="1100" dirty="0"/>
              <a:t> the </a:t>
            </a:r>
            <a:r>
              <a:rPr lang="fr-FR" sz="1100" dirty="0" err="1"/>
              <a:t>prevention</a:t>
            </a:r>
            <a:r>
              <a:rPr lang="fr-FR" sz="1100" dirty="0"/>
              <a:t> of </a:t>
            </a:r>
            <a:r>
              <a:rPr lang="fr-FR" sz="1100" dirty="0" err="1"/>
              <a:t>medical</a:t>
            </a:r>
            <a:r>
              <a:rPr lang="fr-FR" sz="1100" dirty="0"/>
              <a:t> </a:t>
            </a:r>
            <a:r>
              <a:rPr lang="fr-FR" sz="1100" dirty="0" err="1"/>
              <a:t>device-related</a:t>
            </a:r>
            <a:r>
              <a:rPr lang="fr-FR" sz="1100" dirty="0"/>
              <a:t> pressure </a:t>
            </a:r>
            <a:r>
              <a:rPr lang="fr-FR" sz="1100" dirty="0" err="1"/>
              <a:t>ulcers</a:t>
            </a:r>
            <a:r>
              <a:rPr lang="fr-FR" sz="1100" dirty="0"/>
              <a:t>”. In: International </a:t>
            </a:r>
            <a:r>
              <a:rPr lang="fr-FR" sz="1100" dirty="0" err="1"/>
              <a:t>Wound</a:t>
            </a:r>
            <a:r>
              <a:rPr lang="fr-FR" sz="1100" dirty="0"/>
              <a:t> Journal 20.7, pp. 2843–2854.</a:t>
            </a:r>
          </a:p>
          <a:p>
            <a:pPr algn="just"/>
            <a:br>
              <a:rPr lang="fr-FR" sz="1100" dirty="0"/>
            </a:br>
            <a:r>
              <a:rPr lang="en-US" sz="1100" dirty="0" err="1"/>
              <a:t>Vanderwee</a:t>
            </a:r>
            <a:r>
              <a:rPr lang="en-US" sz="1100" dirty="0"/>
              <a:t>, K., M. Clark, C. Dealey, L. </a:t>
            </a:r>
            <a:r>
              <a:rPr lang="en-US" sz="1100" dirty="0" err="1"/>
              <a:t>Gunningberg</a:t>
            </a:r>
            <a:r>
              <a:rPr lang="en-US" sz="1100" dirty="0"/>
              <a:t>, and T. </a:t>
            </a:r>
            <a:r>
              <a:rPr lang="en-US" sz="1100" dirty="0" err="1"/>
              <a:t>Defloor</a:t>
            </a:r>
            <a:r>
              <a:rPr lang="en-US" sz="1100" dirty="0"/>
              <a:t> (2007). “Pressure ulcer prevalence in Europe: a pilot study”. In: Journal of Evaluation in Clinical Practice 13.2, pp. 227–235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3158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E5D638-FC86-3077-2E9A-9E04796B7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517998"/>
            <a:ext cx="9153525" cy="141471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Biomechanical Response of Human Skin: </a:t>
            </a:r>
            <a:br>
              <a:rPr lang="en-US" sz="3600" dirty="0"/>
            </a:br>
            <a:r>
              <a:rPr lang="en-US" sz="3600" dirty="0"/>
              <a:t>A Hierarchical Porous Media Framework.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4D550-8915-7171-CBB5-A64EFBC032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656254"/>
            <a:ext cx="9153525" cy="400110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AFR-FNR 17013182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1C782-8EB5-E646-6D88-181D19B0CBEE}"/>
              </a:ext>
            </a:extLst>
          </p:cNvPr>
          <p:cNvSpPr txBox="1"/>
          <p:nvPr/>
        </p:nvSpPr>
        <p:spPr>
          <a:xfrm>
            <a:off x="0" y="4048165"/>
            <a:ext cx="9153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Lavigne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1F140-EF08-9F54-DCB6-5F82A0744A6A}"/>
              </a:ext>
            </a:extLst>
          </p:cNvPr>
          <p:cNvSpPr txBox="1"/>
          <p:nvPr/>
        </p:nvSpPr>
        <p:spPr>
          <a:xfrm>
            <a:off x="1" y="4656062"/>
            <a:ext cx="9153524" cy="7386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fr-FR" sz="1400" b="1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Supervisors:</a:t>
            </a:r>
            <a:r>
              <a:rPr lang="fr-FR" sz="1400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Bordas, P-Y. Rohan, G. Sciumè</a:t>
            </a:r>
            <a:br>
              <a:rPr lang="fr-FR" sz="1400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1400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Jury and guests: </a:t>
            </a:r>
            <a:r>
              <a:rPr lang="fr-FR" sz="1400" i="1" dirty="0">
                <a:solidFill>
                  <a:srgbClr val="485C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Vincenot, S. Avril, Y. Payan, S. Budday, S. Laporte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646778-A8ED-0E0E-BCFE-9239F137FB4A}"/>
              </a:ext>
            </a:extLst>
          </p:cNvPr>
          <p:cNvCxnSpPr>
            <a:cxnSpLocks/>
          </p:cNvCxnSpPr>
          <p:nvPr/>
        </p:nvCxnSpPr>
        <p:spPr>
          <a:xfrm>
            <a:off x="3850898" y="3932711"/>
            <a:ext cx="1451728" cy="0"/>
          </a:xfrm>
          <a:prstGeom prst="line">
            <a:avLst/>
          </a:prstGeom>
          <a:ln>
            <a:solidFill>
              <a:srgbClr val="485C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61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37E27CB-37C3-CED9-3D3D-CD5A9917D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4B282-3F79-4ED5-0C5D-F2B118F79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187495"/>
            <a:ext cx="10192657" cy="909593"/>
          </a:xfrm>
        </p:spPr>
        <p:txBody>
          <a:bodyPr/>
          <a:lstStyle/>
          <a:p>
            <a:r>
              <a:rPr lang="fr-FR" dirty="0"/>
              <a:t>Evaluation </a:t>
            </a:r>
            <a:r>
              <a:rPr lang="fr-FR" dirty="0" err="1"/>
              <a:t>with</a:t>
            </a:r>
            <a:r>
              <a:rPr lang="fr-FR" dirty="0"/>
              <a:t> patient data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C9C8D-44DC-0E99-F7E4-42575D48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59263-EE99-AAD9-4DE5-3ADE95CC8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Graduation Ceremony 10th Docember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E9674-F524-8F6D-F38D-020F6CBB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15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8" name="Picture Placeholder 7" descr="A diagram of a human hand&#10;&#10;AI-generated content may be incorrect.">
            <a:extLst>
              <a:ext uri="{FF2B5EF4-FFF2-40B4-BE49-F238E27FC236}">
                <a16:creationId xmlns:a16="http://schemas.microsoft.com/office/drawing/2014/main" id="{BEEB3CF3-D1A7-74B0-5F26-E4589114CDC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258"/>
          <a:stretch>
            <a:fillRect/>
          </a:stretch>
        </p:blipFill>
        <p:spPr>
          <a:xfrm>
            <a:off x="290285" y="1282291"/>
            <a:ext cx="720000" cy="72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6517AF9-B06D-D66A-A53A-D42BBF804197}"/>
              </a:ext>
            </a:extLst>
          </p:cNvPr>
          <p:cNvGrpSpPr/>
          <p:nvPr/>
        </p:nvGrpSpPr>
        <p:grpSpPr>
          <a:xfrm>
            <a:off x="566175" y="1943594"/>
            <a:ext cx="2577424" cy="3819897"/>
            <a:chOff x="290286" y="1444830"/>
            <a:chExt cx="2577424" cy="3819897"/>
          </a:xfrm>
        </p:grpSpPr>
        <p:pic>
          <p:nvPicPr>
            <p:cNvPr id="7" name="Graphic 6" descr="Computer with solid fill">
              <a:extLst>
                <a:ext uri="{FF2B5EF4-FFF2-40B4-BE49-F238E27FC236}">
                  <a16:creationId xmlns:a16="http://schemas.microsoft.com/office/drawing/2014/main" id="{F7F3EC52-9895-80E5-FC3B-BB3705A0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2526"/>
            <a:stretch>
              <a:fillRect/>
            </a:stretch>
          </p:blipFill>
          <p:spPr>
            <a:xfrm>
              <a:off x="290286" y="1444830"/>
              <a:ext cx="2577424" cy="3819897"/>
            </a:xfrm>
            <a:prstGeom prst="rect">
              <a:avLst/>
            </a:prstGeom>
          </p:spPr>
        </p:pic>
        <p:pic>
          <p:nvPicPr>
            <p:cNvPr id="10" name="Image 15">
              <a:extLst>
                <a:ext uri="{FF2B5EF4-FFF2-40B4-BE49-F238E27FC236}">
                  <a16:creationId xmlns:a16="http://schemas.microsoft.com/office/drawing/2014/main" id="{EC9C8892-FB55-3182-8B0E-C3DA63DAF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225" y="2554469"/>
              <a:ext cx="1784403" cy="1001729"/>
            </a:xfrm>
            <a:prstGeom prst="rect">
              <a:avLst/>
            </a:prstGeom>
          </p:spPr>
        </p:pic>
        <p:pic>
          <p:nvPicPr>
            <p:cNvPr id="11" name="Picture 8" descr="An overview of the FEniCS Project — FEniCSx tutorial">
              <a:extLst>
                <a:ext uri="{FF2B5EF4-FFF2-40B4-BE49-F238E27FC236}">
                  <a16:creationId xmlns:a16="http://schemas.microsoft.com/office/drawing/2014/main" id="{DF4020FB-25F6-13A4-062B-3DD5DF090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09" y="2516997"/>
              <a:ext cx="271065" cy="37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638387-DC27-4158-AF13-0BEF081A2A17}"/>
              </a:ext>
            </a:extLst>
          </p:cNvPr>
          <p:cNvGrpSpPr>
            <a:grpSpLocks noChangeAspect="1"/>
          </p:cNvGrpSpPr>
          <p:nvPr/>
        </p:nvGrpSpPr>
        <p:grpSpPr>
          <a:xfrm>
            <a:off x="5071533" y="1970622"/>
            <a:ext cx="6422927" cy="3910505"/>
            <a:chOff x="3673854" y="1498585"/>
            <a:chExt cx="7735940" cy="4709914"/>
          </a:xfrm>
        </p:grpSpPr>
        <p:pic>
          <p:nvPicPr>
            <p:cNvPr id="13" name="Image 9">
              <a:extLst>
                <a:ext uri="{FF2B5EF4-FFF2-40B4-BE49-F238E27FC236}">
                  <a16:creationId xmlns:a16="http://schemas.microsoft.com/office/drawing/2014/main" id="{E3127186-C4EE-4328-95CB-C5B4A52A7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73854" y="1498585"/>
              <a:ext cx="7735940" cy="4709914"/>
            </a:xfrm>
            <a:prstGeom prst="rect">
              <a:avLst/>
            </a:prstGeom>
          </p:spPr>
        </p:pic>
        <p:pic>
          <p:nvPicPr>
            <p:cNvPr id="14" name="Image 10">
              <a:extLst>
                <a:ext uri="{FF2B5EF4-FFF2-40B4-BE49-F238E27FC236}">
                  <a16:creationId xmlns:a16="http://schemas.microsoft.com/office/drawing/2014/main" id="{24CDF67B-26B0-0135-0238-BCB527351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68" b="89803" l="7710" r="89796">
                          <a14:foregroundMark x1="7710" y1="62171" x2="7710" y2="62171"/>
                          <a14:foregroundMark x1="82540" y1="9868" x2="82540" y2="9868"/>
                          <a14:foregroundMark x1="84354" y1="9868" x2="84354" y2="98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1609" y="3486821"/>
              <a:ext cx="2036724" cy="14040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94F4158-1D6E-B439-BFB4-489448230F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60" y="4547566"/>
              <a:ext cx="123691" cy="811849"/>
            </a:xfrm>
            <a:prstGeom prst="straightConnector1">
              <a:avLst/>
            </a:prstGeom>
            <a:ln>
              <a:solidFill>
                <a:srgbClr val="09103A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age 11">
              <a:extLst>
                <a:ext uri="{FF2B5EF4-FFF2-40B4-BE49-F238E27FC236}">
                  <a16:creationId xmlns:a16="http://schemas.microsoft.com/office/drawing/2014/main" id="{6B525421-907B-20C3-E4D6-43BBBD0E6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699" b="89967" l="5215" r="89796">
                          <a14:foregroundMark x1="5215" y1="23077" x2="6349" y2="23077"/>
                          <a14:foregroundMark x1="35147" y1="10033" x2="35147" y2="100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0575" y="1586531"/>
              <a:ext cx="2070782" cy="14040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8EDFFC-4A45-FAD8-A141-F32BCB9FFF49}"/>
                </a:ext>
              </a:extLst>
            </p:cNvPr>
            <p:cNvCxnSpPr>
              <a:cxnSpLocks/>
            </p:cNvCxnSpPr>
            <p:nvPr/>
          </p:nvCxnSpPr>
          <p:spPr>
            <a:xfrm>
              <a:off x="6548363" y="2607818"/>
              <a:ext cx="237725" cy="1910796"/>
            </a:xfrm>
            <a:prstGeom prst="straightConnector1">
              <a:avLst/>
            </a:prstGeom>
            <a:ln>
              <a:solidFill>
                <a:srgbClr val="441F3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Image 12">
              <a:extLst>
                <a:ext uri="{FF2B5EF4-FFF2-40B4-BE49-F238E27FC236}">
                  <a16:creationId xmlns:a16="http://schemas.microsoft.com/office/drawing/2014/main" id="{EC666367-B7D2-F088-2A0C-5E9E30AFB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97" b="90000" l="5669" r="89796">
                          <a14:foregroundMark x1="9070" y1="40690" x2="9070" y2="40690"/>
                          <a14:foregroundMark x1="55782" y1="9655" x2="55782" y2="9655"/>
                          <a14:foregroundMark x1="74376" y1="6897" x2="74376" y2="6897"/>
                          <a14:foregroundMark x1="62132" y1="7586" x2="62132" y2="7586"/>
                          <a14:foregroundMark x1="5669" y1="15517" x2="5669" y2="155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75068" y="3224331"/>
              <a:ext cx="2135047" cy="1404000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E71E27F-4786-6767-61E8-7878C4DF1870}"/>
                </a:ext>
              </a:extLst>
            </p:cNvPr>
            <p:cNvCxnSpPr>
              <a:cxnSpLocks/>
            </p:cNvCxnSpPr>
            <p:nvPr/>
          </p:nvCxnSpPr>
          <p:spPr>
            <a:xfrm>
              <a:off x="8042591" y="4315968"/>
              <a:ext cx="0" cy="1234440"/>
            </a:xfrm>
            <a:prstGeom prst="straightConnector1">
              <a:avLst/>
            </a:prstGeom>
            <a:ln>
              <a:solidFill>
                <a:srgbClr val="0C0C3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 13">
              <a:extLst>
                <a:ext uri="{FF2B5EF4-FFF2-40B4-BE49-F238E27FC236}">
                  <a16:creationId xmlns:a16="http://schemas.microsoft.com/office/drawing/2014/main" id="{58DB7BF4-5CDA-FB45-E667-DC9BF9B4B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36" b="89836" l="8352" r="89842">
                          <a14:foregroundMark x1="8352" y1="33443" x2="8352" y2="334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97499" y="1586531"/>
              <a:ext cx="2039254" cy="1404000"/>
            </a:xfrm>
            <a:prstGeom prst="rect">
              <a:avLst/>
            </a:prstGeom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164D4DE-D358-74DD-12B7-D2B2668BA506}"/>
                </a:ext>
              </a:extLst>
            </p:cNvPr>
            <p:cNvCxnSpPr>
              <a:cxnSpLocks/>
            </p:cNvCxnSpPr>
            <p:nvPr/>
          </p:nvCxnSpPr>
          <p:spPr>
            <a:xfrm>
              <a:off x="9923787" y="2607818"/>
              <a:ext cx="981957" cy="821182"/>
            </a:xfrm>
            <a:prstGeom prst="straightConnector1">
              <a:avLst/>
            </a:prstGeom>
            <a:ln>
              <a:solidFill>
                <a:srgbClr val="441F3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964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8C1-2223-FEAE-4879-128702AE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3" y="1317348"/>
            <a:ext cx="10192657" cy="531390"/>
          </a:xfrm>
        </p:spPr>
        <p:txBody>
          <a:bodyPr/>
          <a:lstStyle/>
          <a:p>
            <a:r>
              <a:rPr lang="fr-FR" dirty="0" err="1"/>
              <a:t>Still</a:t>
            </a:r>
            <a:r>
              <a:rPr lang="fr-FR" dirty="0"/>
              <a:t> millions of pressure </a:t>
            </a:r>
            <a:r>
              <a:rPr lang="fr-FR" dirty="0" err="1"/>
              <a:t>ulcers</a:t>
            </a:r>
            <a:r>
              <a:rPr lang="fr-FR" dirty="0"/>
              <a:t> 	</a:t>
            </a:r>
            <a:endParaRPr lang="en-GB" dirty="0"/>
          </a:p>
        </p:txBody>
      </p:sp>
      <p:pic>
        <p:nvPicPr>
          <p:cNvPr id="8" name="Picture Placeholder 7" descr="Books with solid fill">
            <a:extLst>
              <a:ext uri="{FF2B5EF4-FFF2-40B4-BE49-F238E27FC236}">
                <a16:creationId xmlns:a16="http://schemas.microsoft.com/office/drawing/2014/main" id="{FA59455C-C2A3-1AD2-5801-CFC450EAEB5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lum contrast="-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0285" y="1278057"/>
            <a:ext cx="720000" cy="72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6814A-E2B5-0FC4-B4B6-B697F9020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5E298-3351-9EC4-BEE7-2BC167CA8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2E81E-0545-37C9-44C9-F7239937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2</a:t>
            </a:fld>
            <a:endParaRPr lang="fr-FR">
              <a:latin typeface="Bahnschrift Light" panose="020B0502040204020203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987D474-0537-6D1F-654D-451671C3FC4A}"/>
              </a:ext>
            </a:extLst>
          </p:cNvPr>
          <p:cNvGrpSpPr/>
          <p:nvPr/>
        </p:nvGrpSpPr>
        <p:grpSpPr>
          <a:xfrm>
            <a:off x="1162795" y="1859436"/>
            <a:ext cx="4156521" cy="4026026"/>
            <a:chOff x="375855" y="1859436"/>
            <a:chExt cx="4156521" cy="4026026"/>
          </a:xfrm>
        </p:grpSpPr>
        <p:pic>
          <p:nvPicPr>
            <p:cNvPr id="9" name="Image 5">
              <a:extLst>
                <a:ext uri="{FF2B5EF4-FFF2-40B4-BE49-F238E27FC236}">
                  <a16:creationId xmlns:a16="http://schemas.microsoft.com/office/drawing/2014/main" id="{70552400-AEE2-5421-24D9-634E60F2E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3" t="11269" r="2893" b="19918"/>
            <a:stretch>
              <a:fillRect/>
            </a:stretch>
          </p:blipFill>
          <p:spPr>
            <a:xfrm>
              <a:off x="923544" y="3736621"/>
              <a:ext cx="3590544" cy="2148841"/>
            </a:xfrm>
            <a:prstGeom prst="rect">
              <a:avLst/>
            </a:prstGeom>
          </p:spPr>
        </p:pic>
        <p:pic>
          <p:nvPicPr>
            <p:cNvPr id="10" name="Image 5">
              <a:extLst>
                <a:ext uri="{FF2B5EF4-FFF2-40B4-BE49-F238E27FC236}">
                  <a16:creationId xmlns:a16="http://schemas.microsoft.com/office/drawing/2014/main" id="{954CC525-475A-01D2-8198-D596048B5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" t="13905" r="49973" b="21090"/>
            <a:stretch>
              <a:fillRect/>
            </a:stretch>
          </p:blipFill>
          <p:spPr>
            <a:xfrm>
              <a:off x="838200" y="1859436"/>
              <a:ext cx="3694176" cy="2029969"/>
            </a:xfrm>
            <a:prstGeom prst="rect">
              <a:avLst/>
            </a:prstGeom>
          </p:spPr>
        </p:pic>
        <p:pic>
          <p:nvPicPr>
            <p:cNvPr id="11" name="Image 5">
              <a:extLst>
                <a:ext uri="{FF2B5EF4-FFF2-40B4-BE49-F238E27FC236}">
                  <a16:creationId xmlns:a16="http://schemas.microsoft.com/office/drawing/2014/main" id="{5659E506-EE3C-F3E6-BB94-C0E417A77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424" r="74057"/>
            <a:stretch>
              <a:fillRect/>
            </a:stretch>
          </p:blipFill>
          <p:spPr>
            <a:xfrm rot="16200000">
              <a:off x="-390860" y="3735233"/>
              <a:ext cx="2082292" cy="548861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255D9BD-2362-51AC-74DD-C2501298EA23}"/>
              </a:ext>
            </a:extLst>
          </p:cNvPr>
          <p:cNvGrpSpPr/>
          <p:nvPr/>
        </p:nvGrpSpPr>
        <p:grpSpPr>
          <a:xfrm>
            <a:off x="6433230" y="2713971"/>
            <a:ext cx="4456188" cy="1151988"/>
            <a:chOff x="5743297" y="1134649"/>
            <a:chExt cx="4456188" cy="1151988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EEB0769E-E38D-4115-E9CF-A447B89EC3E5}"/>
                </a:ext>
              </a:extLst>
            </p:cNvPr>
            <p:cNvSpPr/>
            <p:nvPr/>
          </p:nvSpPr>
          <p:spPr>
            <a:xfrm>
              <a:off x="5743297" y="1134649"/>
              <a:ext cx="4456188" cy="1151988"/>
            </a:xfrm>
            <a:prstGeom prst="roundRect">
              <a:avLst/>
            </a:prstGeom>
            <a:solidFill>
              <a:srgbClr val="DDDAC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Graphic 18" descr="Sleep with solid fill">
              <a:extLst>
                <a:ext uri="{FF2B5EF4-FFF2-40B4-BE49-F238E27FC236}">
                  <a16:creationId xmlns:a16="http://schemas.microsoft.com/office/drawing/2014/main" id="{30652BA9-C6D2-77C1-F5FF-5401E7A22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54853" y="1350643"/>
              <a:ext cx="720000" cy="720000"/>
            </a:xfrm>
            <a:prstGeom prst="rect">
              <a:avLst/>
            </a:prstGeom>
          </p:spPr>
        </p:pic>
        <p:pic>
          <p:nvPicPr>
            <p:cNvPr id="21" name="Graphic 20" descr="Universal access with solid fill">
              <a:extLst>
                <a:ext uri="{FF2B5EF4-FFF2-40B4-BE49-F238E27FC236}">
                  <a16:creationId xmlns:a16="http://schemas.microsoft.com/office/drawing/2014/main" id="{22F3CA22-25E1-D3BE-5DA5-D4657727D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54166" t="19723" r="-2389" b="15199"/>
            <a:stretch>
              <a:fillRect/>
            </a:stretch>
          </p:blipFill>
          <p:spPr>
            <a:xfrm>
              <a:off x="8232559" y="1350643"/>
              <a:ext cx="533516" cy="720000"/>
            </a:xfrm>
            <a:prstGeom prst="rect">
              <a:avLst/>
            </a:prstGeom>
          </p:spPr>
        </p:pic>
        <p:pic>
          <p:nvPicPr>
            <p:cNvPr id="25" name="Graphic 24" descr="Clock with solid fill">
              <a:extLst>
                <a:ext uri="{FF2B5EF4-FFF2-40B4-BE49-F238E27FC236}">
                  <a16:creationId xmlns:a16="http://schemas.microsoft.com/office/drawing/2014/main" id="{924C080D-16BE-1561-56D9-A27728D5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23224" y="1350643"/>
              <a:ext cx="720000" cy="720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3E8C2CE-4159-776D-0F0E-AEE99B13C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8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742" b="92697" l="9184" r="89796">
                          <a14:foregroundMark x1="58163" y1="85955" x2="58163" y2="85955"/>
                          <a14:foregroundMark x1="38776" y1="93258" x2="38776" y2="93258"/>
                          <a14:foregroundMark x1="47959" y1="6742" x2="47959" y2="6742"/>
                          <a14:foregroundMark x1="72449" y1="90449" x2="72449" y2="90449"/>
                        </a14:backgroundRemoval>
                      </a14:imgEffect>
                      <a14:imgEffect>
                        <a14:sharpenSoften amount="10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23781" y="1350643"/>
              <a:ext cx="396406" cy="720000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7E3AC1F-8AA5-C1A1-BEE2-A44FBC749DC2}"/>
              </a:ext>
            </a:extLst>
          </p:cNvPr>
          <p:cNvGrpSpPr/>
          <p:nvPr/>
        </p:nvGrpSpPr>
        <p:grpSpPr>
          <a:xfrm>
            <a:off x="6433230" y="3894478"/>
            <a:ext cx="4595975" cy="1172120"/>
            <a:chOff x="5764137" y="2475838"/>
            <a:chExt cx="4595975" cy="1172120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C67FB4E-3EF5-C6FA-3145-0D4B2FCF59A5}"/>
                </a:ext>
              </a:extLst>
            </p:cNvPr>
            <p:cNvSpPr/>
            <p:nvPr/>
          </p:nvSpPr>
          <p:spPr>
            <a:xfrm>
              <a:off x="5764137" y="2495970"/>
              <a:ext cx="4456188" cy="1151988"/>
            </a:xfrm>
            <a:prstGeom prst="roundRect">
              <a:avLst/>
            </a:prstGeom>
            <a:solidFill>
              <a:srgbClr val="DDDAC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C899D86-F8E0-07CC-9611-87FD614D40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04029" y="2711964"/>
              <a:ext cx="813806" cy="720000"/>
              <a:chOff x="6436995" y="3281455"/>
              <a:chExt cx="914400" cy="808999"/>
            </a:xfrm>
          </p:grpSpPr>
          <p:pic>
            <p:nvPicPr>
              <p:cNvPr id="61" name="Graphic 60" descr="Schoolhouse with solid fill">
                <a:extLst>
                  <a:ext uri="{FF2B5EF4-FFF2-40B4-BE49-F238E27FC236}">
                    <a16:creationId xmlns:a16="http://schemas.microsoft.com/office/drawing/2014/main" id="{3F2C662F-EA69-C28A-B4B9-28D3919E8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11527"/>
              <a:stretch>
                <a:fillRect/>
              </a:stretch>
            </p:blipFill>
            <p:spPr>
              <a:xfrm>
                <a:off x="6436995" y="3281455"/>
                <a:ext cx="914400" cy="808999"/>
              </a:xfrm>
              <a:prstGeom prst="rect">
                <a:avLst/>
              </a:prstGeom>
            </p:spPr>
          </p:pic>
          <p:pic>
            <p:nvPicPr>
              <p:cNvPr id="62" name="Graphic 61" descr="Medical with solid fill">
                <a:extLst>
                  <a:ext uri="{FF2B5EF4-FFF2-40B4-BE49-F238E27FC236}">
                    <a16:creationId xmlns:a16="http://schemas.microsoft.com/office/drawing/2014/main" id="{1881D02B-6DD5-DFC4-8671-148057D1B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776272" y="3453366"/>
                <a:ext cx="252000" cy="252000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0834D14-9754-4CBE-6FE0-0444735EA31A}"/>
                </a:ext>
              </a:extLst>
            </p:cNvPr>
            <p:cNvSpPr txBox="1"/>
            <p:nvPr/>
          </p:nvSpPr>
          <p:spPr>
            <a:xfrm>
              <a:off x="8708222" y="3421815"/>
              <a:ext cx="165189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800" b="0" i="0" u="none" strike="noStrike" baseline="0">
                  <a:solidFill>
                    <a:srgbClr val="38637C"/>
                  </a:solidFill>
                  <a:latin typeface="LMSans8-Regular"/>
                </a:defRPr>
              </a:lvl1pPr>
            </a:lstStyle>
            <a:p>
              <a:r>
                <a:rPr lang="it-IT" dirty="0"/>
                <a:t>[Ayello 2008; Parvizi et al. </a:t>
              </a:r>
              <a:r>
                <a:rPr lang="en-GB" dirty="0"/>
                <a:t>2023]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BD9CF4A-595C-D5FC-A300-1DE705887676}"/>
                </a:ext>
              </a:extLst>
            </p:cNvPr>
            <p:cNvSpPr txBox="1"/>
            <p:nvPr/>
          </p:nvSpPr>
          <p:spPr>
            <a:xfrm>
              <a:off x="7428420" y="3432514"/>
              <a:ext cx="139074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fr-FR"/>
              </a:defPPr>
              <a:lvl1pPr>
                <a:defRPr sz="800" b="0" i="0" u="none" strike="noStrike" baseline="0">
                  <a:solidFill>
                    <a:srgbClr val="38637C"/>
                  </a:solidFill>
                  <a:latin typeface="LMSans8-Regular"/>
                </a:defRPr>
              </a:lvl1pPr>
            </a:lstStyle>
            <a:p>
              <a:r>
                <a:rPr lang="en-GB" dirty="0"/>
                <a:t>[</a:t>
              </a:r>
              <a:r>
                <a:rPr lang="en-GB" dirty="0" err="1"/>
                <a:t>Vanderwee</a:t>
              </a:r>
              <a:r>
                <a:rPr lang="en-GB" dirty="0"/>
                <a:t> et al., 2007]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24C5364-0BB0-E9DF-7DA7-3B2CB4187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55757" y="2711964"/>
              <a:ext cx="1018284" cy="720000"/>
              <a:chOff x="6876788" y="2559318"/>
              <a:chExt cx="1516583" cy="1072333"/>
            </a:xfrm>
          </p:grpSpPr>
          <p:pic>
            <p:nvPicPr>
              <p:cNvPr id="39" name="Graphic 38" descr="Man with solid fill">
                <a:extLst>
                  <a:ext uri="{FF2B5EF4-FFF2-40B4-BE49-F238E27FC236}">
                    <a16:creationId xmlns:a16="http://schemas.microsoft.com/office/drawing/2014/main" id="{052B34B4-2750-0F63-B3CA-FD5E0D22F7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l="28743" r="26051"/>
              <a:stretch>
                <a:fillRect/>
              </a:stretch>
            </p:blipFill>
            <p:spPr>
              <a:xfrm>
                <a:off x="7431592" y="2559318"/>
                <a:ext cx="439397" cy="972000"/>
              </a:xfrm>
              <a:prstGeom prst="rect">
                <a:avLst/>
              </a:prstGeom>
            </p:spPr>
          </p:pic>
          <p:pic>
            <p:nvPicPr>
              <p:cNvPr id="43" name="Graphic 42" descr="Woman with solid fill">
                <a:extLst>
                  <a:ext uri="{FF2B5EF4-FFF2-40B4-BE49-F238E27FC236}">
                    <a16:creationId xmlns:a16="http://schemas.microsoft.com/office/drawing/2014/main" id="{72CF984C-9EE4-C55F-652B-A7024F104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24373" r="19605"/>
              <a:stretch>
                <a:fillRect/>
              </a:stretch>
            </p:blipFill>
            <p:spPr>
              <a:xfrm>
                <a:off x="7848835" y="2559318"/>
                <a:ext cx="544536" cy="972000"/>
              </a:xfrm>
              <a:prstGeom prst="rect">
                <a:avLst/>
              </a:prstGeom>
            </p:spPr>
          </p:pic>
          <p:pic>
            <p:nvPicPr>
              <p:cNvPr id="45" name="Graphic 44" descr="Woman with solid fill">
                <a:extLst>
                  <a:ext uri="{FF2B5EF4-FFF2-40B4-BE49-F238E27FC236}">
                    <a16:creationId xmlns:a16="http://schemas.microsoft.com/office/drawing/2014/main" id="{0892A29A-1265-AE45-EE4A-8F5322F0C8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21298" r="19344"/>
              <a:stretch>
                <a:fillRect/>
              </a:stretch>
            </p:blipFill>
            <p:spPr>
              <a:xfrm>
                <a:off x="6876788" y="2559318"/>
                <a:ext cx="576957" cy="972000"/>
              </a:xfrm>
              <a:prstGeom prst="rect">
                <a:avLst/>
              </a:prstGeom>
            </p:spPr>
          </p:pic>
          <p:pic>
            <p:nvPicPr>
              <p:cNvPr id="72" name="Graphic 71" descr="Man with solid fill">
                <a:extLst>
                  <a:ext uri="{FF2B5EF4-FFF2-40B4-BE49-F238E27FC236}">
                    <a16:creationId xmlns:a16="http://schemas.microsoft.com/office/drawing/2014/main" id="{B2C00F91-7326-2D7C-0381-68882129D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l="26052" r="19783"/>
              <a:stretch>
                <a:fillRect/>
              </a:stretch>
            </p:blipFill>
            <p:spPr>
              <a:xfrm>
                <a:off x="7164751" y="2659651"/>
                <a:ext cx="526479" cy="972000"/>
              </a:xfrm>
              <a:prstGeom prst="rect">
                <a:avLst/>
              </a:prstGeom>
            </p:spPr>
          </p:pic>
          <p:pic>
            <p:nvPicPr>
              <p:cNvPr id="73" name="Graphic 72" descr="Woman with solid fill">
                <a:extLst>
                  <a:ext uri="{FF2B5EF4-FFF2-40B4-BE49-F238E27FC236}">
                    <a16:creationId xmlns:a16="http://schemas.microsoft.com/office/drawing/2014/main" id="{968A3D51-F4B7-FBB8-63E8-D44B985D3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 l="26052" r="26052"/>
              <a:stretch>
                <a:fillRect/>
              </a:stretch>
            </p:blipFill>
            <p:spPr>
              <a:xfrm>
                <a:off x="7629099" y="2659651"/>
                <a:ext cx="465555" cy="972000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FEFEEBE-8F0C-0B0A-E616-835253BCFF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08670" y="2747964"/>
              <a:ext cx="659704" cy="648000"/>
              <a:chOff x="10426550" y="2858886"/>
              <a:chExt cx="733004" cy="720000"/>
            </a:xfrm>
          </p:grpSpPr>
          <p:pic>
            <p:nvPicPr>
              <p:cNvPr id="75" name="Graphic 74" descr="Man with solid fill">
                <a:extLst>
                  <a:ext uri="{FF2B5EF4-FFF2-40B4-BE49-F238E27FC236}">
                    <a16:creationId xmlns:a16="http://schemas.microsoft.com/office/drawing/2014/main" id="{A212DFFE-5491-8C39-3BE6-16C26F1D5C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 l="26052" r="19783"/>
              <a:stretch>
                <a:fillRect/>
              </a:stretch>
            </p:blipFill>
            <p:spPr>
              <a:xfrm>
                <a:off x="10426550" y="2858886"/>
                <a:ext cx="389984" cy="720000"/>
              </a:xfrm>
              <a:prstGeom prst="rect">
                <a:avLst/>
              </a:prstGeom>
            </p:spPr>
          </p:pic>
          <p:pic>
            <p:nvPicPr>
              <p:cNvPr id="76" name="Graphic 75" descr="Woman with solid fill">
                <a:extLst>
                  <a:ext uri="{FF2B5EF4-FFF2-40B4-BE49-F238E27FC236}">
                    <a16:creationId xmlns:a16="http://schemas.microsoft.com/office/drawing/2014/main" id="{2A2355D5-2B4C-8116-E1AA-8AEEAE0D8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l="26052" r="26052"/>
              <a:stretch>
                <a:fillRect/>
              </a:stretch>
            </p:blipFill>
            <p:spPr>
              <a:xfrm>
                <a:off x="10814698" y="2858886"/>
                <a:ext cx="344856" cy="720000"/>
              </a:xfrm>
              <a:prstGeom prst="rect">
                <a:avLst/>
              </a:prstGeom>
            </p:spPr>
          </p:pic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547A2B1-AF0E-A1EC-03B1-273238188BCE}"/>
                </a:ext>
              </a:extLst>
            </p:cNvPr>
            <p:cNvCxnSpPr>
              <a:cxnSpLocks/>
            </p:cNvCxnSpPr>
            <p:nvPr/>
          </p:nvCxnSpPr>
          <p:spPr>
            <a:xfrm>
              <a:off x="8658043" y="2667323"/>
              <a:ext cx="0" cy="809283"/>
            </a:xfrm>
            <a:prstGeom prst="line">
              <a:avLst/>
            </a:prstGeom>
            <a:ln>
              <a:solidFill>
                <a:srgbClr val="336B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9" name="Picture Placeholder 16" descr="Earth globe: Africa and Europe with solid fill">
              <a:extLst>
                <a:ext uri="{FF2B5EF4-FFF2-40B4-BE49-F238E27FC236}">
                  <a16:creationId xmlns:a16="http://schemas.microsoft.com/office/drawing/2014/main" id="{8CD1CF76-9909-5C8C-95BA-76DA015EE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9640658" y="2537962"/>
              <a:ext cx="504000" cy="504000"/>
            </a:xfrm>
            <a:prstGeom prst="rect">
              <a:avLst/>
            </a:prstGeom>
          </p:spPr>
        </p:pic>
        <p:pic>
          <p:nvPicPr>
            <p:cNvPr id="80" name="Graphic 79" descr="Europe with solid fill">
              <a:extLst>
                <a:ext uri="{FF2B5EF4-FFF2-40B4-BE49-F238E27FC236}">
                  <a16:creationId xmlns:a16="http://schemas.microsoft.com/office/drawing/2014/main" id="{3F13D9F2-C8C5-C859-EA2A-3E10BE474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7873620" y="2475838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78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FFF01-BCCA-C098-3673-21C445ECC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533F7-8DB2-2CF5-7BC7-41E299D7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6133"/>
            <a:ext cx="10192657" cy="5328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	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C4185A8-185B-55E5-CAAC-9DB2FD97A44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285" y="1278054"/>
            <a:ext cx="720000" cy="72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CD1CA-593A-62C3-6F80-54064D76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DE834-A2BF-E2F9-EADE-71D504E2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5D49-17BF-2401-13E3-78AB1ADE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3</a:t>
            </a:fld>
            <a:endParaRPr lang="fr-FR">
              <a:latin typeface="Bahnschrift Light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178E87-9B23-A3CD-C314-E650FD590307}"/>
              </a:ext>
            </a:extLst>
          </p:cNvPr>
          <p:cNvGrpSpPr>
            <a:grpSpLocks noChangeAspect="1"/>
          </p:cNvGrpSpPr>
          <p:nvPr/>
        </p:nvGrpSpPr>
        <p:grpSpPr>
          <a:xfrm>
            <a:off x="12763500" y="7132540"/>
            <a:ext cx="2338910" cy="1200660"/>
            <a:chOff x="2347389" y="1595891"/>
            <a:chExt cx="7497221" cy="38486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982F3F-180A-04C4-B5BE-7149EA95E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7389" y="1595891"/>
              <a:ext cx="7497221" cy="38486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D3E76F-7554-BBFE-CFEC-C0A1214C2160}"/>
                </a:ext>
              </a:extLst>
            </p:cNvPr>
            <p:cNvSpPr/>
            <p:nvPr/>
          </p:nvSpPr>
          <p:spPr>
            <a:xfrm>
              <a:off x="2679700" y="19050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AEB1CB-655F-4804-E942-D5BA8DDD325C}"/>
                </a:ext>
              </a:extLst>
            </p:cNvPr>
            <p:cNvSpPr/>
            <p:nvPr/>
          </p:nvSpPr>
          <p:spPr>
            <a:xfrm>
              <a:off x="6756400" y="3321545"/>
              <a:ext cx="28321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ACBA43-C7C2-BA13-883D-44231256500F}"/>
                </a:ext>
              </a:extLst>
            </p:cNvPr>
            <p:cNvSpPr/>
            <p:nvPr/>
          </p:nvSpPr>
          <p:spPr>
            <a:xfrm>
              <a:off x="2501900" y="47244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F7F8D18-D008-12BA-9C2B-506562788EB6}"/>
              </a:ext>
            </a:extLst>
          </p:cNvPr>
          <p:cNvSpPr/>
          <p:nvPr/>
        </p:nvSpPr>
        <p:spPr>
          <a:xfrm>
            <a:off x="520700" y="222250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Oxygen</a:t>
            </a:r>
            <a:r>
              <a:rPr lang="fr-FR" dirty="0">
                <a:solidFill>
                  <a:srgbClr val="485C6A"/>
                </a:solidFill>
              </a:rPr>
              <a:t> </a:t>
            </a:r>
            <a:r>
              <a:rPr lang="fr-FR" dirty="0" err="1">
                <a:solidFill>
                  <a:srgbClr val="485C6A"/>
                </a:solidFill>
              </a:rPr>
              <a:t>deprivation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6C0EF6-275B-41D7-C470-EDB1458BB359}"/>
              </a:ext>
            </a:extLst>
          </p:cNvPr>
          <p:cNvSpPr/>
          <p:nvPr/>
        </p:nvSpPr>
        <p:spPr>
          <a:xfrm>
            <a:off x="520700" y="340360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External</a:t>
            </a:r>
            <a:r>
              <a:rPr lang="fr-FR" dirty="0">
                <a:solidFill>
                  <a:srgbClr val="485C6A"/>
                </a:solidFill>
              </a:rPr>
              <a:t> forces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629FA32-585F-409B-5FC1-58AC520592DB}"/>
              </a:ext>
            </a:extLst>
          </p:cNvPr>
          <p:cNvSpPr/>
          <p:nvPr/>
        </p:nvSpPr>
        <p:spPr>
          <a:xfrm>
            <a:off x="520700" y="458470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485C6A"/>
                </a:solidFill>
              </a:rPr>
              <a:t>State of the tissue</a:t>
            </a:r>
            <a:endParaRPr lang="en-GB" dirty="0">
              <a:solidFill>
                <a:srgbClr val="485C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93D7B-3D6B-25F8-8029-3C1B9811F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28A8-A67F-6EA6-FB0C-7B30F72A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4603"/>
            <a:ext cx="10192657" cy="5328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research</a:t>
            </a:r>
            <a:r>
              <a:rPr lang="fr-FR" dirty="0"/>
              <a:t>: </a:t>
            </a:r>
            <a:r>
              <a:rPr lang="fr-FR" dirty="0" err="1"/>
              <a:t>interplay</a:t>
            </a:r>
            <a:r>
              <a:rPr lang="fr-FR" dirty="0"/>
              <a:t> ?	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D7639BB-05F1-CEB2-0F85-4C79FD23A61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285" y="1286524"/>
            <a:ext cx="720000" cy="72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148E3-B212-0EE4-CB33-17BFA9DA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43E32-B1A5-D20A-213C-EC715AF0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DDE09-E6EA-C96B-7EF7-D9ED106C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4</a:t>
            </a:fld>
            <a:endParaRPr lang="fr-FR">
              <a:latin typeface="Bahnschrift Light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064622-35E6-9131-77DE-6603F1D0B66D}"/>
              </a:ext>
            </a:extLst>
          </p:cNvPr>
          <p:cNvGrpSpPr/>
          <p:nvPr/>
        </p:nvGrpSpPr>
        <p:grpSpPr>
          <a:xfrm>
            <a:off x="2347389" y="2118255"/>
            <a:ext cx="7497221" cy="3848637"/>
            <a:chOff x="2347389" y="1595891"/>
            <a:chExt cx="7497221" cy="3848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75B2A4-45AD-3059-626F-22945296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7389" y="1595891"/>
              <a:ext cx="7497221" cy="384863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7A8335-CA9B-2BD7-2172-90A5D190D6A6}"/>
                </a:ext>
              </a:extLst>
            </p:cNvPr>
            <p:cNvSpPr/>
            <p:nvPr/>
          </p:nvSpPr>
          <p:spPr>
            <a:xfrm>
              <a:off x="2679700" y="19050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3F6544-D7C3-2C03-781A-F5B165CBCE1F}"/>
                </a:ext>
              </a:extLst>
            </p:cNvPr>
            <p:cNvSpPr/>
            <p:nvPr/>
          </p:nvSpPr>
          <p:spPr>
            <a:xfrm>
              <a:off x="6756400" y="3321545"/>
              <a:ext cx="28321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B8D575-601C-A1EA-89EC-129B2F0121D2}"/>
                </a:ext>
              </a:extLst>
            </p:cNvPr>
            <p:cNvSpPr/>
            <p:nvPr/>
          </p:nvSpPr>
          <p:spPr>
            <a:xfrm>
              <a:off x="2501900" y="4724400"/>
              <a:ext cx="2159000" cy="365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7E2023-9FF6-4B87-3E57-614F73F86B8A}"/>
              </a:ext>
            </a:extLst>
          </p:cNvPr>
          <p:cNvSpPr/>
          <p:nvPr/>
        </p:nvSpPr>
        <p:spPr>
          <a:xfrm>
            <a:off x="1161142" y="197733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Oxygen</a:t>
            </a:r>
            <a:r>
              <a:rPr lang="fr-FR" dirty="0">
                <a:solidFill>
                  <a:srgbClr val="485C6A"/>
                </a:solidFill>
              </a:rPr>
              <a:t> </a:t>
            </a:r>
            <a:r>
              <a:rPr lang="fr-FR" dirty="0" err="1">
                <a:solidFill>
                  <a:srgbClr val="485C6A"/>
                </a:solidFill>
              </a:rPr>
              <a:t>deprivation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4F021D-0B71-DCAC-8E55-61B5AF47D168}"/>
              </a:ext>
            </a:extLst>
          </p:cNvPr>
          <p:cNvSpPr/>
          <p:nvPr/>
        </p:nvSpPr>
        <p:spPr>
          <a:xfrm>
            <a:off x="7086600" y="3767709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External</a:t>
            </a:r>
            <a:r>
              <a:rPr lang="fr-FR" dirty="0">
                <a:solidFill>
                  <a:srgbClr val="485C6A"/>
                </a:solidFill>
              </a:rPr>
              <a:t> forces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C256E1-9A27-97BC-0C00-A3605ECEA8CA}"/>
              </a:ext>
            </a:extLst>
          </p:cNvPr>
          <p:cNvSpPr/>
          <p:nvPr/>
        </p:nvSpPr>
        <p:spPr>
          <a:xfrm>
            <a:off x="1010285" y="5309720"/>
            <a:ext cx="3721100" cy="720000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485C6A"/>
                </a:solidFill>
              </a:rPr>
              <a:t>State of the tissue</a:t>
            </a:r>
            <a:endParaRPr lang="en-GB" dirty="0">
              <a:solidFill>
                <a:srgbClr val="485C6A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388C73-CDEE-2567-A614-23546323D4D7}"/>
              </a:ext>
            </a:extLst>
          </p:cNvPr>
          <p:cNvGrpSpPr>
            <a:grpSpLocks noChangeAspect="1"/>
          </p:cNvGrpSpPr>
          <p:nvPr/>
        </p:nvGrpSpPr>
        <p:grpSpPr>
          <a:xfrm>
            <a:off x="12873203" y="-1095021"/>
            <a:ext cx="4212894" cy="2732020"/>
            <a:chOff x="8906203" y="1205248"/>
            <a:chExt cx="2447595" cy="1587241"/>
          </a:xfrm>
        </p:grpSpPr>
        <p:pic>
          <p:nvPicPr>
            <p:cNvPr id="16" name="Graphic 15" descr="Tools with solid fill">
              <a:extLst>
                <a:ext uri="{FF2B5EF4-FFF2-40B4-BE49-F238E27FC236}">
                  <a16:creationId xmlns:a16="http://schemas.microsoft.com/office/drawing/2014/main" id="{7CCBD452-0E18-7BAA-D5A5-D0E03FDDA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06203" y="1533431"/>
              <a:ext cx="298549" cy="298549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65C380E-E20E-C3CC-AC96-27EA61185F6B}"/>
                </a:ext>
              </a:extLst>
            </p:cNvPr>
            <p:cNvGrpSpPr/>
            <p:nvPr/>
          </p:nvGrpSpPr>
          <p:grpSpPr>
            <a:xfrm>
              <a:off x="9243623" y="1205248"/>
              <a:ext cx="2110175" cy="1587241"/>
              <a:chOff x="9243623" y="1205248"/>
              <a:chExt cx="2110175" cy="158724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8AD1ED8-2DE2-52AE-0B24-26AC69AE6E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43623" y="1205248"/>
                <a:ext cx="2110175" cy="1587241"/>
                <a:chOff x="218704" y="2062856"/>
                <a:chExt cx="5248710" cy="3947998"/>
              </a:xfrm>
            </p:grpSpPr>
            <p:pic>
              <p:nvPicPr>
                <p:cNvPr id="20" name="Graphic 19" descr="Computer with solid fill">
                  <a:extLst>
                    <a:ext uri="{FF2B5EF4-FFF2-40B4-BE49-F238E27FC236}">
                      <a16:creationId xmlns:a16="http://schemas.microsoft.com/office/drawing/2014/main" id="{3DC8C608-373F-B7E7-A9AE-A9F13C0BF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 r="33046"/>
                <a:stretch>
                  <a:fillRect/>
                </a:stretch>
              </p:blipFill>
              <p:spPr>
                <a:xfrm>
                  <a:off x="218704" y="2069832"/>
                  <a:ext cx="2557570" cy="3819897"/>
                </a:xfrm>
                <a:prstGeom prst="rect">
                  <a:avLst/>
                </a:prstGeom>
              </p:spPr>
            </p:pic>
            <p:pic>
              <p:nvPicPr>
                <p:cNvPr id="21" name="Picture 8" descr="An overview of the FEniCS Project — FEniCSx tutorial">
                  <a:extLst>
                    <a:ext uri="{FF2B5EF4-FFF2-40B4-BE49-F238E27FC236}">
                      <a16:creationId xmlns:a16="http://schemas.microsoft.com/office/drawing/2014/main" id="{E17F9BFF-4DFF-DA06-3DDE-4065068B13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846" y="4683806"/>
                  <a:ext cx="542107" cy="7443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258CBD1-EA25-ADDD-082B-3FC39EA2BFD0}"/>
                    </a:ext>
                  </a:extLst>
                </p:cNvPr>
                <p:cNvGrpSpPr/>
                <p:nvPr/>
              </p:nvGrpSpPr>
              <p:grpSpPr>
                <a:xfrm>
                  <a:off x="2590494" y="2062856"/>
                  <a:ext cx="2876920" cy="2057768"/>
                  <a:chOff x="6166328" y="1896060"/>
                  <a:chExt cx="2876920" cy="2057768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FC86DB71-4ECF-FDE0-3159-D4FF54B7CDB8}"/>
                      </a:ext>
                    </a:extLst>
                  </p:cNvPr>
                  <p:cNvGrpSpPr/>
                  <p:nvPr/>
                </p:nvGrpSpPr>
                <p:grpSpPr>
                  <a:xfrm>
                    <a:off x="6166328" y="1896060"/>
                    <a:ext cx="1440000" cy="1440000"/>
                    <a:chOff x="7048470" y="719015"/>
                    <a:chExt cx="1445912" cy="1454871"/>
                  </a:xfrm>
                </p:grpSpPr>
                <p:pic>
                  <p:nvPicPr>
                    <p:cNvPr id="32" name="Image 9">
                      <a:extLst>
                        <a:ext uri="{FF2B5EF4-FFF2-40B4-BE49-F238E27FC236}">
                          <a16:creationId xmlns:a16="http://schemas.microsoft.com/office/drawing/2014/main" id="{C5C105F6-9327-6B51-AAE7-6A759A6D0C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3125" b="96484" l="1172" r="96094">
                                  <a14:foregroundMark x1="79102" y1="83984" x2="30078" y2="88086"/>
                                  <a14:foregroundMark x1="30078" y1="88086" x2="12109" y2="70508"/>
                                  <a14:foregroundMark x1="12109" y1="70508" x2="3711" y2="43359"/>
                                  <a14:foregroundMark x1="3711" y1="43359" x2="17773" y2="20898"/>
                                  <a14:foregroundMark x1="17773" y1="20898" x2="38672" y2="8008"/>
                                  <a14:foregroundMark x1="38672" y1="8008" x2="66016" y2="8789"/>
                                  <a14:foregroundMark x1="66016" y1="8789" x2="89648" y2="26758"/>
                                  <a14:foregroundMark x1="89648" y1="26758" x2="91797" y2="56641"/>
                                  <a14:foregroundMark x1="91797" y1="56641" x2="71680" y2="85352"/>
                                  <a14:foregroundMark x1="71680" y1="85352" x2="40625" y2="93750"/>
                                  <a14:foregroundMark x1="40625" y1="93750" x2="27734" y2="88672"/>
                                  <a14:foregroundMark x1="5664" y1="59961" x2="5664" y2="59961"/>
                                  <a14:foregroundMark x1="1367" y1="51172" x2="1367" y2="51172"/>
                                  <a14:foregroundMark x1="48633" y1="3125" x2="48633" y2="3125"/>
                                  <a14:foregroundMark x1="96289" y1="42383" x2="96289" y2="42383"/>
                                  <a14:foregroundMark x1="64844" y1="94336" x2="64844" y2="94336"/>
                                  <a14:foregroundMark x1="50391" y1="96484" x2="50391" y2="96484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59240" y="719015"/>
                      <a:ext cx="1435142" cy="143514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92E37783-1920-F68F-981D-0B7A26EA0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8470" y="737486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247F5D61-6D72-EC89-AFB8-C94524134B70}"/>
                      </a:ext>
                    </a:extLst>
                  </p:cNvPr>
                  <p:cNvSpPr/>
                  <p:nvPr/>
                </p:nvSpPr>
                <p:spPr>
                  <a:xfrm rot="1178836">
                    <a:off x="7258407" y="2720789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DCEAF7">
                      <a:alpha val="70000"/>
                    </a:srgbClr>
                  </a:solid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E33DA9A-31AB-4A65-478F-977A81BA3EBE}"/>
                      </a:ext>
                    </a:extLst>
                  </p:cNvPr>
                  <p:cNvSpPr/>
                  <p:nvPr/>
                </p:nvSpPr>
                <p:spPr>
                  <a:xfrm>
                    <a:off x="7963248" y="2873828"/>
                    <a:ext cx="1080000" cy="1080000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DC4643C4-328B-2929-F771-749122F83299}"/>
                    </a:ext>
                  </a:extLst>
                </p:cNvPr>
                <p:cNvGrpSpPr/>
                <p:nvPr/>
              </p:nvGrpSpPr>
              <p:grpSpPr>
                <a:xfrm>
                  <a:off x="2590494" y="4177605"/>
                  <a:ext cx="2876920" cy="1833249"/>
                  <a:chOff x="6166328" y="4266747"/>
                  <a:chExt cx="2876920" cy="1833249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0BC59733-4AD4-9E75-7D34-623F9A7C0D73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166328" y="4659996"/>
                    <a:ext cx="1440000" cy="1440000"/>
                    <a:chOff x="8012121" y="1808631"/>
                    <a:chExt cx="1451270" cy="1439210"/>
                  </a:xfrm>
                </p:grpSpPr>
                <p:pic>
                  <p:nvPicPr>
                    <p:cNvPr id="27" name="Image 8">
                      <a:extLst>
                        <a:ext uri="{FF2B5EF4-FFF2-40B4-BE49-F238E27FC236}">
                          <a16:creationId xmlns:a16="http://schemas.microsoft.com/office/drawing/2014/main" id="{8E8CEDAC-DCD6-3DD8-75C3-4A7A1FAAA4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backgroundRemoval t="2344" b="98633" l="1758" r="97461">
                                  <a14:foregroundMark x1="81055" y1="87891" x2="43164" y2="94336"/>
                                  <a14:foregroundMark x1="43164" y1="94336" x2="16602" y2="79688"/>
                                  <a14:foregroundMark x1="16602" y1="79688" x2="7617" y2="48242"/>
                                  <a14:foregroundMark x1="7617" y1="48242" x2="25391" y2="21680"/>
                                  <a14:foregroundMark x1="25391" y1="21680" x2="53711" y2="5078"/>
                                  <a14:foregroundMark x1="53711" y1="5078" x2="82031" y2="18555"/>
                                  <a14:foregroundMark x1="82031" y1="18555" x2="92578" y2="49219"/>
                                  <a14:foregroundMark x1="92578" y1="49219" x2="84570" y2="76563"/>
                                  <a14:foregroundMark x1="84570" y1="76563" x2="81055" y2="80078"/>
                                  <a14:foregroundMark x1="5078" y1="48047" x2="5078" y2="48047"/>
                                  <a14:foregroundMark x1="1758" y1="48047" x2="1758" y2="48047"/>
                                  <a14:foregroundMark x1="36914" y1="7422" x2="36914" y2="7422"/>
                                  <a14:foregroundMark x1="50000" y1="2344" x2="50000" y2="2344"/>
                                  <a14:foregroundMark x1="97656" y1="50781" x2="97656" y2="50781"/>
                                  <a14:foregroundMark x1="51367" y1="98633" x2="51367" y2="9863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26991" y="1811441"/>
                      <a:ext cx="1436400" cy="14364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5F3F0D12-5D39-E58F-0878-CE08522EA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2121" y="1808631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rgbClr val="FFCCCC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A2BC216B-9100-3DEE-7B78-C5ADC47C9028}"/>
                      </a:ext>
                    </a:extLst>
                  </p:cNvPr>
                  <p:cNvSpPr/>
                  <p:nvPr/>
                </p:nvSpPr>
                <p:spPr>
                  <a:xfrm rot="19302727">
                    <a:off x="7292309" y="4825163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FFCCCC">
                      <a:alpha val="70000"/>
                    </a:srgbClr>
                  </a:solid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2E1FDE68-7EDA-6E4D-F1DC-CAAEA452AFB3}"/>
                      </a:ext>
                    </a:extLst>
                  </p:cNvPr>
                  <p:cNvSpPr/>
                  <p:nvPr/>
                </p:nvSpPr>
                <p:spPr>
                  <a:xfrm>
                    <a:off x="7963248" y="4266747"/>
                    <a:ext cx="1080000" cy="1080000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pic>
            <p:nvPicPr>
              <p:cNvPr id="34" name="Image 15">
                <a:extLst>
                  <a:ext uri="{FF2B5EF4-FFF2-40B4-BE49-F238E27FC236}">
                    <a16:creationId xmlns:a16="http://schemas.microsoft.com/office/drawing/2014/main" id="{B23E340A-6060-6B92-51AE-5680B3B84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9455" y="1675498"/>
                <a:ext cx="731328" cy="410553"/>
              </a:xfrm>
              <a:prstGeom prst="rect">
                <a:avLst/>
              </a:prstGeom>
            </p:spPr>
          </p:pic>
        </p:grpSp>
        <p:pic>
          <p:nvPicPr>
            <p:cNvPr id="36" name="Graphic 35" descr="Gears with solid fill">
              <a:extLst>
                <a:ext uri="{FF2B5EF4-FFF2-40B4-BE49-F238E27FC236}">
                  <a16:creationId xmlns:a16="http://schemas.microsoft.com/office/drawing/2014/main" id="{FB0F627A-5EEB-8DA3-0BA5-26773622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363508" y="1623049"/>
              <a:ext cx="196537" cy="196537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FF8D52F-0749-686E-FB3E-9CDEC7CA5956}"/>
              </a:ext>
            </a:extLst>
          </p:cNvPr>
          <p:cNvSpPr/>
          <p:nvPr/>
        </p:nvSpPr>
        <p:spPr>
          <a:xfrm>
            <a:off x="1266345" y="8381114"/>
            <a:ext cx="2471109" cy="2088247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860C85E-E8A2-F198-4BCE-2FE9E2B25894}"/>
              </a:ext>
            </a:extLst>
          </p:cNvPr>
          <p:cNvSpPr/>
          <p:nvPr/>
        </p:nvSpPr>
        <p:spPr>
          <a:xfrm>
            <a:off x="3829830" y="9799157"/>
            <a:ext cx="1319496" cy="71581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FD6605-0CC4-0275-AC5B-9CEEF234DBBE}"/>
              </a:ext>
            </a:extLst>
          </p:cNvPr>
          <p:cNvSpPr/>
          <p:nvPr/>
        </p:nvSpPr>
        <p:spPr>
          <a:xfrm>
            <a:off x="4719107" y="8963601"/>
            <a:ext cx="455272" cy="83555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298921-C8F8-8BAA-BBF3-AD66050B323F}"/>
              </a:ext>
            </a:extLst>
          </p:cNvPr>
          <p:cNvSpPr/>
          <p:nvPr/>
        </p:nvSpPr>
        <p:spPr>
          <a:xfrm>
            <a:off x="3875260" y="8002401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68216A-58BB-ABAE-E5BF-6BC16FFC26E3}"/>
              </a:ext>
            </a:extLst>
          </p:cNvPr>
          <p:cNvSpPr/>
          <p:nvPr/>
        </p:nvSpPr>
        <p:spPr>
          <a:xfrm rot="5400000">
            <a:off x="4228329" y="7992532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3459E5A7-73AD-FF62-6301-8D533B171621}"/>
              </a:ext>
            </a:extLst>
          </p:cNvPr>
          <p:cNvSpPr/>
          <p:nvPr/>
        </p:nvSpPr>
        <p:spPr>
          <a:xfrm>
            <a:off x="11570852" y="1422671"/>
            <a:ext cx="2160000" cy="1620000"/>
          </a:xfrm>
          <a:prstGeom prst="arc">
            <a:avLst>
              <a:gd name="adj1" fmla="val 15329723"/>
              <a:gd name="adj2" fmla="val 288119"/>
            </a:avLst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01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31FCE-3B9F-B7A5-6469-BEAEEA4F6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B170-8FC9-B182-64E6-FCA5D517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4603"/>
            <a:ext cx="10192657" cy="532800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Coupling</a:t>
            </a:r>
            <a:r>
              <a:rPr lang="fr-FR" dirty="0"/>
              <a:t> </a:t>
            </a:r>
            <a:r>
              <a:rPr lang="fr-FR" dirty="0" err="1"/>
              <a:t>Biology</a:t>
            </a:r>
            <a:r>
              <a:rPr lang="fr-FR" dirty="0"/>
              <a:t> and </a:t>
            </a:r>
            <a:r>
              <a:rPr lang="fr-FR" dirty="0" err="1"/>
              <a:t>Mechanics</a:t>
            </a:r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B813498-95A0-2C74-AE47-51AF671DF3E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0285" y="1286524"/>
            <a:ext cx="720000" cy="72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8876F-F920-AECF-3FF3-9AFEB09D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B34A0-AC42-BA36-612B-535D8CF4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1EF2-0F76-9AF4-7B1A-0FD5CCC2A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5</a:t>
            </a:fld>
            <a:endParaRPr lang="fr-FR">
              <a:latin typeface="Bahnschrift Light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F64A3-CFD0-0772-76AF-1628CE4C1126}"/>
              </a:ext>
            </a:extLst>
          </p:cNvPr>
          <p:cNvGrpSpPr>
            <a:grpSpLocks noChangeAspect="1"/>
          </p:cNvGrpSpPr>
          <p:nvPr/>
        </p:nvGrpSpPr>
        <p:grpSpPr>
          <a:xfrm>
            <a:off x="2583586" y="3592352"/>
            <a:ext cx="5873217" cy="2429270"/>
            <a:chOff x="1010285" y="1977330"/>
            <a:chExt cx="9797415" cy="40523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9E0A16-93E7-AB0D-15C0-50AE575F506F}"/>
                </a:ext>
              </a:extLst>
            </p:cNvPr>
            <p:cNvGrpSpPr/>
            <p:nvPr/>
          </p:nvGrpSpPr>
          <p:grpSpPr>
            <a:xfrm>
              <a:off x="2347389" y="2118255"/>
              <a:ext cx="7497221" cy="3848637"/>
              <a:chOff x="2347389" y="1595891"/>
              <a:chExt cx="7497221" cy="384863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8889F20-9DE5-427E-77DE-94BC33B3D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7389" y="1595891"/>
                <a:ext cx="7497221" cy="384863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5B02E0A-19F7-7A1F-3F28-977926D65B3C}"/>
                  </a:ext>
                </a:extLst>
              </p:cNvPr>
              <p:cNvSpPr/>
              <p:nvPr/>
            </p:nvSpPr>
            <p:spPr>
              <a:xfrm>
                <a:off x="2679700" y="1905000"/>
                <a:ext cx="2159000" cy="365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CDC6965-049C-ED36-70B2-F36D42CA1E53}"/>
                  </a:ext>
                </a:extLst>
              </p:cNvPr>
              <p:cNvSpPr/>
              <p:nvPr/>
            </p:nvSpPr>
            <p:spPr>
              <a:xfrm>
                <a:off x="6756400" y="3321545"/>
                <a:ext cx="2832100" cy="365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AF849C5-7256-CDFB-3D54-2A7AE9ABB1C2}"/>
                  </a:ext>
                </a:extLst>
              </p:cNvPr>
              <p:cNvSpPr/>
              <p:nvPr/>
            </p:nvSpPr>
            <p:spPr>
              <a:xfrm>
                <a:off x="2501900" y="4724400"/>
                <a:ext cx="2159000" cy="365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FE6003C-0D6C-11DE-9CE1-404F49A6BACE}"/>
                </a:ext>
              </a:extLst>
            </p:cNvPr>
            <p:cNvSpPr/>
            <p:nvPr/>
          </p:nvSpPr>
          <p:spPr>
            <a:xfrm>
              <a:off x="1161142" y="1977330"/>
              <a:ext cx="3721100" cy="720000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485C6A"/>
                  </a:solidFill>
                </a:rPr>
                <a:t>Oxygen</a:t>
              </a:r>
              <a:r>
                <a:rPr lang="fr-FR" dirty="0">
                  <a:solidFill>
                    <a:srgbClr val="485C6A"/>
                  </a:solidFill>
                </a:rPr>
                <a:t> </a:t>
              </a:r>
              <a:r>
                <a:rPr lang="fr-FR" dirty="0" err="1">
                  <a:solidFill>
                    <a:srgbClr val="485C6A"/>
                  </a:solidFill>
                </a:rPr>
                <a:t>deprivation</a:t>
              </a:r>
              <a:endParaRPr lang="en-GB" dirty="0">
                <a:solidFill>
                  <a:srgbClr val="485C6A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2050157-A62F-FE0A-EAD6-9CA9D66179DA}"/>
                </a:ext>
              </a:extLst>
            </p:cNvPr>
            <p:cNvSpPr/>
            <p:nvPr/>
          </p:nvSpPr>
          <p:spPr>
            <a:xfrm>
              <a:off x="7086600" y="3767709"/>
              <a:ext cx="3721100" cy="720000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>
                  <a:solidFill>
                    <a:srgbClr val="485C6A"/>
                  </a:solidFill>
                </a:rPr>
                <a:t>External</a:t>
              </a:r>
              <a:r>
                <a:rPr lang="fr-FR" dirty="0">
                  <a:solidFill>
                    <a:srgbClr val="485C6A"/>
                  </a:solidFill>
                </a:rPr>
                <a:t> forces</a:t>
              </a:r>
              <a:endParaRPr lang="en-GB" dirty="0">
                <a:solidFill>
                  <a:srgbClr val="485C6A"/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102C1C-46E1-E351-FF68-C04864C85E62}"/>
                </a:ext>
              </a:extLst>
            </p:cNvPr>
            <p:cNvSpPr/>
            <p:nvPr/>
          </p:nvSpPr>
          <p:spPr>
            <a:xfrm>
              <a:off x="1010285" y="5309720"/>
              <a:ext cx="3721100" cy="720000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solidFill>
                    <a:srgbClr val="485C6A"/>
                  </a:solidFill>
                </a:rPr>
                <a:t>State of the tissue</a:t>
              </a:r>
              <a:endParaRPr lang="en-GB" dirty="0">
                <a:solidFill>
                  <a:srgbClr val="485C6A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F4290C-4248-3C72-E78D-471FC9CD835C}"/>
              </a:ext>
            </a:extLst>
          </p:cNvPr>
          <p:cNvGrpSpPr>
            <a:grpSpLocks noChangeAspect="1"/>
          </p:cNvGrpSpPr>
          <p:nvPr/>
        </p:nvGrpSpPr>
        <p:grpSpPr>
          <a:xfrm>
            <a:off x="6404712" y="1446272"/>
            <a:ext cx="4721389" cy="3551356"/>
            <a:chOff x="9243623" y="1205248"/>
            <a:chExt cx="2110175" cy="158724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8450DAA-2C6F-B328-831B-2856342FA1D6}"/>
                </a:ext>
              </a:extLst>
            </p:cNvPr>
            <p:cNvGrpSpPr/>
            <p:nvPr/>
          </p:nvGrpSpPr>
          <p:grpSpPr>
            <a:xfrm>
              <a:off x="9243623" y="1205248"/>
              <a:ext cx="2110175" cy="1587241"/>
              <a:chOff x="9243623" y="1205248"/>
              <a:chExt cx="2110175" cy="158724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D4C6786-25E7-59AA-E713-277CFF4554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43623" y="1205248"/>
                <a:ext cx="2110175" cy="1587241"/>
                <a:chOff x="218704" y="2062856"/>
                <a:chExt cx="5248710" cy="3947998"/>
              </a:xfrm>
            </p:grpSpPr>
            <p:pic>
              <p:nvPicPr>
                <p:cNvPr id="20" name="Graphic 19" descr="Computer with solid fill">
                  <a:extLst>
                    <a:ext uri="{FF2B5EF4-FFF2-40B4-BE49-F238E27FC236}">
                      <a16:creationId xmlns:a16="http://schemas.microsoft.com/office/drawing/2014/main" id="{2FB285D8-878F-54E6-2E8E-60B52D1D7D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rcRect r="33046"/>
                <a:stretch>
                  <a:fillRect/>
                </a:stretch>
              </p:blipFill>
              <p:spPr>
                <a:xfrm>
                  <a:off x="218704" y="2069832"/>
                  <a:ext cx="2557570" cy="3819897"/>
                </a:xfrm>
                <a:prstGeom prst="rect">
                  <a:avLst/>
                </a:prstGeom>
              </p:spPr>
            </p:pic>
            <p:pic>
              <p:nvPicPr>
                <p:cNvPr id="21" name="Picture 8" descr="An overview of the FEniCS Project — FEniCSx tutorial">
                  <a:extLst>
                    <a:ext uri="{FF2B5EF4-FFF2-40B4-BE49-F238E27FC236}">
                      <a16:creationId xmlns:a16="http://schemas.microsoft.com/office/drawing/2014/main" id="{5129953E-E56F-E00D-3698-C521733FD71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846" y="4683806"/>
                  <a:ext cx="542107" cy="7443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C8CCEA05-7BE2-BB08-FD97-F5E84C34A39B}"/>
                    </a:ext>
                  </a:extLst>
                </p:cNvPr>
                <p:cNvGrpSpPr/>
                <p:nvPr/>
              </p:nvGrpSpPr>
              <p:grpSpPr>
                <a:xfrm>
                  <a:off x="2590494" y="2062856"/>
                  <a:ext cx="2876920" cy="2057768"/>
                  <a:chOff x="6166328" y="1896060"/>
                  <a:chExt cx="2876920" cy="2057768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AD85ED7B-00AA-804C-ED98-6B34307BBED3}"/>
                      </a:ext>
                    </a:extLst>
                  </p:cNvPr>
                  <p:cNvGrpSpPr/>
                  <p:nvPr/>
                </p:nvGrpSpPr>
                <p:grpSpPr>
                  <a:xfrm>
                    <a:off x="6166328" y="1896060"/>
                    <a:ext cx="1440000" cy="1440000"/>
                    <a:chOff x="7048470" y="719015"/>
                    <a:chExt cx="1445912" cy="1454871"/>
                  </a:xfrm>
                </p:grpSpPr>
                <p:pic>
                  <p:nvPicPr>
                    <p:cNvPr id="32" name="Image 9">
                      <a:extLst>
                        <a:ext uri="{FF2B5EF4-FFF2-40B4-BE49-F238E27FC236}">
                          <a16:creationId xmlns:a16="http://schemas.microsoft.com/office/drawing/2014/main" id="{4049014A-4C11-8411-713C-8E5B8F6CF6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3125" b="96484" l="1172" r="96094">
                                  <a14:foregroundMark x1="79102" y1="83984" x2="30078" y2="88086"/>
                                  <a14:foregroundMark x1="30078" y1="88086" x2="12109" y2="70508"/>
                                  <a14:foregroundMark x1="12109" y1="70508" x2="3711" y2="43359"/>
                                  <a14:foregroundMark x1="3711" y1="43359" x2="17773" y2="20898"/>
                                  <a14:foregroundMark x1="17773" y1="20898" x2="38672" y2="8008"/>
                                  <a14:foregroundMark x1="38672" y1="8008" x2="66016" y2="8789"/>
                                  <a14:foregroundMark x1="66016" y1="8789" x2="89648" y2="26758"/>
                                  <a14:foregroundMark x1="89648" y1="26758" x2="91797" y2="56641"/>
                                  <a14:foregroundMark x1="91797" y1="56641" x2="71680" y2="85352"/>
                                  <a14:foregroundMark x1="71680" y1="85352" x2="40625" y2="93750"/>
                                  <a14:foregroundMark x1="40625" y1="93750" x2="27734" y2="88672"/>
                                  <a14:foregroundMark x1="5664" y1="59961" x2="5664" y2="59961"/>
                                  <a14:foregroundMark x1="1367" y1="51172" x2="1367" y2="51172"/>
                                  <a14:foregroundMark x1="48633" y1="3125" x2="48633" y2="3125"/>
                                  <a14:foregroundMark x1="96289" y1="42383" x2="96289" y2="42383"/>
                                  <a14:foregroundMark x1="64844" y1="94336" x2="64844" y2="94336"/>
                                  <a14:foregroundMark x1="50391" y1="96484" x2="50391" y2="96484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059240" y="719015"/>
                      <a:ext cx="1435142" cy="143514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AF8F3EC2-BBDD-C26C-810D-D82EEA1C40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8470" y="737486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90D8D760-8AF9-E579-62D9-ADAF7AAFBD82}"/>
                      </a:ext>
                    </a:extLst>
                  </p:cNvPr>
                  <p:cNvSpPr/>
                  <p:nvPr/>
                </p:nvSpPr>
                <p:spPr>
                  <a:xfrm rot="1178836">
                    <a:off x="7258407" y="2720789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DCEAF7">
                      <a:alpha val="70000"/>
                    </a:srgbClr>
                  </a:solid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E378518-755F-77CB-F61E-5EF6F717ADE8}"/>
                      </a:ext>
                    </a:extLst>
                  </p:cNvPr>
                  <p:cNvSpPr/>
                  <p:nvPr/>
                </p:nvSpPr>
                <p:spPr>
                  <a:xfrm>
                    <a:off x="7963248" y="2873828"/>
                    <a:ext cx="1080000" cy="1080000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rgbClr val="DCEAF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9F5FF679-879A-AB24-1F9F-B69646C86E80}"/>
                    </a:ext>
                  </a:extLst>
                </p:cNvPr>
                <p:cNvGrpSpPr/>
                <p:nvPr/>
              </p:nvGrpSpPr>
              <p:grpSpPr>
                <a:xfrm>
                  <a:off x="2590494" y="4177605"/>
                  <a:ext cx="2876920" cy="1833249"/>
                  <a:chOff x="6166328" y="4266747"/>
                  <a:chExt cx="2876920" cy="1833249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97B2B61B-C724-6AF9-4DAF-A03D7C87FCE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166328" y="4659996"/>
                    <a:ext cx="1440000" cy="1440000"/>
                    <a:chOff x="8012121" y="1808631"/>
                    <a:chExt cx="1451270" cy="1439210"/>
                  </a:xfrm>
                </p:grpSpPr>
                <p:pic>
                  <p:nvPicPr>
                    <p:cNvPr id="27" name="Image 8">
                      <a:extLst>
                        <a:ext uri="{FF2B5EF4-FFF2-40B4-BE49-F238E27FC236}">
                          <a16:creationId xmlns:a16="http://schemas.microsoft.com/office/drawing/2014/main" id="{A7DEB150-2DAC-02C6-BA2F-BC9612F1CF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2344" b="98633" l="1758" r="97461">
                                  <a14:foregroundMark x1="81055" y1="87891" x2="43164" y2="94336"/>
                                  <a14:foregroundMark x1="43164" y1="94336" x2="16602" y2="79688"/>
                                  <a14:foregroundMark x1="16602" y1="79688" x2="7617" y2="48242"/>
                                  <a14:foregroundMark x1="7617" y1="48242" x2="25391" y2="21680"/>
                                  <a14:foregroundMark x1="25391" y1="21680" x2="53711" y2="5078"/>
                                  <a14:foregroundMark x1="53711" y1="5078" x2="82031" y2="18555"/>
                                  <a14:foregroundMark x1="82031" y1="18555" x2="92578" y2="49219"/>
                                  <a14:foregroundMark x1="92578" y1="49219" x2="84570" y2="76563"/>
                                  <a14:foregroundMark x1="84570" y1="76563" x2="81055" y2="80078"/>
                                  <a14:foregroundMark x1="5078" y1="48047" x2="5078" y2="48047"/>
                                  <a14:foregroundMark x1="1758" y1="48047" x2="1758" y2="48047"/>
                                  <a14:foregroundMark x1="36914" y1="7422" x2="36914" y2="7422"/>
                                  <a14:foregroundMark x1="50000" y1="2344" x2="50000" y2="2344"/>
                                  <a14:foregroundMark x1="97656" y1="50781" x2="97656" y2="50781"/>
                                  <a14:foregroundMark x1="51367" y1="98633" x2="51367" y2="98633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26991" y="1811441"/>
                      <a:ext cx="1436400" cy="14364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>
                      <a:extLst>
                        <a:ext uri="{FF2B5EF4-FFF2-40B4-BE49-F238E27FC236}">
                          <a16:creationId xmlns:a16="http://schemas.microsoft.com/office/drawing/2014/main" id="{76BB158E-7E32-9E4D-20F9-C6D9C8BB63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12121" y="1808631"/>
                      <a:ext cx="1436400" cy="1436400"/>
                    </a:xfrm>
                    <a:prstGeom prst="ellipse">
                      <a:avLst/>
                    </a:prstGeom>
                    <a:noFill/>
                    <a:ln w="57150">
                      <a:solidFill>
                        <a:srgbClr val="FFCCCC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441F46A5-3C61-3EC5-BBC7-2B66FB5A06F1}"/>
                      </a:ext>
                    </a:extLst>
                  </p:cNvPr>
                  <p:cNvSpPr/>
                  <p:nvPr/>
                </p:nvSpPr>
                <p:spPr>
                  <a:xfrm rot="19302727">
                    <a:off x="7292309" y="4825163"/>
                    <a:ext cx="1202981" cy="905200"/>
                  </a:xfrm>
                  <a:custGeom>
                    <a:avLst/>
                    <a:gdLst>
                      <a:gd name="connsiteX0" fmla="*/ 0 w 1527142"/>
                      <a:gd name="connsiteY0" fmla="*/ 226243 h 886120"/>
                      <a:gd name="connsiteX1" fmla="*/ 1527142 w 1527142"/>
                      <a:gd name="connsiteY1" fmla="*/ 0 h 886120"/>
                      <a:gd name="connsiteX2" fmla="*/ 1508289 w 1527142"/>
                      <a:gd name="connsiteY2" fmla="*/ 886120 h 886120"/>
                      <a:gd name="connsiteX3" fmla="*/ 0 w 1527142"/>
                      <a:gd name="connsiteY3" fmla="*/ 226243 h 886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7142" h="886120">
                        <a:moveTo>
                          <a:pt x="0" y="226243"/>
                        </a:moveTo>
                        <a:lnTo>
                          <a:pt x="1527142" y="0"/>
                        </a:lnTo>
                        <a:lnTo>
                          <a:pt x="1508289" y="886120"/>
                        </a:lnTo>
                        <a:lnTo>
                          <a:pt x="0" y="226243"/>
                        </a:lnTo>
                        <a:close/>
                      </a:path>
                    </a:pathLst>
                  </a:custGeom>
                  <a:solidFill>
                    <a:srgbClr val="FFCCCC">
                      <a:alpha val="70000"/>
                    </a:srgbClr>
                  </a:solid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77B36711-BCA2-AC15-3DF7-6C90BBFD1B4E}"/>
                      </a:ext>
                    </a:extLst>
                  </p:cNvPr>
                  <p:cNvSpPr/>
                  <p:nvPr/>
                </p:nvSpPr>
                <p:spPr>
                  <a:xfrm>
                    <a:off x="7963248" y="4266747"/>
                    <a:ext cx="1080000" cy="1080000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rgbClr val="FFCCCC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pic>
            <p:nvPicPr>
              <p:cNvPr id="34" name="Image 15">
                <a:extLst>
                  <a:ext uri="{FF2B5EF4-FFF2-40B4-BE49-F238E27FC236}">
                    <a16:creationId xmlns:a16="http://schemas.microsoft.com/office/drawing/2014/main" id="{885FCD2E-874B-7D40-2CB7-F74B3B693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29455" y="1675498"/>
                <a:ext cx="731328" cy="410553"/>
              </a:xfrm>
              <a:prstGeom prst="rect">
                <a:avLst/>
              </a:prstGeom>
            </p:spPr>
          </p:pic>
        </p:grpSp>
        <p:pic>
          <p:nvPicPr>
            <p:cNvPr id="36" name="Graphic 35" descr="Gears with solid fill">
              <a:extLst>
                <a:ext uri="{FF2B5EF4-FFF2-40B4-BE49-F238E27FC236}">
                  <a16:creationId xmlns:a16="http://schemas.microsoft.com/office/drawing/2014/main" id="{E964B562-E8B3-1791-9972-78B93A24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363508" y="1623049"/>
              <a:ext cx="196537" cy="196537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E29D21C-D798-6D5E-DE42-A89D5BDA8577}"/>
              </a:ext>
            </a:extLst>
          </p:cNvPr>
          <p:cNvSpPr/>
          <p:nvPr/>
        </p:nvSpPr>
        <p:spPr>
          <a:xfrm>
            <a:off x="2343150" y="4081012"/>
            <a:ext cx="2471109" cy="2088247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88A3E9-E6AC-EEEB-DDF3-42CC929BEE88}"/>
              </a:ext>
            </a:extLst>
          </p:cNvPr>
          <p:cNvSpPr/>
          <p:nvPr/>
        </p:nvSpPr>
        <p:spPr>
          <a:xfrm>
            <a:off x="4906635" y="5499055"/>
            <a:ext cx="1319496" cy="71581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449669-32B2-0AEB-2E8A-791B45AFC39B}"/>
              </a:ext>
            </a:extLst>
          </p:cNvPr>
          <p:cNvSpPr/>
          <p:nvPr/>
        </p:nvSpPr>
        <p:spPr>
          <a:xfrm>
            <a:off x="5795912" y="4663499"/>
            <a:ext cx="455272" cy="83555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C797F7-46B6-27C9-65C0-92A33B456526}"/>
              </a:ext>
            </a:extLst>
          </p:cNvPr>
          <p:cNvSpPr/>
          <p:nvPr/>
        </p:nvSpPr>
        <p:spPr>
          <a:xfrm>
            <a:off x="4952065" y="3702299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5374247-5BA4-0913-919E-F4C394945435}"/>
              </a:ext>
            </a:extLst>
          </p:cNvPr>
          <p:cNvSpPr/>
          <p:nvPr/>
        </p:nvSpPr>
        <p:spPr>
          <a:xfrm rot="5400000">
            <a:off x="5305134" y="3692430"/>
            <a:ext cx="1450119" cy="472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7DE96AFE-533D-6D8A-E74E-42C94C5677B7}"/>
              </a:ext>
            </a:extLst>
          </p:cNvPr>
          <p:cNvSpPr/>
          <p:nvPr/>
        </p:nvSpPr>
        <p:spPr>
          <a:xfrm>
            <a:off x="4113363" y="3766562"/>
            <a:ext cx="2160000" cy="1620000"/>
          </a:xfrm>
          <a:prstGeom prst="arc">
            <a:avLst>
              <a:gd name="adj1" fmla="val 15329723"/>
              <a:gd name="adj2" fmla="val 288119"/>
            </a:avLst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227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0C7B7-FFCE-8C2A-9320-664671AC4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20ED-82DD-34BF-0BA9-632AA2B9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  The Human skin as a </a:t>
            </a:r>
            <a:r>
              <a:rPr lang="fr-FR" dirty="0" err="1"/>
              <a:t>sponge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79EB4-6CD5-39FE-BDED-E24C658C1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E09DCF-CB45-9975-719F-F54F7DE3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C67FA-85E4-17EB-9ACC-1086A3ED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6</a:t>
            </a:fld>
            <a:endParaRPr lang="fr-FR">
              <a:latin typeface="Bahnschrift Light" panose="020B0502040204020203" pitchFamily="34" charset="0"/>
            </a:endParaRPr>
          </a:p>
        </p:txBody>
      </p:sp>
      <p:grpSp>
        <p:nvGrpSpPr>
          <p:cNvPr id="7" name="Groupe 57">
            <a:extLst>
              <a:ext uri="{FF2B5EF4-FFF2-40B4-BE49-F238E27FC236}">
                <a16:creationId xmlns:a16="http://schemas.microsoft.com/office/drawing/2014/main" id="{84ED5A20-97CB-ADB5-214E-BD5801DDF5B6}"/>
              </a:ext>
            </a:extLst>
          </p:cNvPr>
          <p:cNvGrpSpPr/>
          <p:nvPr/>
        </p:nvGrpSpPr>
        <p:grpSpPr>
          <a:xfrm>
            <a:off x="457200" y="1348425"/>
            <a:ext cx="4238994" cy="4628425"/>
            <a:chOff x="457200" y="1348425"/>
            <a:chExt cx="4238994" cy="4628425"/>
          </a:xfrm>
        </p:grpSpPr>
        <p:pic>
          <p:nvPicPr>
            <p:cNvPr id="8" name="Image 21">
              <a:extLst>
                <a:ext uri="{FF2B5EF4-FFF2-40B4-BE49-F238E27FC236}">
                  <a16:creationId xmlns:a16="http://schemas.microsoft.com/office/drawing/2014/main" id="{9EA6B8F6-B2B2-F798-462F-AFDA4CAE7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348425"/>
              <a:ext cx="1546638" cy="3523784"/>
            </a:xfrm>
            <a:prstGeom prst="rect">
              <a:avLst/>
            </a:prstGeom>
          </p:spPr>
        </p:pic>
        <p:grpSp>
          <p:nvGrpSpPr>
            <p:cNvPr id="9" name="Groupe 48">
              <a:extLst>
                <a:ext uri="{FF2B5EF4-FFF2-40B4-BE49-F238E27FC236}">
                  <a16:creationId xmlns:a16="http://schemas.microsoft.com/office/drawing/2014/main" id="{6C68E8A5-D02B-F821-3464-145C8C6B6D84}"/>
                </a:ext>
              </a:extLst>
            </p:cNvPr>
            <p:cNvGrpSpPr/>
            <p:nvPr/>
          </p:nvGrpSpPr>
          <p:grpSpPr>
            <a:xfrm rot="207905">
              <a:off x="1091832" y="3216718"/>
              <a:ext cx="3604362" cy="2760132"/>
              <a:chOff x="1247039" y="2590800"/>
              <a:chExt cx="3604362" cy="2760132"/>
            </a:xfrm>
          </p:grpSpPr>
          <p:sp>
            <p:nvSpPr>
              <p:cNvPr id="10" name="Forme libre : forme 49">
                <a:extLst>
                  <a:ext uri="{FF2B5EF4-FFF2-40B4-BE49-F238E27FC236}">
                    <a16:creationId xmlns:a16="http://schemas.microsoft.com/office/drawing/2014/main" id="{9DBDB68C-5A53-201E-1EAC-029136C75BE5}"/>
                  </a:ext>
                </a:extLst>
              </p:cNvPr>
              <p:cNvSpPr/>
              <p:nvPr/>
            </p:nvSpPr>
            <p:spPr>
              <a:xfrm>
                <a:off x="1253068" y="2599265"/>
                <a:ext cx="3598333" cy="2751667"/>
              </a:xfrm>
              <a:custGeom>
                <a:avLst/>
                <a:gdLst>
                  <a:gd name="connsiteX0" fmla="*/ 287866 w 3598333"/>
                  <a:gd name="connsiteY0" fmla="*/ 0 h 2734734"/>
                  <a:gd name="connsiteX1" fmla="*/ 3598333 w 3598333"/>
                  <a:gd name="connsiteY1" fmla="*/ 1329267 h 2734734"/>
                  <a:gd name="connsiteX2" fmla="*/ 2997200 w 3598333"/>
                  <a:gd name="connsiteY2" fmla="*/ 2734734 h 2734734"/>
                  <a:gd name="connsiteX3" fmla="*/ 0 w 3598333"/>
                  <a:gd name="connsiteY3" fmla="*/ 262467 h 2734734"/>
                  <a:gd name="connsiteX4" fmla="*/ 287866 w 3598333"/>
                  <a:gd name="connsiteY4" fmla="*/ 270934 h 2734734"/>
                  <a:gd name="connsiteX5" fmla="*/ 287866 w 3598333"/>
                  <a:gd name="connsiteY5" fmla="*/ 0 h 273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8333" h="2734734">
                    <a:moveTo>
                      <a:pt x="287866" y="0"/>
                    </a:moveTo>
                    <a:lnTo>
                      <a:pt x="3598333" y="1329267"/>
                    </a:lnTo>
                    <a:lnTo>
                      <a:pt x="2997200" y="2734734"/>
                    </a:lnTo>
                    <a:lnTo>
                      <a:pt x="0" y="262467"/>
                    </a:lnTo>
                    <a:lnTo>
                      <a:pt x="287866" y="270934"/>
                    </a:lnTo>
                    <a:lnTo>
                      <a:pt x="28786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1" name="Connecteur droit 50">
                <a:extLst>
                  <a:ext uri="{FF2B5EF4-FFF2-40B4-BE49-F238E27FC236}">
                    <a16:creationId xmlns:a16="http://schemas.microsoft.com/office/drawing/2014/main" id="{E1096801-F0A8-84B4-150E-53950C42A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5112" y="2590800"/>
                <a:ext cx="3257021" cy="13208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51">
                <a:extLst>
                  <a:ext uri="{FF2B5EF4-FFF2-40B4-BE49-F238E27FC236}">
                    <a16:creationId xmlns:a16="http://schemas.microsoft.com/office/drawing/2014/main" id="{EB6D6730-DA9D-DDD9-6B3F-F30A596DB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039" y="2869141"/>
                <a:ext cx="2766161" cy="229129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0174932-8F70-46C6-165E-90372F87C140}"/>
                  </a:ext>
                </a:extLst>
              </p:cNvPr>
              <p:cNvSpPr/>
              <p:nvPr/>
            </p:nvSpPr>
            <p:spPr>
              <a:xfrm>
                <a:off x="1258887" y="2590800"/>
                <a:ext cx="276225" cy="269875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6" name="Image 98">
            <a:extLst>
              <a:ext uri="{FF2B5EF4-FFF2-40B4-BE49-F238E27FC236}">
                <a16:creationId xmlns:a16="http://schemas.microsoft.com/office/drawing/2014/main" id="{040BEC05-2870-27BB-FF30-E96FC7DED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53" y="3283571"/>
            <a:ext cx="1687367" cy="171402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889B3B-5FE6-214D-FC09-54CAF9B35FA0}"/>
              </a:ext>
            </a:extLst>
          </p:cNvPr>
          <p:cNvSpPr/>
          <p:nvPr/>
        </p:nvSpPr>
        <p:spPr>
          <a:xfrm>
            <a:off x="2697018" y="3888509"/>
            <a:ext cx="2198255" cy="2216727"/>
          </a:xfrm>
          <a:custGeom>
            <a:avLst/>
            <a:gdLst>
              <a:gd name="connsiteX0" fmla="*/ 36946 w 2198255"/>
              <a:gd name="connsiteY0" fmla="*/ 1025236 h 2216727"/>
              <a:gd name="connsiteX1" fmla="*/ 36946 w 2198255"/>
              <a:gd name="connsiteY1" fmla="*/ 1025236 h 2216727"/>
              <a:gd name="connsiteX2" fmla="*/ 341746 w 2198255"/>
              <a:gd name="connsiteY2" fmla="*/ 988291 h 2216727"/>
              <a:gd name="connsiteX3" fmla="*/ 443346 w 2198255"/>
              <a:gd name="connsiteY3" fmla="*/ 969818 h 2216727"/>
              <a:gd name="connsiteX4" fmla="*/ 535709 w 2198255"/>
              <a:gd name="connsiteY4" fmla="*/ 960582 h 2216727"/>
              <a:gd name="connsiteX5" fmla="*/ 572655 w 2198255"/>
              <a:gd name="connsiteY5" fmla="*/ 951346 h 2216727"/>
              <a:gd name="connsiteX6" fmla="*/ 637309 w 2198255"/>
              <a:gd name="connsiteY6" fmla="*/ 923636 h 2216727"/>
              <a:gd name="connsiteX7" fmla="*/ 729673 w 2198255"/>
              <a:gd name="connsiteY7" fmla="*/ 877455 h 2216727"/>
              <a:gd name="connsiteX8" fmla="*/ 766618 w 2198255"/>
              <a:gd name="connsiteY8" fmla="*/ 831273 h 2216727"/>
              <a:gd name="connsiteX9" fmla="*/ 794327 w 2198255"/>
              <a:gd name="connsiteY9" fmla="*/ 812800 h 2216727"/>
              <a:gd name="connsiteX10" fmla="*/ 812800 w 2198255"/>
              <a:gd name="connsiteY10" fmla="*/ 775855 h 2216727"/>
              <a:gd name="connsiteX11" fmla="*/ 858982 w 2198255"/>
              <a:gd name="connsiteY11" fmla="*/ 655782 h 2216727"/>
              <a:gd name="connsiteX12" fmla="*/ 877455 w 2198255"/>
              <a:gd name="connsiteY12" fmla="*/ 452582 h 2216727"/>
              <a:gd name="connsiteX13" fmla="*/ 886691 w 2198255"/>
              <a:gd name="connsiteY13" fmla="*/ 286327 h 2216727"/>
              <a:gd name="connsiteX14" fmla="*/ 1016000 w 2198255"/>
              <a:gd name="connsiteY14" fmla="*/ 73891 h 2216727"/>
              <a:gd name="connsiteX15" fmla="*/ 1182255 w 2198255"/>
              <a:gd name="connsiteY15" fmla="*/ 0 h 2216727"/>
              <a:gd name="connsiteX16" fmla="*/ 1431637 w 2198255"/>
              <a:gd name="connsiteY16" fmla="*/ 64655 h 2216727"/>
              <a:gd name="connsiteX17" fmla="*/ 1745673 w 2198255"/>
              <a:gd name="connsiteY17" fmla="*/ 304800 h 2216727"/>
              <a:gd name="connsiteX18" fmla="*/ 1948873 w 2198255"/>
              <a:gd name="connsiteY18" fmla="*/ 508000 h 2216727"/>
              <a:gd name="connsiteX19" fmla="*/ 2142837 w 2198255"/>
              <a:gd name="connsiteY19" fmla="*/ 775855 h 2216727"/>
              <a:gd name="connsiteX20" fmla="*/ 2179782 w 2198255"/>
              <a:gd name="connsiteY20" fmla="*/ 923636 h 2216727"/>
              <a:gd name="connsiteX21" fmla="*/ 2198255 w 2198255"/>
              <a:gd name="connsiteY21" fmla="*/ 1025236 h 2216727"/>
              <a:gd name="connsiteX22" fmla="*/ 2013527 w 2198255"/>
              <a:gd name="connsiteY22" fmla="*/ 1459346 h 2216727"/>
              <a:gd name="connsiteX23" fmla="*/ 1930400 w 2198255"/>
              <a:gd name="connsiteY23" fmla="*/ 1579418 h 2216727"/>
              <a:gd name="connsiteX24" fmla="*/ 1736437 w 2198255"/>
              <a:gd name="connsiteY24" fmla="*/ 1745673 h 2216727"/>
              <a:gd name="connsiteX25" fmla="*/ 1690255 w 2198255"/>
              <a:gd name="connsiteY25" fmla="*/ 1782618 h 2216727"/>
              <a:gd name="connsiteX26" fmla="*/ 1653309 w 2198255"/>
              <a:gd name="connsiteY26" fmla="*/ 1810327 h 2216727"/>
              <a:gd name="connsiteX27" fmla="*/ 1597891 w 2198255"/>
              <a:gd name="connsiteY27" fmla="*/ 1865746 h 2216727"/>
              <a:gd name="connsiteX28" fmla="*/ 1579418 w 2198255"/>
              <a:gd name="connsiteY28" fmla="*/ 1893455 h 2216727"/>
              <a:gd name="connsiteX29" fmla="*/ 1514764 w 2198255"/>
              <a:gd name="connsiteY29" fmla="*/ 1995055 h 2216727"/>
              <a:gd name="connsiteX30" fmla="*/ 1422400 w 2198255"/>
              <a:gd name="connsiteY30" fmla="*/ 2078182 h 2216727"/>
              <a:gd name="connsiteX31" fmla="*/ 1385455 w 2198255"/>
              <a:gd name="connsiteY31" fmla="*/ 2124364 h 2216727"/>
              <a:gd name="connsiteX32" fmla="*/ 1330037 w 2198255"/>
              <a:gd name="connsiteY32" fmla="*/ 2216727 h 2216727"/>
              <a:gd name="connsiteX33" fmla="*/ 1126837 w 2198255"/>
              <a:gd name="connsiteY33" fmla="*/ 2207491 h 2216727"/>
              <a:gd name="connsiteX34" fmla="*/ 646546 w 2198255"/>
              <a:gd name="connsiteY34" fmla="*/ 2004291 h 2216727"/>
              <a:gd name="connsiteX35" fmla="*/ 554182 w 2198255"/>
              <a:gd name="connsiteY35" fmla="*/ 1948873 h 2216727"/>
              <a:gd name="connsiteX36" fmla="*/ 480291 w 2198255"/>
              <a:gd name="connsiteY36" fmla="*/ 1893455 h 2216727"/>
              <a:gd name="connsiteX37" fmla="*/ 406400 w 2198255"/>
              <a:gd name="connsiteY37" fmla="*/ 1865746 h 2216727"/>
              <a:gd name="connsiteX38" fmla="*/ 304800 w 2198255"/>
              <a:gd name="connsiteY38" fmla="*/ 1791855 h 2216727"/>
              <a:gd name="connsiteX39" fmla="*/ 258618 w 2198255"/>
              <a:gd name="connsiteY39" fmla="*/ 1754909 h 2216727"/>
              <a:gd name="connsiteX40" fmla="*/ 212437 w 2198255"/>
              <a:gd name="connsiteY40" fmla="*/ 1745673 h 2216727"/>
              <a:gd name="connsiteX41" fmla="*/ 83127 w 2198255"/>
              <a:gd name="connsiteY41" fmla="*/ 1616364 h 2216727"/>
              <a:gd name="connsiteX42" fmla="*/ 9237 w 2198255"/>
              <a:gd name="connsiteY42" fmla="*/ 1542473 h 2216727"/>
              <a:gd name="connsiteX43" fmla="*/ 0 w 2198255"/>
              <a:gd name="connsiteY43" fmla="*/ 1542473 h 2216727"/>
              <a:gd name="connsiteX44" fmla="*/ 36946 w 2198255"/>
              <a:gd name="connsiteY44" fmla="*/ 1025236 h 221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198255" h="2216727">
                <a:moveTo>
                  <a:pt x="36946" y="1025236"/>
                </a:moveTo>
                <a:lnTo>
                  <a:pt x="36946" y="1025236"/>
                </a:lnTo>
                <a:cubicBezTo>
                  <a:pt x="269596" y="971547"/>
                  <a:pt x="37187" y="1017764"/>
                  <a:pt x="341746" y="988291"/>
                </a:cubicBezTo>
                <a:cubicBezTo>
                  <a:pt x="376008" y="984975"/>
                  <a:pt x="409270" y="974686"/>
                  <a:pt x="443346" y="969818"/>
                </a:cubicBezTo>
                <a:cubicBezTo>
                  <a:pt x="473976" y="965442"/>
                  <a:pt x="504921" y="963661"/>
                  <a:pt x="535709" y="960582"/>
                </a:cubicBezTo>
                <a:cubicBezTo>
                  <a:pt x="548024" y="957503"/>
                  <a:pt x="560449" y="954833"/>
                  <a:pt x="572655" y="951346"/>
                </a:cubicBezTo>
                <a:cubicBezTo>
                  <a:pt x="594205" y="945189"/>
                  <a:pt x="618838" y="935950"/>
                  <a:pt x="637309" y="923636"/>
                </a:cubicBezTo>
                <a:cubicBezTo>
                  <a:pt x="712445" y="873545"/>
                  <a:pt x="650865" y="893216"/>
                  <a:pt x="729673" y="877455"/>
                </a:cubicBezTo>
                <a:cubicBezTo>
                  <a:pt x="741988" y="862061"/>
                  <a:pt x="752678" y="845213"/>
                  <a:pt x="766618" y="831273"/>
                </a:cubicBezTo>
                <a:cubicBezTo>
                  <a:pt x="774467" y="823424"/>
                  <a:pt x="787220" y="821328"/>
                  <a:pt x="794327" y="812800"/>
                </a:cubicBezTo>
                <a:cubicBezTo>
                  <a:pt x="803142" y="802223"/>
                  <a:pt x="807857" y="788706"/>
                  <a:pt x="812800" y="775855"/>
                </a:cubicBezTo>
                <a:cubicBezTo>
                  <a:pt x="866239" y="636915"/>
                  <a:pt x="817370" y="739004"/>
                  <a:pt x="858982" y="655782"/>
                </a:cubicBezTo>
                <a:cubicBezTo>
                  <a:pt x="865992" y="585675"/>
                  <a:pt x="872735" y="523385"/>
                  <a:pt x="877455" y="452582"/>
                </a:cubicBezTo>
                <a:cubicBezTo>
                  <a:pt x="881147" y="397201"/>
                  <a:pt x="875806" y="340753"/>
                  <a:pt x="886691" y="286327"/>
                </a:cubicBezTo>
                <a:cubicBezTo>
                  <a:pt x="899595" y="221806"/>
                  <a:pt x="962310" y="111673"/>
                  <a:pt x="1016000" y="73891"/>
                </a:cubicBezTo>
                <a:cubicBezTo>
                  <a:pt x="1065596" y="38990"/>
                  <a:pt x="1126837" y="24630"/>
                  <a:pt x="1182255" y="0"/>
                </a:cubicBezTo>
                <a:cubicBezTo>
                  <a:pt x="1265382" y="21552"/>
                  <a:pt x="1356106" y="23794"/>
                  <a:pt x="1431637" y="64655"/>
                </a:cubicBezTo>
                <a:cubicBezTo>
                  <a:pt x="1547541" y="127357"/>
                  <a:pt x="1645620" y="219040"/>
                  <a:pt x="1745673" y="304800"/>
                </a:cubicBezTo>
                <a:cubicBezTo>
                  <a:pt x="1818402" y="367139"/>
                  <a:pt x="1883828" y="437681"/>
                  <a:pt x="1948873" y="508000"/>
                </a:cubicBezTo>
                <a:cubicBezTo>
                  <a:pt x="2046512" y="613556"/>
                  <a:pt x="2087956" y="659234"/>
                  <a:pt x="2142837" y="775855"/>
                </a:cubicBezTo>
                <a:cubicBezTo>
                  <a:pt x="2162178" y="816954"/>
                  <a:pt x="2172098" y="883296"/>
                  <a:pt x="2179782" y="923636"/>
                </a:cubicBezTo>
                <a:cubicBezTo>
                  <a:pt x="2186223" y="957450"/>
                  <a:pt x="2192097" y="991369"/>
                  <a:pt x="2198255" y="1025236"/>
                </a:cubicBezTo>
                <a:cubicBezTo>
                  <a:pt x="2141668" y="1251581"/>
                  <a:pt x="2171041" y="1182121"/>
                  <a:pt x="2013527" y="1459346"/>
                </a:cubicBezTo>
                <a:cubicBezTo>
                  <a:pt x="1989479" y="1501671"/>
                  <a:pt x="1964253" y="1544437"/>
                  <a:pt x="1930400" y="1579418"/>
                </a:cubicBezTo>
                <a:cubicBezTo>
                  <a:pt x="1871181" y="1640611"/>
                  <a:pt x="1801443" y="1690668"/>
                  <a:pt x="1736437" y="1745673"/>
                </a:cubicBezTo>
                <a:cubicBezTo>
                  <a:pt x="1721388" y="1758407"/>
                  <a:pt x="1705816" y="1770515"/>
                  <a:pt x="1690255" y="1782618"/>
                </a:cubicBezTo>
                <a:cubicBezTo>
                  <a:pt x="1678104" y="1792069"/>
                  <a:pt x="1664194" y="1799442"/>
                  <a:pt x="1653309" y="1810327"/>
                </a:cubicBezTo>
                <a:cubicBezTo>
                  <a:pt x="1634836" y="1828800"/>
                  <a:pt x="1615247" y="1846220"/>
                  <a:pt x="1597891" y="1865746"/>
                </a:cubicBezTo>
                <a:cubicBezTo>
                  <a:pt x="1590516" y="1874043"/>
                  <a:pt x="1585129" y="1883936"/>
                  <a:pt x="1579418" y="1893455"/>
                </a:cubicBezTo>
                <a:cubicBezTo>
                  <a:pt x="1554399" y="1935153"/>
                  <a:pt x="1545233" y="1960778"/>
                  <a:pt x="1514764" y="1995055"/>
                </a:cubicBezTo>
                <a:cubicBezTo>
                  <a:pt x="1403129" y="2120644"/>
                  <a:pt x="1532229" y="1968351"/>
                  <a:pt x="1422400" y="2078182"/>
                </a:cubicBezTo>
                <a:cubicBezTo>
                  <a:pt x="1408460" y="2092122"/>
                  <a:pt x="1396390" y="2107961"/>
                  <a:pt x="1385455" y="2124364"/>
                </a:cubicBezTo>
                <a:cubicBezTo>
                  <a:pt x="1365539" y="2154238"/>
                  <a:pt x="1330037" y="2216727"/>
                  <a:pt x="1330037" y="2216727"/>
                </a:cubicBezTo>
                <a:cubicBezTo>
                  <a:pt x="1262304" y="2213648"/>
                  <a:pt x="1193479" y="2219986"/>
                  <a:pt x="1126837" y="2207491"/>
                </a:cubicBezTo>
                <a:cubicBezTo>
                  <a:pt x="920024" y="2168714"/>
                  <a:pt x="829922" y="2106167"/>
                  <a:pt x="646546" y="2004291"/>
                </a:cubicBezTo>
                <a:cubicBezTo>
                  <a:pt x="615160" y="1986854"/>
                  <a:pt x="584056" y="1968789"/>
                  <a:pt x="554182" y="1948873"/>
                </a:cubicBezTo>
                <a:cubicBezTo>
                  <a:pt x="528565" y="1931795"/>
                  <a:pt x="507125" y="1908549"/>
                  <a:pt x="480291" y="1893455"/>
                </a:cubicBezTo>
                <a:cubicBezTo>
                  <a:pt x="457364" y="1880559"/>
                  <a:pt x="429165" y="1878926"/>
                  <a:pt x="406400" y="1865746"/>
                </a:cubicBezTo>
                <a:cubicBezTo>
                  <a:pt x="370159" y="1844765"/>
                  <a:pt x="338301" y="1816981"/>
                  <a:pt x="304800" y="1791855"/>
                </a:cubicBezTo>
                <a:cubicBezTo>
                  <a:pt x="289029" y="1780027"/>
                  <a:pt x="276251" y="1763725"/>
                  <a:pt x="258618" y="1754909"/>
                </a:cubicBezTo>
                <a:cubicBezTo>
                  <a:pt x="244577" y="1747888"/>
                  <a:pt x="227831" y="1748752"/>
                  <a:pt x="212437" y="1745673"/>
                </a:cubicBezTo>
                <a:cubicBezTo>
                  <a:pt x="169334" y="1702570"/>
                  <a:pt x="125111" y="1660558"/>
                  <a:pt x="83127" y="1616364"/>
                </a:cubicBezTo>
                <a:cubicBezTo>
                  <a:pt x="46802" y="1578127"/>
                  <a:pt x="49122" y="1562416"/>
                  <a:pt x="9237" y="1542473"/>
                </a:cubicBezTo>
                <a:cubicBezTo>
                  <a:pt x="6483" y="1541096"/>
                  <a:pt x="3079" y="1542473"/>
                  <a:pt x="0" y="1542473"/>
                </a:cubicBezTo>
                <a:lnTo>
                  <a:pt x="36946" y="102523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DD3EDC0-3036-A539-EF3D-07AE594E9938}"/>
              </a:ext>
            </a:extLst>
          </p:cNvPr>
          <p:cNvSpPr/>
          <p:nvPr/>
        </p:nvSpPr>
        <p:spPr>
          <a:xfrm>
            <a:off x="2136775" y="4067175"/>
            <a:ext cx="1651000" cy="1057275"/>
          </a:xfrm>
          <a:custGeom>
            <a:avLst/>
            <a:gdLst>
              <a:gd name="connsiteX0" fmla="*/ 117475 w 1651000"/>
              <a:gd name="connsiteY0" fmla="*/ 822325 h 1057275"/>
              <a:gd name="connsiteX1" fmla="*/ 117475 w 1651000"/>
              <a:gd name="connsiteY1" fmla="*/ 822325 h 1057275"/>
              <a:gd name="connsiteX2" fmla="*/ 149225 w 1651000"/>
              <a:gd name="connsiteY2" fmla="*/ 825500 h 1057275"/>
              <a:gd name="connsiteX3" fmla="*/ 158750 w 1651000"/>
              <a:gd name="connsiteY3" fmla="*/ 831850 h 1057275"/>
              <a:gd name="connsiteX4" fmla="*/ 190500 w 1651000"/>
              <a:gd name="connsiteY4" fmla="*/ 838200 h 1057275"/>
              <a:gd name="connsiteX5" fmla="*/ 209550 w 1651000"/>
              <a:gd name="connsiteY5" fmla="*/ 844550 h 1057275"/>
              <a:gd name="connsiteX6" fmla="*/ 231775 w 1651000"/>
              <a:gd name="connsiteY6" fmla="*/ 847725 h 1057275"/>
              <a:gd name="connsiteX7" fmla="*/ 295275 w 1651000"/>
              <a:gd name="connsiteY7" fmla="*/ 854075 h 1057275"/>
              <a:gd name="connsiteX8" fmla="*/ 473075 w 1651000"/>
              <a:gd name="connsiteY8" fmla="*/ 857250 h 1057275"/>
              <a:gd name="connsiteX9" fmla="*/ 511175 w 1651000"/>
              <a:gd name="connsiteY9" fmla="*/ 854075 h 1057275"/>
              <a:gd name="connsiteX10" fmla="*/ 549275 w 1651000"/>
              <a:gd name="connsiteY10" fmla="*/ 847725 h 1057275"/>
              <a:gd name="connsiteX11" fmla="*/ 558800 w 1651000"/>
              <a:gd name="connsiteY11" fmla="*/ 844550 h 1057275"/>
              <a:gd name="connsiteX12" fmla="*/ 590550 w 1651000"/>
              <a:gd name="connsiteY12" fmla="*/ 841375 h 1057275"/>
              <a:gd name="connsiteX13" fmla="*/ 615950 w 1651000"/>
              <a:gd name="connsiteY13" fmla="*/ 835025 h 1057275"/>
              <a:gd name="connsiteX14" fmla="*/ 682625 w 1651000"/>
              <a:gd name="connsiteY14" fmla="*/ 828675 h 1057275"/>
              <a:gd name="connsiteX15" fmla="*/ 723900 w 1651000"/>
              <a:gd name="connsiteY15" fmla="*/ 822325 h 1057275"/>
              <a:gd name="connsiteX16" fmla="*/ 752475 w 1651000"/>
              <a:gd name="connsiteY16" fmla="*/ 815975 h 1057275"/>
              <a:gd name="connsiteX17" fmla="*/ 790575 w 1651000"/>
              <a:gd name="connsiteY17" fmla="*/ 812800 h 1057275"/>
              <a:gd name="connsiteX18" fmla="*/ 809625 w 1651000"/>
              <a:gd name="connsiteY18" fmla="*/ 809625 h 1057275"/>
              <a:gd name="connsiteX19" fmla="*/ 885825 w 1651000"/>
              <a:gd name="connsiteY19" fmla="*/ 806450 h 1057275"/>
              <a:gd name="connsiteX20" fmla="*/ 930275 w 1651000"/>
              <a:gd name="connsiteY20" fmla="*/ 800100 h 1057275"/>
              <a:gd name="connsiteX21" fmla="*/ 958850 w 1651000"/>
              <a:gd name="connsiteY21" fmla="*/ 793750 h 1057275"/>
              <a:gd name="connsiteX22" fmla="*/ 974725 w 1651000"/>
              <a:gd name="connsiteY22" fmla="*/ 790575 h 1057275"/>
              <a:gd name="connsiteX23" fmla="*/ 1016000 w 1651000"/>
              <a:gd name="connsiteY23" fmla="*/ 784225 h 1057275"/>
              <a:gd name="connsiteX24" fmla="*/ 1035050 w 1651000"/>
              <a:gd name="connsiteY24" fmla="*/ 781050 h 1057275"/>
              <a:gd name="connsiteX25" fmla="*/ 1047750 w 1651000"/>
              <a:gd name="connsiteY25" fmla="*/ 774700 h 1057275"/>
              <a:gd name="connsiteX26" fmla="*/ 1082675 w 1651000"/>
              <a:gd name="connsiteY26" fmla="*/ 765175 h 1057275"/>
              <a:gd name="connsiteX27" fmla="*/ 1095375 w 1651000"/>
              <a:gd name="connsiteY27" fmla="*/ 758825 h 1057275"/>
              <a:gd name="connsiteX28" fmla="*/ 1104900 w 1651000"/>
              <a:gd name="connsiteY28" fmla="*/ 752475 h 1057275"/>
              <a:gd name="connsiteX29" fmla="*/ 1123950 w 1651000"/>
              <a:gd name="connsiteY29" fmla="*/ 746125 h 1057275"/>
              <a:gd name="connsiteX30" fmla="*/ 1158875 w 1651000"/>
              <a:gd name="connsiteY30" fmla="*/ 733425 h 1057275"/>
              <a:gd name="connsiteX31" fmla="*/ 1181100 w 1651000"/>
              <a:gd name="connsiteY31" fmla="*/ 717550 h 1057275"/>
              <a:gd name="connsiteX32" fmla="*/ 1203325 w 1651000"/>
              <a:gd name="connsiteY32" fmla="*/ 704850 h 1057275"/>
              <a:gd name="connsiteX33" fmla="*/ 1228725 w 1651000"/>
              <a:gd name="connsiteY33" fmla="*/ 673100 h 1057275"/>
              <a:gd name="connsiteX34" fmla="*/ 1241425 w 1651000"/>
              <a:gd name="connsiteY34" fmla="*/ 666750 h 1057275"/>
              <a:gd name="connsiteX35" fmla="*/ 1254125 w 1651000"/>
              <a:gd name="connsiteY35" fmla="*/ 654050 h 1057275"/>
              <a:gd name="connsiteX36" fmla="*/ 1260475 w 1651000"/>
              <a:gd name="connsiteY36" fmla="*/ 641350 h 1057275"/>
              <a:gd name="connsiteX37" fmla="*/ 1279525 w 1651000"/>
              <a:gd name="connsiteY37" fmla="*/ 625475 h 1057275"/>
              <a:gd name="connsiteX38" fmla="*/ 1292225 w 1651000"/>
              <a:gd name="connsiteY38" fmla="*/ 609600 h 1057275"/>
              <a:gd name="connsiteX39" fmla="*/ 1298575 w 1651000"/>
              <a:gd name="connsiteY39" fmla="*/ 590550 h 1057275"/>
              <a:gd name="connsiteX40" fmla="*/ 1308100 w 1651000"/>
              <a:gd name="connsiteY40" fmla="*/ 568325 h 1057275"/>
              <a:gd name="connsiteX41" fmla="*/ 1314450 w 1651000"/>
              <a:gd name="connsiteY41" fmla="*/ 533400 h 1057275"/>
              <a:gd name="connsiteX42" fmla="*/ 1317625 w 1651000"/>
              <a:gd name="connsiteY42" fmla="*/ 520700 h 1057275"/>
              <a:gd name="connsiteX43" fmla="*/ 1314450 w 1651000"/>
              <a:gd name="connsiteY43" fmla="*/ 485775 h 1057275"/>
              <a:gd name="connsiteX44" fmla="*/ 1311275 w 1651000"/>
              <a:gd name="connsiteY44" fmla="*/ 473075 h 1057275"/>
              <a:gd name="connsiteX45" fmla="*/ 1308100 w 1651000"/>
              <a:gd name="connsiteY45" fmla="*/ 454025 h 1057275"/>
              <a:gd name="connsiteX46" fmla="*/ 1327150 w 1651000"/>
              <a:gd name="connsiteY46" fmla="*/ 0 h 1057275"/>
              <a:gd name="connsiteX47" fmla="*/ 1651000 w 1651000"/>
              <a:gd name="connsiteY47" fmla="*/ 149225 h 1057275"/>
              <a:gd name="connsiteX48" fmla="*/ 1457325 w 1651000"/>
              <a:gd name="connsiteY48" fmla="*/ 730250 h 1057275"/>
              <a:gd name="connsiteX49" fmla="*/ 777875 w 1651000"/>
              <a:gd name="connsiteY49" fmla="*/ 1057275 h 1057275"/>
              <a:gd name="connsiteX50" fmla="*/ 749300 w 1651000"/>
              <a:gd name="connsiteY50" fmla="*/ 1057275 h 1057275"/>
              <a:gd name="connsiteX51" fmla="*/ 0 w 1651000"/>
              <a:gd name="connsiteY51" fmla="*/ 1025525 h 1057275"/>
              <a:gd name="connsiteX52" fmla="*/ 117475 w 1651000"/>
              <a:gd name="connsiteY52" fmla="*/ 82232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651000" h="1057275">
                <a:moveTo>
                  <a:pt x="117475" y="822325"/>
                </a:moveTo>
                <a:lnTo>
                  <a:pt x="117475" y="822325"/>
                </a:lnTo>
                <a:cubicBezTo>
                  <a:pt x="128058" y="823383"/>
                  <a:pt x="138861" y="823108"/>
                  <a:pt x="149225" y="825500"/>
                </a:cubicBezTo>
                <a:cubicBezTo>
                  <a:pt x="152943" y="826358"/>
                  <a:pt x="155337" y="830143"/>
                  <a:pt x="158750" y="831850"/>
                </a:cubicBezTo>
                <a:cubicBezTo>
                  <a:pt x="167616" y="836283"/>
                  <a:pt x="182310" y="837030"/>
                  <a:pt x="190500" y="838200"/>
                </a:cubicBezTo>
                <a:cubicBezTo>
                  <a:pt x="196850" y="840317"/>
                  <a:pt x="203028" y="843045"/>
                  <a:pt x="209550" y="844550"/>
                </a:cubicBezTo>
                <a:cubicBezTo>
                  <a:pt x="216842" y="846233"/>
                  <a:pt x="224393" y="846495"/>
                  <a:pt x="231775" y="847725"/>
                </a:cubicBezTo>
                <a:cubicBezTo>
                  <a:pt x="273743" y="854720"/>
                  <a:pt x="211332" y="848479"/>
                  <a:pt x="295275" y="854075"/>
                </a:cubicBezTo>
                <a:cubicBezTo>
                  <a:pt x="351280" y="891411"/>
                  <a:pt x="303921" y="862455"/>
                  <a:pt x="473075" y="857250"/>
                </a:cubicBezTo>
                <a:cubicBezTo>
                  <a:pt x="485813" y="856858"/>
                  <a:pt x="498475" y="855133"/>
                  <a:pt x="511175" y="854075"/>
                </a:cubicBezTo>
                <a:cubicBezTo>
                  <a:pt x="533505" y="846632"/>
                  <a:pt x="506740" y="854814"/>
                  <a:pt x="549275" y="847725"/>
                </a:cubicBezTo>
                <a:cubicBezTo>
                  <a:pt x="552576" y="847175"/>
                  <a:pt x="555492" y="845059"/>
                  <a:pt x="558800" y="844550"/>
                </a:cubicBezTo>
                <a:cubicBezTo>
                  <a:pt x="569312" y="842933"/>
                  <a:pt x="579967" y="842433"/>
                  <a:pt x="590550" y="841375"/>
                </a:cubicBezTo>
                <a:cubicBezTo>
                  <a:pt x="599017" y="839258"/>
                  <a:pt x="607356" y="836542"/>
                  <a:pt x="615950" y="835025"/>
                </a:cubicBezTo>
                <a:cubicBezTo>
                  <a:pt x="630373" y="832480"/>
                  <a:pt x="670637" y="829937"/>
                  <a:pt x="682625" y="828675"/>
                </a:cubicBezTo>
                <a:cubicBezTo>
                  <a:pt x="689063" y="827997"/>
                  <a:pt x="716531" y="823799"/>
                  <a:pt x="723900" y="822325"/>
                </a:cubicBezTo>
                <a:cubicBezTo>
                  <a:pt x="733468" y="820411"/>
                  <a:pt x="742816" y="817355"/>
                  <a:pt x="752475" y="815975"/>
                </a:cubicBezTo>
                <a:cubicBezTo>
                  <a:pt x="765091" y="814173"/>
                  <a:pt x="777909" y="814207"/>
                  <a:pt x="790575" y="812800"/>
                </a:cubicBezTo>
                <a:cubicBezTo>
                  <a:pt x="796973" y="812089"/>
                  <a:pt x="803202" y="810053"/>
                  <a:pt x="809625" y="809625"/>
                </a:cubicBezTo>
                <a:cubicBezTo>
                  <a:pt x="834991" y="807934"/>
                  <a:pt x="860425" y="807508"/>
                  <a:pt x="885825" y="806450"/>
                </a:cubicBezTo>
                <a:cubicBezTo>
                  <a:pt x="913074" y="799638"/>
                  <a:pt x="883871" y="806287"/>
                  <a:pt x="930275" y="800100"/>
                </a:cubicBezTo>
                <a:cubicBezTo>
                  <a:pt x="942245" y="798504"/>
                  <a:pt x="947532" y="796265"/>
                  <a:pt x="958850" y="793750"/>
                </a:cubicBezTo>
                <a:cubicBezTo>
                  <a:pt x="964118" y="792579"/>
                  <a:pt x="969416" y="791540"/>
                  <a:pt x="974725" y="790575"/>
                </a:cubicBezTo>
                <a:cubicBezTo>
                  <a:pt x="996504" y="786615"/>
                  <a:pt x="992811" y="787793"/>
                  <a:pt x="1016000" y="784225"/>
                </a:cubicBezTo>
                <a:cubicBezTo>
                  <a:pt x="1022363" y="783246"/>
                  <a:pt x="1028700" y="782108"/>
                  <a:pt x="1035050" y="781050"/>
                </a:cubicBezTo>
                <a:cubicBezTo>
                  <a:pt x="1039283" y="778933"/>
                  <a:pt x="1043260" y="776197"/>
                  <a:pt x="1047750" y="774700"/>
                </a:cubicBezTo>
                <a:cubicBezTo>
                  <a:pt x="1068653" y="767732"/>
                  <a:pt x="1060410" y="776308"/>
                  <a:pt x="1082675" y="765175"/>
                </a:cubicBezTo>
                <a:cubicBezTo>
                  <a:pt x="1086908" y="763058"/>
                  <a:pt x="1091266" y="761173"/>
                  <a:pt x="1095375" y="758825"/>
                </a:cubicBezTo>
                <a:cubicBezTo>
                  <a:pt x="1098688" y="756932"/>
                  <a:pt x="1101413" y="754025"/>
                  <a:pt x="1104900" y="752475"/>
                </a:cubicBezTo>
                <a:cubicBezTo>
                  <a:pt x="1111017" y="749757"/>
                  <a:pt x="1117963" y="749118"/>
                  <a:pt x="1123950" y="746125"/>
                </a:cubicBezTo>
                <a:cubicBezTo>
                  <a:pt x="1147827" y="734187"/>
                  <a:pt x="1136038" y="737992"/>
                  <a:pt x="1158875" y="733425"/>
                </a:cubicBezTo>
                <a:cubicBezTo>
                  <a:pt x="1189052" y="703248"/>
                  <a:pt x="1157448" y="731065"/>
                  <a:pt x="1181100" y="717550"/>
                </a:cubicBezTo>
                <a:cubicBezTo>
                  <a:pt x="1208010" y="702173"/>
                  <a:pt x="1181486" y="712130"/>
                  <a:pt x="1203325" y="704850"/>
                </a:cubicBezTo>
                <a:cubicBezTo>
                  <a:pt x="1211656" y="692353"/>
                  <a:pt x="1216661" y="682148"/>
                  <a:pt x="1228725" y="673100"/>
                </a:cubicBezTo>
                <a:cubicBezTo>
                  <a:pt x="1232511" y="670260"/>
                  <a:pt x="1237192" y="668867"/>
                  <a:pt x="1241425" y="666750"/>
                </a:cubicBezTo>
                <a:cubicBezTo>
                  <a:pt x="1249892" y="641350"/>
                  <a:pt x="1237192" y="670983"/>
                  <a:pt x="1254125" y="654050"/>
                </a:cubicBezTo>
                <a:cubicBezTo>
                  <a:pt x="1257472" y="650703"/>
                  <a:pt x="1257331" y="644887"/>
                  <a:pt x="1260475" y="641350"/>
                </a:cubicBezTo>
                <a:cubicBezTo>
                  <a:pt x="1265967" y="635172"/>
                  <a:pt x="1273175" y="630767"/>
                  <a:pt x="1279525" y="625475"/>
                </a:cubicBezTo>
                <a:cubicBezTo>
                  <a:pt x="1291104" y="590737"/>
                  <a:pt x="1271709" y="642426"/>
                  <a:pt x="1292225" y="609600"/>
                </a:cubicBezTo>
                <a:cubicBezTo>
                  <a:pt x="1295773" y="603924"/>
                  <a:pt x="1296089" y="596765"/>
                  <a:pt x="1298575" y="590550"/>
                </a:cubicBezTo>
                <a:cubicBezTo>
                  <a:pt x="1307042" y="569383"/>
                  <a:pt x="1302990" y="586210"/>
                  <a:pt x="1308100" y="568325"/>
                </a:cubicBezTo>
                <a:cubicBezTo>
                  <a:pt x="1313501" y="549422"/>
                  <a:pt x="1309953" y="558132"/>
                  <a:pt x="1314450" y="533400"/>
                </a:cubicBezTo>
                <a:cubicBezTo>
                  <a:pt x="1315231" y="529107"/>
                  <a:pt x="1316567" y="524933"/>
                  <a:pt x="1317625" y="520700"/>
                </a:cubicBezTo>
                <a:cubicBezTo>
                  <a:pt x="1316567" y="509058"/>
                  <a:pt x="1315995" y="497362"/>
                  <a:pt x="1314450" y="485775"/>
                </a:cubicBezTo>
                <a:cubicBezTo>
                  <a:pt x="1313873" y="481450"/>
                  <a:pt x="1312222" y="477335"/>
                  <a:pt x="1311275" y="473075"/>
                </a:cubicBezTo>
                <a:cubicBezTo>
                  <a:pt x="1307892" y="457853"/>
                  <a:pt x="1308100" y="462265"/>
                  <a:pt x="1308100" y="454025"/>
                </a:cubicBezTo>
                <a:lnTo>
                  <a:pt x="1327150" y="0"/>
                </a:lnTo>
                <a:lnTo>
                  <a:pt x="1651000" y="149225"/>
                </a:lnTo>
                <a:lnTo>
                  <a:pt x="1457325" y="730250"/>
                </a:lnTo>
                <a:lnTo>
                  <a:pt x="777875" y="1057275"/>
                </a:lnTo>
                <a:lnTo>
                  <a:pt x="749300" y="1057275"/>
                </a:lnTo>
                <a:lnTo>
                  <a:pt x="0" y="1025525"/>
                </a:lnTo>
                <a:lnTo>
                  <a:pt x="117475" y="8223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02E503-A733-CCF7-24C6-6B207D181941}"/>
              </a:ext>
            </a:extLst>
          </p:cNvPr>
          <p:cNvSpPr/>
          <p:nvPr/>
        </p:nvSpPr>
        <p:spPr>
          <a:xfrm>
            <a:off x="7219444" y="3119976"/>
            <a:ext cx="3721100" cy="1874174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Macroscale</a:t>
            </a:r>
            <a:endParaRPr lang="fr-FR" dirty="0">
              <a:solidFill>
                <a:srgbClr val="485C6A"/>
              </a:solidFill>
            </a:endParaRPr>
          </a:p>
          <a:p>
            <a:endParaRPr lang="fr-FR" dirty="0">
              <a:solidFill>
                <a:srgbClr val="485C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485C6A"/>
                </a:solidFill>
              </a:rPr>
              <a:t>Stratified</a:t>
            </a:r>
            <a:endParaRPr lang="fr-FR" dirty="0">
              <a:solidFill>
                <a:srgbClr val="485C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rgbClr val="485C6A"/>
                </a:solidFill>
              </a:rPr>
              <a:t>Fibrous</a:t>
            </a:r>
            <a:endParaRPr lang="fr-FR" dirty="0">
              <a:solidFill>
                <a:srgbClr val="485C6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485C6A"/>
                </a:solidFill>
              </a:rPr>
              <a:t>60% of water</a:t>
            </a:r>
            <a:endParaRPr lang="en-GB" dirty="0">
              <a:solidFill>
                <a:srgbClr val="485C6A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E819EE-864E-958D-51F7-3DC521C54E76}"/>
              </a:ext>
            </a:extLst>
          </p:cNvPr>
          <p:cNvSpPr txBox="1"/>
          <p:nvPr/>
        </p:nvSpPr>
        <p:spPr>
          <a:xfrm>
            <a:off x="9880616" y="4747577"/>
            <a:ext cx="10870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u="none" strike="noStrike" baseline="0" dirty="0">
                <a:solidFill>
                  <a:srgbClr val="38637C"/>
                </a:solidFill>
                <a:latin typeface="LMSans8-Regular"/>
              </a:rPr>
              <a:t>[</a:t>
            </a:r>
            <a:r>
              <a:rPr lang="en-GB" sz="800" dirty="0">
                <a:solidFill>
                  <a:srgbClr val="38637C"/>
                </a:solidFill>
                <a:latin typeface="LMSans8-Regular"/>
              </a:rPr>
              <a:t>Burns</a:t>
            </a:r>
            <a:r>
              <a:rPr lang="en-GB" sz="800" b="0" i="0" u="none" strike="noStrike" baseline="0" dirty="0">
                <a:solidFill>
                  <a:srgbClr val="38637C"/>
                </a:solidFill>
                <a:latin typeface="LMSans8-Regular"/>
              </a:rPr>
              <a:t> et al., 2010]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6D194-3F58-2868-A460-804F12224587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48081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FA50B-4829-E04C-E7A8-4ADCB49D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DFBCB-4AC3-1369-522A-98056727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E7B9E-68C5-0CBE-7FF4-D5DD9F2E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0C717-961C-6595-1B79-F0049C33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7</a:t>
            </a:fld>
            <a:endParaRPr lang="fr-FR">
              <a:latin typeface="Bahnschrift Light" panose="020B0502040204020203" pitchFamily="34" charset="0"/>
            </a:endParaRPr>
          </a:p>
        </p:txBody>
      </p:sp>
      <p:grpSp>
        <p:nvGrpSpPr>
          <p:cNvPr id="7" name="Groupe 57">
            <a:extLst>
              <a:ext uri="{FF2B5EF4-FFF2-40B4-BE49-F238E27FC236}">
                <a16:creationId xmlns:a16="http://schemas.microsoft.com/office/drawing/2014/main" id="{77BB03B9-532A-0849-7121-DBEC6F07D180}"/>
              </a:ext>
            </a:extLst>
          </p:cNvPr>
          <p:cNvGrpSpPr/>
          <p:nvPr/>
        </p:nvGrpSpPr>
        <p:grpSpPr>
          <a:xfrm>
            <a:off x="457200" y="1348425"/>
            <a:ext cx="4238994" cy="4628425"/>
            <a:chOff x="457200" y="1348425"/>
            <a:chExt cx="4238994" cy="4628425"/>
          </a:xfrm>
        </p:grpSpPr>
        <p:pic>
          <p:nvPicPr>
            <p:cNvPr id="8" name="Image 21">
              <a:extLst>
                <a:ext uri="{FF2B5EF4-FFF2-40B4-BE49-F238E27FC236}">
                  <a16:creationId xmlns:a16="http://schemas.microsoft.com/office/drawing/2014/main" id="{F8313520-DA45-F91A-3625-BC46766BD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348425"/>
              <a:ext cx="1546638" cy="3523784"/>
            </a:xfrm>
            <a:prstGeom prst="rect">
              <a:avLst/>
            </a:prstGeom>
          </p:spPr>
        </p:pic>
        <p:grpSp>
          <p:nvGrpSpPr>
            <p:cNvPr id="9" name="Groupe 48">
              <a:extLst>
                <a:ext uri="{FF2B5EF4-FFF2-40B4-BE49-F238E27FC236}">
                  <a16:creationId xmlns:a16="http://schemas.microsoft.com/office/drawing/2014/main" id="{17E54833-7A8E-ABC6-47F9-4E170BB83CC4}"/>
                </a:ext>
              </a:extLst>
            </p:cNvPr>
            <p:cNvGrpSpPr/>
            <p:nvPr/>
          </p:nvGrpSpPr>
          <p:grpSpPr>
            <a:xfrm rot="207905">
              <a:off x="1091832" y="3216718"/>
              <a:ext cx="3604362" cy="2760132"/>
              <a:chOff x="1247039" y="2590800"/>
              <a:chExt cx="3604362" cy="2760132"/>
            </a:xfrm>
          </p:grpSpPr>
          <p:sp>
            <p:nvSpPr>
              <p:cNvPr id="11" name="Forme libre : forme 49">
                <a:extLst>
                  <a:ext uri="{FF2B5EF4-FFF2-40B4-BE49-F238E27FC236}">
                    <a16:creationId xmlns:a16="http://schemas.microsoft.com/office/drawing/2014/main" id="{99CAE3F7-1493-5CF5-BCC8-4C133602EAD7}"/>
                  </a:ext>
                </a:extLst>
              </p:cNvPr>
              <p:cNvSpPr/>
              <p:nvPr/>
            </p:nvSpPr>
            <p:spPr>
              <a:xfrm>
                <a:off x="1253068" y="2599265"/>
                <a:ext cx="3598333" cy="2751667"/>
              </a:xfrm>
              <a:custGeom>
                <a:avLst/>
                <a:gdLst>
                  <a:gd name="connsiteX0" fmla="*/ 287866 w 3598333"/>
                  <a:gd name="connsiteY0" fmla="*/ 0 h 2734734"/>
                  <a:gd name="connsiteX1" fmla="*/ 3598333 w 3598333"/>
                  <a:gd name="connsiteY1" fmla="*/ 1329267 h 2734734"/>
                  <a:gd name="connsiteX2" fmla="*/ 2997200 w 3598333"/>
                  <a:gd name="connsiteY2" fmla="*/ 2734734 h 2734734"/>
                  <a:gd name="connsiteX3" fmla="*/ 0 w 3598333"/>
                  <a:gd name="connsiteY3" fmla="*/ 262467 h 2734734"/>
                  <a:gd name="connsiteX4" fmla="*/ 287866 w 3598333"/>
                  <a:gd name="connsiteY4" fmla="*/ 270934 h 2734734"/>
                  <a:gd name="connsiteX5" fmla="*/ 287866 w 3598333"/>
                  <a:gd name="connsiteY5" fmla="*/ 0 h 273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98333" h="2734734">
                    <a:moveTo>
                      <a:pt x="287866" y="0"/>
                    </a:moveTo>
                    <a:lnTo>
                      <a:pt x="3598333" y="1329267"/>
                    </a:lnTo>
                    <a:lnTo>
                      <a:pt x="2997200" y="2734734"/>
                    </a:lnTo>
                    <a:lnTo>
                      <a:pt x="0" y="262467"/>
                    </a:lnTo>
                    <a:lnTo>
                      <a:pt x="287866" y="270934"/>
                    </a:lnTo>
                    <a:lnTo>
                      <a:pt x="28786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2" name="Connecteur droit 50">
                <a:extLst>
                  <a:ext uri="{FF2B5EF4-FFF2-40B4-BE49-F238E27FC236}">
                    <a16:creationId xmlns:a16="http://schemas.microsoft.com/office/drawing/2014/main" id="{8A353F5D-1552-2EE5-B52D-C5847F175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5112" y="2590800"/>
                <a:ext cx="3257021" cy="13208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51">
                <a:extLst>
                  <a:ext uri="{FF2B5EF4-FFF2-40B4-BE49-F238E27FC236}">
                    <a16:creationId xmlns:a16="http://schemas.microsoft.com/office/drawing/2014/main" id="{5BE90696-CAEC-C8C1-D091-FCBA7331EE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7039" y="2869141"/>
                <a:ext cx="2766161" cy="2291292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77F48E-8FBE-FF19-46E7-1BC775BB1B08}"/>
                  </a:ext>
                </a:extLst>
              </p:cNvPr>
              <p:cNvSpPr/>
              <p:nvPr/>
            </p:nvSpPr>
            <p:spPr>
              <a:xfrm>
                <a:off x="1258887" y="2590800"/>
                <a:ext cx="276225" cy="269875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15" name="Image 60">
            <a:extLst>
              <a:ext uri="{FF2B5EF4-FFF2-40B4-BE49-F238E27FC236}">
                <a16:creationId xmlns:a16="http://schemas.microsoft.com/office/drawing/2014/main" id="{B567B7CD-4CE0-6E74-8713-2178663C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53" y="3283571"/>
            <a:ext cx="1687367" cy="171402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4C761CF-2DB4-AE19-994A-8096EF666E70}"/>
              </a:ext>
            </a:extLst>
          </p:cNvPr>
          <p:cNvSpPr/>
          <p:nvPr/>
        </p:nvSpPr>
        <p:spPr>
          <a:xfrm>
            <a:off x="7219444" y="3119976"/>
            <a:ext cx="3721100" cy="1874174"/>
          </a:xfrm>
          <a:prstGeom prst="roundRect">
            <a:avLst/>
          </a:prstGeom>
          <a:solidFill>
            <a:srgbClr val="DDDA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err="1">
                <a:solidFill>
                  <a:srgbClr val="485C6A"/>
                </a:solidFill>
              </a:rPr>
              <a:t>Microscale</a:t>
            </a:r>
            <a:endParaRPr lang="fr-FR" dirty="0">
              <a:solidFill>
                <a:srgbClr val="485C6A"/>
              </a:solidFill>
            </a:endParaRPr>
          </a:p>
          <a:p>
            <a:endParaRPr lang="fr-FR" dirty="0">
              <a:solidFill>
                <a:srgbClr val="485C6A"/>
              </a:solidFill>
            </a:endParaRPr>
          </a:p>
        </p:txBody>
      </p:sp>
      <p:grpSp>
        <p:nvGrpSpPr>
          <p:cNvPr id="40" name="Groupe 2">
            <a:extLst>
              <a:ext uri="{FF2B5EF4-FFF2-40B4-BE49-F238E27FC236}">
                <a16:creationId xmlns:a16="http://schemas.microsoft.com/office/drawing/2014/main" id="{BC19AA9D-0944-C7B6-57E6-7FB6DADD2037}"/>
              </a:ext>
            </a:extLst>
          </p:cNvPr>
          <p:cNvGrpSpPr>
            <a:grpSpLocks noChangeAspect="1"/>
          </p:cNvGrpSpPr>
          <p:nvPr/>
        </p:nvGrpSpPr>
        <p:grpSpPr>
          <a:xfrm>
            <a:off x="7461699" y="3736616"/>
            <a:ext cx="2743201" cy="1222120"/>
            <a:chOff x="7220362" y="2377027"/>
            <a:chExt cx="4844771" cy="2158389"/>
          </a:xfrm>
        </p:grpSpPr>
        <p:pic>
          <p:nvPicPr>
            <p:cNvPr id="41" name="Image 27">
              <a:extLst>
                <a:ext uri="{FF2B5EF4-FFF2-40B4-BE49-F238E27FC236}">
                  <a16:creationId xmlns:a16="http://schemas.microsoft.com/office/drawing/2014/main" id="{69747FF8-12A8-872A-79D1-DC077CB13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52" t="30915" r="50939" b="59797"/>
            <a:stretch/>
          </p:blipFill>
          <p:spPr>
            <a:xfrm>
              <a:off x="7366736" y="2435856"/>
              <a:ext cx="1277821" cy="1074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2" name="Connecteur droit 28">
              <a:extLst>
                <a:ext uri="{FF2B5EF4-FFF2-40B4-BE49-F238E27FC236}">
                  <a16:creationId xmlns:a16="http://schemas.microsoft.com/office/drawing/2014/main" id="{6A08401D-49E2-262E-0AD3-E8A7E3008A51}"/>
                </a:ext>
              </a:extLst>
            </p:cNvPr>
            <p:cNvCxnSpPr/>
            <p:nvPr/>
          </p:nvCxnSpPr>
          <p:spPr>
            <a:xfrm>
              <a:off x="8271845" y="3310453"/>
              <a:ext cx="0" cy="36000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29">
              <a:extLst>
                <a:ext uri="{FF2B5EF4-FFF2-40B4-BE49-F238E27FC236}">
                  <a16:creationId xmlns:a16="http://schemas.microsoft.com/office/drawing/2014/main" id="{0BBCB2F5-EDE2-A94B-91E7-5A4B02CF699D}"/>
                </a:ext>
              </a:extLst>
            </p:cNvPr>
            <p:cNvCxnSpPr/>
            <p:nvPr/>
          </p:nvCxnSpPr>
          <p:spPr>
            <a:xfrm>
              <a:off x="7817186" y="3291951"/>
              <a:ext cx="0" cy="61200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30">
              <a:extLst>
                <a:ext uri="{FF2B5EF4-FFF2-40B4-BE49-F238E27FC236}">
                  <a16:creationId xmlns:a16="http://schemas.microsoft.com/office/drawing/2014/main" id="{C24CA19B-ADC4-E5E8-A2B6-5D8BA7954B2B}"/>
                </a:ext>
              </a:extLst>
            </p:cNvPr>
            <p:cNvCxnSpPr/>
            <p:nvPr/>
          </p:nvCxnSpPr>
          <p:spPr>
            <a:xfrm>
              <a:off x="7464761" y="3272901"/>
              <a:ext cx="0" cy="90000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31">
              <a:extLst>
                <a:ext uri="{FF2B5EF4-FFF2-40B4-BE49-F238E27FC236}">
                  <a16:creationId xmlns:a16="http://schemas.microsoft.com/office/drawing/2014/main" id="{3A2334AD-57A4-085E-8352-86C5C0D6F240}"/>
                </a:ext>
              </a:extLst>
            </p:cNvPr>
            <p:cNvCxnSpPr>
              <a:cxnSpLocks/>
            </p:cNvCxnSpPr>
            <p:nvPr/>
          </p:nvCxnSpPr>
          <p:spPr>
            <a:xfrm>
              <a:off x="8367095" y="2817673"/>
              <a:ext cx="756690" cy="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32">
              <a:extLst>
                <a:ext uri="{FF2B5EF4-FFF2-40B4-BE49-F238E27FC236}">
                  <a16:creationId xmlns:a16="http://schemas.microsoft.com/office/drawing/2014/main" id="{6E78511D-90C3-3B34-3DBD-C4B68953CF28}"/>
                </a:ext>
              </a:extLst>
            </p:cNvPr>
            <p:cNvCxnSpPr/>
            <p:nvPr/>
          </p:nvCxnSpPr>
          <p:spPr>
            <a:xfrm>
              <a:off x="8223785" y="2507678"/>
              <a:ext cx="900000" cy="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33">
              <a:extLst>
                <a:ext uri="{FF2B5EF4-FFF2-40B4-BE49-F238E27FC236}">
                  <a16:creationId xmlns:a16="http://schemas.microsoft.com/office/drawing/2014/main" id="{1778FD23-8B50-094E-0C30-87C22B9BF3F1}"/>
                </a:ext>
              </a:extLst>
            </p:cNvPr>
            <p:cNvSpPr txBox="1"/>
            <p:nvPr/>
          </p:nvSpPr>
          <p:spPr>
            <a:xfrm>
              <a:off x="9079696" y="2377027"/>
              <a:ext cx="29839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 err="1">
                  <a:latin typeface="Arial Narrow" panose="020B0606020202030204" pitchFamily="34" charset="0"/>
                </a:rPr>
                <a:t>Interstitial</a:t>
              </a:r>
              <a:r>
                <a:rPr lang="fr-FR" sz="900" dirty="0">
                  <a:latin typeface="Arial Narrow" panose="020B0606020202030204" pitchFamily="34" charset="0"/>
                </a:rPr>
                <a:t> </a:t>
              </a:r>
              <a:r>
                <a:rPr lang="fr-FR" sz="900" dirty="0" err="1">
                  <a:latin typeface="Arial Narrow" panose="020B0606020202030204" pitchFamily="34" charset="0"/>
                </a:rPr>
                <a:t>fluid</a:t>
              </a:r>
              <a:endParaRPr lang="fr-FR" sz="900" dirty="0">
                <a:latin typeface="Arial Narrow" panose="020B0606020202030204" pitchFamily="34" charset="0"/>
              </a:endParaRPr>
            </a:p>
          </p:txBody>
        </p:sp>
        <p:sp>
          <p:nvSpPr>
            <p:cNvPr id="48" name="ZoneTexte 34">
              <a:extLst>
                <a:ext uri="{FF2B5EF4-FFF2-40B4-BE49-F238E27FC236}">
                  <a16:creationId xmlns:a16="http://schemas.microsoft.com/office/drawing/2014/main" id="{1FF8BE48-645D-320A-36E4-B984BCAC17FF}"/>
                </a:ext>
              </a:extLst>
            </p:cNvPr>
            <p:cNvSpPr txBox="1"/>
            <p:nvPr/>
          </p:nvSpPr>
          <p:spPr>
            <a:xfrm>
              <a:off x="9081189" y="2692700"/>
              <a:ext cx="29839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562C32"/>
                  </a:solidFill>
                  <a:latin typeface="Arial Narrow" panose="020B0606020202030204" pitchFamily="34" charset="0"/>
                </a:rPr>
                <a:t>Mobile </a:t>
              </a:r>
              <a:r>
                <a:rPr lang="fr-FR" sz="900" dirty="0" err="1">
                  <a:solidFill>
                    <a:srgbClr val="562C32"/>
                  </a:solidFill>
                  <a:latin typeface="Arial Narrow" panose="020B0606020202030204" pitchFamily="34" charset="0"/>
                </a:rPr>
                <a:t>cells</a:t>
              </a:r>
              <a:endParaRPr lang="fr-FR" sz="900" dirty="0">
                <a:solidFill>
                  <a:srgbClr val="562C3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ZoneTexte 35">
              <a:extLst>
                <a:ext uri="{FF2B5EF4-FFF2-40B4-BE49-F238E27FC236}">
                  <a16:creationId xmlns:a16="http://schemas.microsoft.com/office/drawing/2014/main" id="{FF444A48-1648-773B-5B90-1359AAF6AD73}"/>
                </a:ext>
              </a:extLst>
            </p:cNvPr>
            <p:cNvSpPr txBox="1"/>
            <p:nvPr/>
          </p:nvSpPr>
          <p:spPr>
            <a:xfrm>
              <a:off x="8136822" y="3622995"/>
              <a:ext cx="31515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D788A4"/>
                  </a:solidFill>
                  <a:latin typeface="Arial Narrow" panose="020B0606020202030204" pitchFamily="34" charset="0"/>
                </a:rPr>
                <a:t>Structural cells and </a:t>
              </a:r>
              <a:r>
                <a:rPr lang="fr-FR" sz="900" dirty="0" err="1">
                  <a:solidFill>
                    <a:srgbClr val="D788A4"/>
                  </a:solidFill>
                  <a:latin typeface="Arial Narrow" panose="020B0606020202030204" pitchFamily="34" charset="0"/>
                </a:rPr>
                <a:t>other</a:t>
              </a:r>
              <a:r>
                <a:rPr lang="fr-FR" sz="900" dirty="0">
                  <a:solidFill>
                    <a:srgbClr val="D788A4"/>
                  </a:solidFill>
                  <a:latin typeface="Arial Narrow" panose="020B0606020202030204" pitchFamily="34" charset="0"/>
                </a:rPr>
                <a:t> structures</a:t>
              </a:r>
              <a:endParaRPr lang="fr-FR" sz="900" i="1" dirty="0">
                <a:solidFill>
                  <a:srgbClr val="D788A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ZoneTexte 36">
              <a:extLst>
                <a:ext uri="{FF2B5EF4-FFF2-40B4-BE49-F238E27FC236}">
                  <a16:creationId xmlns:a16="http://schemas.microsoft.com/office/drawing/2014/main" id="{4582C804-38F5-AE22-7AB0-1A34A6053D04}"/>
                </a:ext>
              </a:extLst>
            </p:cNvPr>
            <p:cNvSpPr txBox="1"/>
            <p:nvPr/>
          </p:nvSpPr>
          <p:spPr>
            <a:xfrm>
              <a:off x="7667960" y="3863046"/>
              <a:ext cx="29839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>
                  <a:solidFill>
                    <a:srgbClr val="D788A4"/>
                  </a:solidFill>
                  <a:latin typeface="Arial Narrow" panose="020B0606020202030204" pitchFamily="34" charset="0"/>
                </a:rPr>
                <a:t>Connective tissue</a:t>
              </a:r>
              <a:endParaRPr lang="fr-FR" sz="900" i="1" dirty="0">
                <a:solidFill>
                  <a:srgbClr val="D788A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ZoneTexte 37">
              <a:extLst>
                <a:ext uri="{FF2B5EF4-FFF2-40B4-BE49-F238E27FC236}">
                  <a16:creationId xmlns:a16="http://schemas.microsoft.com/office/drawing/2014/main" id="{066C6D5D-0936-26D1-1998-4C13B03052AE}"/>
                </a:ext>
              </a:extLst>
            </p:cNvPr>
            <p:cNvSpPr txBox="1"/>
            <p:nvPr/>
          </p:nvSpPr>
          <p:spPr>
            <a:xfrm>
              <a:off x="7220362" y="4127743"/>
              <a:ext cx="3656231" cy="40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Micro-vascular system = oxygen supply</a:t>
              </a:r>
              <a:endParaRPr lang="en-US" sz="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Ellipse 39">
              <a:extLst>
                <a:ext uri="{FF2B5EF4-FFF2-40B4-BE49-F238E27FC236}">
                  <a16:creationId xmlns:a16="http://schemas.microsoft.com/office/drawing/2014/main" id="{568ECA16-249B-CFF4-5267-AA8F4D1F3A4B}"/>
                </a:ext>
              </a:extLst>
            </p:cNvPr>
            <p:cNvSpPr/>
            <p:nvPr/>
          </p:nvSpPr>
          <p:spPr>
            <a:xfrm rot="1488003">
              <a:off x="7642237" y="2878232"/>
              <a:ext cx="202149" cy="133470"/>
            </a:xfrm>
            <a:prstGeom prst="ellipse">
              <a:avLst/>
            </a:prstGeom>
            <a:noFill/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40">
              <a:extLst>
                <a:ext uri="{FF2B5EF4-FFF2-40B4-BE49-F238E27FC236}">
                  <a16:creationId xmlns:a16="http://schemas.microsoft.com/office/drawing/2014/main" id="{5147EFA3-B13B-399F-6874-03B045AF870A}"/>
                </a:ext>
              </a:extLst>
            </p:cNvPr>
            <p:cNvSpPr/>
            <p:nvPr/>
          </p:nvSpPr>
          <p:spPr>
            <a:xfrm rot="20413282">
              <a:off x="7848857" y="2914657"/>
              <a:ext cx="202149" cy="111178"/>
            </a:xfrm>
            <a:prstGeom prst="ellipse">
              <a:avLst/>
            </a:prstGeom>
            <a:noFill/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41">
              <a:extLst>
                <a:ext uri="{FF2B5EF4-FFF2-40B4-BE49-F238E27FC236}">
                  <a16:creationId xmlns:a16="http://schemas.microsoft.com/office/drawing/2014/main" id="{9C64961B-1587-7020-3887-127860DED757}"/>
                </a:ext>
              </a:extLst>
            </p:cNvPr>
            <p:cNvSpPr/>
            <p:nvPr/>
          </p:nvSpPr>
          <p:spPr>
            <a:xfrm rot="20413282">
              <a:off x="8052680" y="2857065"/>
              <a:ext cx="202149" cy="111178"/>
            </a:xfrm>
            <a:prstGeom prst="ellipse">
              <a:avLst/>
            </a:prstGeom>
            <a:noFill/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42">
              <a:extLst>
                <a:ext uri="{FF2B5EF4-FFF2-40B4-BE49-F238E27FC236}">
                  <a16:creationId xmlns:a16="http://schemas.microsoft.com/office/drawing/2014/main" id="{DF92B08F-FD1B-3907-147A-A90C216E0E42}"/>
                </a:ext>
              </a:extLst>
            </p:cNvPr>
            <p:cNvSpPr/>
            <p:nvPr/>
          </p:nvSpPr>
          <p:spPr>
            <a:xfrm rot="17818649">
              <a:off x="8214283" y="2741772"/>
              <a:ext cx="202149" cy="111178"/>
            </a:xfrm>
            <a:prstGeom prst="ellipse">
              <a:avLst/>
            </a:prstGeom>
            <a:solidFill>
              <a:srgbClr val="B1656F"/>
            </a:solidFill>
            <a:ln w="19050">
              <a:solidFill>
                <a:srgbClr val="562C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43">
              <a:extLst>
                <a:ext uri="{FF2B5EF4-FFF2-40B4-BE49-F238E27FC236}">
                  <a16:creationId xmlns:a16="http://schemas.microsoft.com/office/drawing/2014/main" id="{F283D944-2791-0107-EDCB-B5B303254BBC}"/>
                </a:ext>
              </a:extLst>
            </p:cNvPr>
            <p:cNvCxnSpPr>
              <a:cxnSpLocks/>
            </p:cNvCxnSpPr>
            <p:nvPr/>
          </p:nvCxnSpPr>
          <p:spPr>
            <a:xfrm>
              <a:off x="8384027" y="2826141"/>
              <a:ext cx="756690" cy="0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031B4B3-98E6-0E00-9B0D-08CB8BE2EB45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grpSp>
        <p:nvGrpSpPr>
          <p:cNvPr id="19" name="Groupe 1">
            <a:extLst>
              <a:ext uri="{FF2B5EF4-FFF2-40B4-BE49-F238E27FC236}">
                <a16:creationId xmlns:a16="http://schemas.microsoft.com/office/drawing/2014/main" id="{BC1106A1-D74B-7136-FDCF-CA22552D024D}"/>
              </a:ext>
            </a:extLst>
          </p:cNvPr>
          <p:cNvGrpSpPr/>
          <p:nvPr/>
        </p:nvGrpSpPr>
        <p:grpSpPr>
          <a:xfrm>
            <a:off x="3352404" y="4456719"/>
            <a:ext cx="1665652" cy="1665652"/>
            <a:chOff x="6240307" y="3313769"/>
            <a:chExt cx="1970423" cy="1970422"/>
          </a:xfrm>
        </p:grpSpPr>
        <p:pic>
          <p:nvPicPr>
            <p:cNvPr id="20" name="Image 91">
              <a:extLst>
                <a:ext uri="{FF2B5EF4-FFF2-40B4-BE49-F238E27FC236}">
                  <a16:creationId xmlns:a16="http://schemas.microsoft.com/office/drawing/2014/main" id="{575FBD37-BA14-D621-BE4D-5EEC8A156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40307" y="3313769"/>
              <a:ext cx="1970423" cy="1970422"/>
            </a:xfrm>
            <a:prstGeom prst="rect">
              <a:avLst/>
            </a:prstGeom>
          </p:spPr>
        </p:pic>
        <p:sp>
          <p:nvSpPr>
            <p:cNvPr id="22" name="Rettangolo arrotondato 90">
              <a:extLst>
                <a:ext uri="{FF2B5EF4-FFF2-40B4-BE49-F238E27FC236}">
                  <a16:creationId xmlns:a16="http://schemas.microsoft.com/office/drawing/2014/main" id="{2B3288DC-1FEA-A96B-EFF1-A804AF9805AF}"/>
                </a:ext>
              </a:extLst>
            </p:cNvPr>
            <p:cNvSpPr/>
            <p:nvPr/>
          </p:nvSpPr>
          <p:spPr>
            <a:xfrm>
              <a:off x="6939502" y="3454692"/>
              <a:ext cx="626389" cy="424302"/>
            </a:xfrm>
            <a:prstGeom prst="roundRect">
              <a:avLst>
                <a:gd name="adj" fmla="val 12833"/>
              </a:avLst>
            </a:prstGeom>
            <a:noFill/>
            <a:ln w="34925" cap="flat" cmpd="sng" algn="ctr">
              <a:solidFill>
                <a:srgbClr val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48887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F65C9E54-509F-41A3-8FB8-8B31952C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  The Human skin as a </a:t>
            </a:r>
            <a:r>
              <a:rPr lang="fr-FR" dirty="0" err="1"/>
              <a:t>sponge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99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C3DE3-88BD-D407-E1FF-A34FB01F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B0DBE-487F-670F-D191-790A54C4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31430"/>
            <a:ext cx="10192657" cy="532800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Porous</a:t>
            </a:r>
            <a:r>
              <a:rPr lang="fr-FR" dirty="0"/>
              <a:t> (bricks) Model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AAAE6-41CA-21DA-16F9-3D4887B3E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4A9BA-3A5F-0111-E4F5-DED60618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06C8-B209-63ED-1EE4-85394EB05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8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80" name="Picture Placeholder 79" descr="A close-up of a blood vessels&#10;&#10;AI-generated content may be incorrect.">
            <a:extLst>
              <a:ext uri="{FF2B5EF4-FFF2-40B4-BE49-F238E27FC236}">
                <a16:creationId xmlns:a16="http://schemas.microsoft.com/office/drawing/2014/main" id="{52EB406C-F1EA-E181-7AE0-712839D539F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b="214"/>
          <a:stretch>
            <a:fillRect/>
          </a:stretch>
        </p:blipFill>
        <p:spPr>
          <a:xfrm>
            <a:off x="472247" y="1350029"/>
            <a:ext cx="538038" cy="538038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C4E7A3F-2CA1-DD0D-C6C6-C4D0137E58F6}"/>
              </a:ext>
            </a:extLst>
          </p:cNvPr>
          <p:cNvSpPr/>
          <p:nvPr/>
        </p:nvSpPr>
        <p:spPr>
          <a:xfrm>
            <a:off x="4247846" y="2592454"/>
            <a:ext cx="2307715" cy="599651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Solid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EB1943-4DD1-AC30-5C7B-AF7411E94FCA}"/>
              </a:ext>
            </a:extLst>
          </p:cNvPr>
          <p:cNvSpPr/>
          <p:nvPr/>
        </p:nvSpPr>
        <p:spPr>
          <a:xfrm>
            <a:off x="4393703" y="2887935"/>
            <a:ext cx="2016000" cy="258618"/>
          </a:xfrm>
          <a:prstGeom prst="roundRect">
            <a:avLst/>
          </a:prstGeom>
          <a:solidFill>
            <a:srgbClr val="D889A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Stress-</a:t>
            </a:r>
            <a:r>
              <a:rPr lang="fr-FR" sz="1100" dirty="0" err="1">
                <a:solidFill>
                  <a:schemeClr val="tx1"/>
                </a:solidFill>
              </a:rPr>
              <a:t>Strain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law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6CDCDD5-435E-2231-A310-7A8BD4BB7E3F}"/>
              </a:ext>
            </a:extLst>
          </p:cNvPr>
          <p:cNvSpPr/>
          <p:nvPr/>
        </p:nvSpPr>
        <p:spPr>
          <a:xfrm>
            <a:off x="4247846" y="3254062"/>
            <a:ext cx="2307715" cy="592572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Pores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5B5E80-6BCF-AB1B-7CEC-AC6FBA190507}"/>
              </a:ext>
            </a:extLst>
          </p:cNvPr>
          <p:cNvSpPr/>
          <p:nvPr/>
        </p:nvSpPr>
        <p:spPr>
          <a:xfrm>
            <a:off x="4393703" y="3552941"/>
            <a:ext cx="2016000" cy="258618"/>
          </a:xfrm>
          <a:prstGeom prst="roundRect">
            <a:avLst/>
          </a:prstGeom>
          <a:solidFill>
            <a:srgbClr val="B2667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IF pressure / </a:t>
            </a:r>
            <a:r>
              <a:rPr lang="fr-FR" sz="1100" dirty="0" err="1">
                <a:solidFill>
                  <a:schemeClr val="tx1"/>
                </a:solidFill>
              </a:rPr>
              <a:t>Cell</a:t>
            </a:r>
            <a:r>
              <a:rPr lang="fr-FR" sz="1100" dirty="0">
                <a:solidFill>
                  <a:schemeClr val="tx1"/>
                </a:solidFill>
              </a:rPr>
              <a:t> Saturation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C39831D-05BB-A97E-28E0-1D73FC3BBE54}"/>
              </a:ext>
            </a:extLst>
          </p:cNvPr>
          <p:cNvSpPr/>
          <p:nvPr/>
        </p:nvSpPr>
        <p:spPr>
          <a:xfrm>
            <a:off x="4247846" y="3908591"/>
            <a:ext cx="2307715" cy="619783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Vascular</a:t>
            </a:r>
            <a:r>
              <a:rPr lang="fr-FR" sz="1400" dirty="0">
                <a:solidFill>
                  <a:schemeClr val="tx1"/>
                </a:solidFill>
              </a:rPr>
              <a:t> phase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6A20885-1A33-97AF-6384-A8CCB9FB0C74}"/>
              </a:ext>
            </a:extLst>
          </p:cNvPr>
          <p:cNvSpPr/>
          <p:nvPr/>
        </p:nvSpPr>
        <p:spPr>
          <a:xfrm>
            <a:off x="4247846" y="4590332"/>
            <a:ext cx="2307715" cy="647181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 err="1">
                <a:solidFill>
                  <a:schemeClr val="tx1"/>
                </a:solidFill>
              </a:rPr>
              <a:t>Oxygen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BFC2100-C154-EBCC-EFEF-818AB196E8ED}"/>
              </a:ext>
            </a:extLst>
          </p:cNvPr>
          <p:cNvSpPr/>
          <p:nvPr/>
        </p:nvSpPr>
        <p:spPr>
          <a:xfrm>
            <a:off x="4327052" y="4918732"/>
            <a:ext cx="1008000" cy="2586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Diff. </a:t>
            </a:r>
            <a:r>
              <a:rPr lang="fr-FR" sz="1100" dirty="0" err="1">
                <a:solidFill>
                  <a:schemeClr val="tx1"/>
                </a:solidFill>
              </a:rPr>
              <a:t>Oxygen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9F5BC60-F0D1-E9CC-9139-2AECECF38E7F}"/>
              </a:ext>
            </a:extLst>
          </p:cNvPr>
          <p:cNvSpPr/>
          <p:nvPr/>
        </p:nvSpPr>
        <p:spPr>
          <a:xfrm>
            <a:off x="5492204" y="4918732"/>
            <a:ext cx="1008000" cy="2586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Abs. </a:t>
            </a:r>
            <a:r>
              <a:rPr lang="fr-FR" sz="1100" dirty="0" err="1">
                <a:solidFill>
                  <a:schemeClr val="tx1"/>
                </a:solidFill>
              </a:rPr>
              <a:t>Oxygen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8E1ABF-15B9-9C0C-7DFB-61576D771561}"/>
              </a:ext>
            </a:extLst>
          </p:cNvPr>
          <p:cNvSpPr/>
          <p:nvPr/>
        </p:nvSpPr>
        <p:spPr>
          <a:xfrm>
            <a:off x="4360849" y="4230894"/>
            <a:ext cx="720000" cy="25861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Porosity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1D3E893-F127-4C03-74A0-98EFAF178718}"/>
              </a:ext>
            </a:extLst>
          </p:cNvPr>
          <p:cNvSpPr/>
          <p:nvPr/>
        </p:nvSpPr>
        <p:spPr>
          <a:xfrm>
            <a:off x="5522934" y="4230894"/>
            <a:ext cx="972000" cy="25861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Permeability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BF39F01-D3E5-28EF-5F04-B3800AE62760}"/>
              </a:ext>
            </a:extLst>
          </p:cNvPr>
          <p:cNvSpPr/>
          <p:nvPr/>
        </p:nvSpPr>
        <p:spPr>
          <a:xfrm>
            <a:off x="1705483" y="3987130"/>
            <a:ext cx="2376000" cy="1250383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Force </a:t>
            </a:r>
            <a:r>
              <a:rPr lang="fr-FR" sz="1400" dirty="0" err="1">
                <a:solidFill>
                  <a:schemeClr val="tx1"/>
                </a:solidFill>
              </a:rPr>
              <a:t>Equilibrium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65D4DE-47A9-4076-F509-3ED9B4C9959B}"/>
              </a:ext>
            </a:extLst>
          </p:cNvPr>
          <p:cNvSpPr/>
          <p:nvPr/>
        </p:nvSpPr>
        <p:spPr>
          <a:xfrm>
            <a:off x="1705483" y="2665987"/>
            <a:ext cx="2376000" cy="1250383"/>
          </a:xfrm>
          <a:prstGeom prst="roundRect">
            <a:avLst/>
          </a:prstGeom>
          <a:solidFill>
            <a:srgbClr val="F6F0E4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400" dirty="0">
                <a:solidFill>
                  <a:schemeClr val="tx1"/>
                </a:solidFill>
              </a:rPr>
              <a:t>Mass Conservation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57436E-6C60-3D07-9340-EA48283202F1}"/>
              </a:ext>
            </a:extLst>
          </p:cNvPr>
          <p:cNvSpPr/>
          <p:nvPr/>
        </p:nvSpPr>
        <p:spPr>
          <a:xfrm>
            <a:off x="1783610" y="3060317"/>
            <a:ext cx="640401" cy="258618"/>
          </a:xfrm>
          <a:prstGeom prst="roundRect">
            <a:avLst/>
          </a:prstGeom>
          <a:solidFill>
            <a:srgbClr val="D889A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Solid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EB2C363-4AE5-886D-4427-E6A513F13CD3}"/>
              </a:ext>
            </a:extLst>
          </p:cNvPr>
          <p:cNvSpPr/>
          <p:nvPr/>
        </p:nvSpPr>
        <p:spPr>
          <a:xfrm>
            <a:off x="1783609" y="3466469"/>
            <a:ext cx="640401" cy="258618"/>
          </a:xfrm>
          <a:prstGeom prst="roundRect">
            <a:avLst/>
          </a:prstGeom>
          <a:solidFill>
            <a:srgbClr val="FBF3F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IF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FF9EF67-4696-5118-5F02-45D413EF85A4}"/>
              </a:ext>
            </a:extLst>
          </p:cNvPr>
          <p:cNvSpPr/>
          <p:nvPr/>
        </p:nvSpPr>
        <p:spPr>
          <a:xfrm>
            <a:off x="1801650" y="4409637"/>
            <a:ext cx="945794" cy="258618"/>
          </a:xfrm>
          <a:prstGeom prst="roundRect">
            <a:avLst/>
          </a:prstGeom>
          <a:solidFill>
            <a:srgbClr val="D889A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Total stress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FA08C53-9B7A-5A66-BC96-5238A162EF92}"/>
              </a:ext>
            </a:extLst>
          </p:cNvPr>
          <p:cNvSpPr/>
          <p:nvPr/>
        </p:nvSpPr>
        <p:spPr>
          <a:xfrm>
            <a:off x="1801650" y="4781343"/>
            <a:ext cx="782245" cy="258618"/>
          </a:xfrm>
          <a:prstGeom prst="roundRect">
            <a:avLst/>
          </a:prstGeom>
          <a:solidFill>
            <a:srgbClr val="FBF3F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Darcy IF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1D8F1E2-4EFA-1176-0D22-121BE07E7EB5}"/>
              </a:ext>
            </a:extLst>
          </p:cNvPr>
          <p:cNvSpPr/>
          <p:nvPr/>
        </p:nvSpPr>
        <p:spPr>
          <a:xfrm>
            <a:off x="2547439" y="3060317"/>
            <a:ext cx="640401" cy="258618"/>
          </a:xfrm>
          <a:prstGeom prst="roundRect">
            <a:avLst/>
          </a:prstGeom>
          <a:solidFill>
            <a:srgbClr val="B2667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Cells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8EEB565-30FC-B8C3-5953-68413C51174A}"/>
              </a:ext>
            </a:extLst>
          </p:cNvPr>
          <p:cNvSpPr/>
          <p:nvPr/>
        </p:nvSpPr>
        <p:spPr>
          <a:xfrm>
            <a:off x="2559376" y="3466469"/>
            <a:ext cx="640401" cy="25861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Blood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6C89853-1DB7-34B2-2CA1-EFEB05358848}"/>
              </a:ext>
            </a:extLst>
          </p:cNvPr>
          <p:cNvSpPr/>
          <p:nvPr/>
        </p:nvSpPr>
        <p:spPr>
          <a:xfrm>
            <a:off x="3278517" y="3230035"/>
            <a:ext cx="684000" cy="2586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</a:rPr>
              <a:t>Oxygen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EBF74D9-9871-E5A0-CAAD-0E1138D8ACCA}"/>
              </a:ext>
            </a:extLst>
          </p:cNvPr>
          <p:cNvSpPr/>
          <p:nvPr/>
        </p:nvSpPr>
        <p:spPr>
          <a:xfrm>
            <a:off x="2829967" y="4787842"/>
            <a:ext cx="936000" cy="258618"/>
          </a:xfrm>
          <a:prstGeom prst="roundRect">
            <a:avLst/>
          </a:prstGeom>
          <a:solidFill>
            <a:srgbClr val="B2667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Darcy </a:t>
            </a:r>
            <a:r>
              <a:rPr lang="fr-FR" sz="1100" dirty="0" err="1">
                <a:solidFill>
                  <a:schemeClr val="tx1"/>
                </a:solidFill>
              </a:rPr>
              <a:t>Cells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E3E7170-433E-A236-0E26-A9C9BEE6A1D9}"/>
              </a:ext>
            </a:extLst>
          </p:cNvPr>
          <p:cNvSpPr/>
          <p:nvPr/>
        </p:nvSpPr>
        <p:spPr>
          <a:xfrm>
            <a:off x="2793967" y="4405251"/>
            <a:ext cx="972000" cy="258618"/>
          </a:xfrm>
          <a:prstGeom prst="round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tx1"/>
                </a:solidFill>
              </a:rPr>
              <a:t>Darcy Blood</a:t>
            </a:r>
            <a:endParaRPr lang="en-GB" sz="1100" dirty="0">
              <a:solidFill>
                <a:schemeClr val="tx1"/>
              </a:solidFill>
            </a:endParaRPr>
          </a:p>
        </p:txBody>
      </p:sp>
      <p:pic>
        <p:nvPicPr>
          <p:cNvPr id="15" name="Picture Placeholder 11" descr="A black silhouette of a person sitting under a tree&#10;&#10;AI-generated content may be incorrect.">
            <a:extLst>
              <a:ext uri="{FF2B5EF4-FFF2-40B4-BE49-F238E27FC236}">
                <a16:creationId xmlns:a16="http://schemas.microsoft.com/office/drawing/2014/main" id="{5B6C56BD-B5ED-D3EA-FF56-5F7CAA0E0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7422" r="89844">
                        <a14:foregroundMark x1="47266" y1="49219" x2="47266" y2="49219"/>
                        <a14:foregroundMark x1="62305" y1="41797" x2="62305" y2="41797"/>
                        <a14:foregroundMark x1="9863" y1="35938" x2="9863" y2="35938"/>
                        <a14:foregroundMark x1="7422" y1="35156" x2="7422" y2="35156"/>
                        <a14:backgroundMark x1="24414" y1="41309" x2="24414" y2="41309"/>
                        <a14:backgroundMark x1="32324" y1="37891" x2="32324" y2="37891"/>
                        <a14:backgroundMark x1="49023" y1="55176" x2="49023" y2="55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534" b="25022"/>
          <a:stretch>
            <a:fillRect/>
          </a:stretch>
        </p:blipFill>
        <p:spPr>
          <a:xfrm flipH="1">
            <a:off x="1560945" y="5005524"/>
            <a:ext cx="1039092" cy="9929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5EB887-5623-0B2F-F855-3206C5E34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1204" l="8929" r="96131">
                        <a14:foregroundMark x1="11905" y1="75926" x2="25298" y2="53704"/>
                        <a14:foregroundMark x1="25298" y1="53704" x2="85417" y2="31481"/>
                        <a14:foregroundMark x1="85417" y1="31481" x2="88393" y2="27315"/>
                        <a14:foregroundMark x1="22024" y1="86111" x2="40774" y2="54167"/>
                        <a14:foregroundMark x1="40774" y1="54167" x2="86607" y2="31944"/>
                        <a14:foregroundMark x1="86607" y1="31944" x2="75000" y2="10648"/>
                        <a14:foregroundMark x1="75000" y1="10648" x2="22024" y2="45370"/>
                        <a14:foregroundMark x1="22024" y1="45370" x2="10417" y2="60185"/>
                        <a14:foregroundMark x1="10417" y1="60185" x2="9226" y2="63889"/>
                        <a14:foregroundMark x1="12798" y1="79167" x2="23810" y2="57870"/>
                        <a14:foregroundMark x1="23810" y1="57870" x2="33929" y2="50463"/>
                        <a14:foregroundMark x1="42857" y1="87037" x2="58929" y2="67130"/>
                        <a14:foregroundMark x1="58929" y1="67130" x2="66964" y2="45833"/>
                        <a14:foregroundMark x1="66964" y1="45833" x2="50298" y2="63426"/>
                        <a14:foregroundMark x1="50298" y1="63426" x2="46726" y2="81019"/>
                        <a14:foregroundMark x1="42262" y1="91204" x2="42262" y2="91204"/>
                        <a14:foregroundMark x1="47321" y1="65741" x2="47321" y2="65741"/>
                        <a14:foregroundMark x1="45833" y1="64815" x2="45833" y2="64815"/>
                        <a14:foregroundMark x1="91369" y1="38889" x2="86012" y2="15278"/>
                        <a14:foregroundMark x1="86012" y1="15278" x2="81845" y2="11574"/>
                        <a14:foregroundMark x1="83631" y1="2778" x2="83631" y2="2778"/>
                        <a14:foregroundMark x1="92262" y1="21759" x2="88988" y2="37500"/>
                        <a14:foregroundMark x1="96131" y1="26389" x2="96131" y2="2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74" y="3290698"/>
            <a:ext cx="584147" cy="360488"/>
          </a:xfrm>
          <a:prstGeom prst="rect">
            <a:avLst/>
          </a:prstGeom>
        </p:spPr>
      </p:pic>
      <p:pic>
        <p:nvPicPr>
          <p:cNvPr id="25" name="Image 91">
            <a:extLst>
              <a:ext uri="{FF2B5EF4-FFF2-40B4-BE49-F238E27FC236}">
                <a16:creationId xmlns:a16="http://schemas.microsoft.com/office/drawing/2014/main" id="{9FF44F21-7CC8-F677-7AB4-283D34E820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04" b="95911" l="2682" r="96169">
                        <a14:foregroundMark x1="8812" y1="69888" x2="8812" y2="69888"/>
                        <a14:foregroundMark x1="9195" y1="49814" x2="9195" y2="49814"/>
                        <a14:foregroundMark x1="3831" y1="56134" x2="3831" y2="56134"/>
                        <a14:foregroundMark x1="3065" y1="54647" x2="3065" y2="54647"/>
                        <a14:foregroundMark x1="92337" y1="40520" x2="92337" y2="40520"/>
                        <a14:foregroundMark x1="96169" y1="49814" x2="96169" y2="49814"/>
                        <a14:foregroundMark x1="92337" y1="71747" x2="92337" y2="71747"/>
                        <a14:foregroundMark x1="56705" y1="92565" x2="56705" y2="92565"/>
                        <a14:foregroundMark x1="51341" y1="95911" x2="51341" y2="95911"/>
                        <a14:foregroundMark x1="49425" y1="5204" x2="49425" y2="5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2908" y="3224014"/>
            <a:ext cx="464210" cy="47843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C8F4BB-DECE-1B0F-06C7-D346870F75C0}"/>
              </a:ext>
            </a:extLst>
          </p:cNvPr>
          <p:cNvCxnSpPr>
            <a:cxnSpLocks/>
          </p:cNvCxnSpPr>
          <p:nvPr/>
        </p:nvCxnSpPr>
        <p:spPr>
          <a:xfrm flipH="1">
            <a:off x="312892" y="3251402"/>
            <a:ext cx="586659" cy="211831"/>
          </a:xfrm>
          <a:prstGeom prst="line">
            <a:avLst/>
          </a:prstGeom>
          <a:ln w="9525"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98C6AC-A548-CDD3-70B6-188A861073BA}"/>
              </a:ext>
            </a:extLst>
          </p:cNvPr>
          <p:cNvCxnSpPr>
            <a:cxnSpLocks/>
          </p:cNvCxnSpPr>
          <p:nvPr/>
        </p:nvCxnSpPr>
        <p:spPr>
          <a:xfrm flipH="1" flipV="1">
            <a:off x="312892" y="3463233"/>
            <a:ext cx="586659" cy="213130"/>
          </a:xfrm>
          <a:prstGeom prst="line">
            <a:avLst/>
          </a:prstGeom>
          <a:ln w="9525"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B0652E9-F504-B36E-A01C-309053265B33}"/>
              </a:ext>
            </a:extLst>
          </p:cNvPr>
          <p:cNvSpPr/>
          <p:nvPr/>
        </p:nvSpPr>
        <p:spPr>
          <a:xfrm flipH="1">
            <a:off x="304102" y="3452597"/>
            <a:ext cx="18345" cy="18345"/>
          </a:xfrm>
          <a:prstGeom prst="ellipse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DCC28D-E323-E17A-41DF-90D3F061B659}"/>
              </a:ext>
            </a:extLst>
          </p:cNvPr>
          <p:cNvSpPr txBox="1"/>
          <p:nvPr/>
        </p:nvSpPr>
        <p:spPr>
          <a:xfrm>
            <a:off x="6926" y="3658265"/>
            <a:ext cx="162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Freestyle Script" panose="030804020302050B0404" pitchFamily="66" charset="0"/>
              </a:rPr>
              <a:t>F(</a:t>
            </a:r>
            <a:r>
              <a:rPr lang="fr-FR" sz="3600" b="1" u="sng" dirty="0">
                <a:latin typeface="Freestyle Script" panose="030804020302050B0404" pitchFamily="66" charset="0"/>
              </a:rPr>
              <a:t>x</a:t>
            </a:r>
            <a:r>
              <a:rPr lang="fr-FR" sz="3600" b="1" dirty="0">
                <a:latin typeface="Freestyle Script" panose="030804020302050B0404" pitchFamily="66" charset="0"/>
              </a:rPr>
              <a:t>, p</a:t>
            </a:r>
            <a:r>
              <a:rPr lang="el-GR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fr-FR" sz="3600" b="1" dirty="0">
                <a:latin typeface="Freestyle Script" panose="030804020302050B0404" pitchFamily="66" charset="0"/>
              </a:rPr>
              <a:t>) =</a:t>
            </a:r>
            <a:endParaRPr lang="en-GB" sz="3600" b="1" dirty="0">
              <a:latin typeface="Freestyle Script" panose="030804020302050B0404" pitchFamily="66" charset="0"/>
            </a:endParaRPr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BB96342A-8122-D9B1-9AD4-9C9B267E96E1}"/>
              </a:ext>
            </a:extLst>
          </p:cNvPr>
          <p:cNvSpPr/>
          <p:nvPr/>
        </p:nvSpPr>
        <p:spPr>
          <a:xfrm>
            <a:off x="1627253" y="2253430"/>
            <a:ext cx="181757" cy="34560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DD72839A-46E4-C87E-8220-241190E07AA2}"/>
              </a:ext>
            </a:extLst>
          </p:cNvPr>
          <p:cNvSpPr/>
          <p:nvPr/>
        </p:nvSpPr>
        <p:spPr>
          <a:xfrm rot="10800000">
            <a:off x="6463398" y="2253430"/>
            <a:ext cx="181757" cy="3456000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DDF6A9-ADA4-464A-8B0D-E7A8038EF6F9}"/>
              </a:ext>
            </a:extLst>
          </p:cNvPr>
          <p:cNvCxnSpPr>
            <a:cxnSpLocks/>
          </p:cNvCxnSpPr>
          <p:nvPr/>
        </p:nvCxnSpPr>
        <p:spPr>
          <a:xfrm>
            <a:off x="4158429" y="2487430"/>
            <a:ext cx="0" cy="2988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2" name="Picture 81" descr="A black and white image of a person standing next to a black board&#10;&#10;AI-generated content may be incorrect.">
            <a:extLst>
              <a:ext uri="{FF2B5EF4-FFF2-40B4-BE49-F238E27FC236}">
                <a16:creationId xmlns:a16="http://schemas.microsoft.com/office/drawing/2014/main" id="{E2DE3EBC-CEB0-536B-94BB-3CF1B6839C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2637" y1="27441" x2="52637" y2="27441"/>
                        <a14:foregroundMark x1="49707" y1="54102" x2="49707" y2="54102"/>
                        <a14:foregroundMark x1="52246" y1="49316" x2="52246" y2="49316"/>
                        <a14:foregroundMark x1="57422" y1="49219" x2="57422" y2="49219"/>
                        <a14:foregroundMark x1="63867" y1="50586" x2="63867" y2="50586"/>
                        <a14:foregroundMark x1="65137" y1="50684" x2="65137" y2="50684"/>
                        <a14:foregroundMark x1="64355" y1="44629" x2="64355" y2="44629"/>
                        <a14:foregroundMark x1="58496" y1="45313" x2="58496" y2="45313"/>
                        <a14:foregroundMark x1="55762" y1="42676" x2="55762" y2="42676"/>
                        <a14:foregroundMark x1="55762" y1="41113" x2="55762" y2="41113"/>
                        <a14:foregroundMark x1="58496" y1="39453" x2="58496" y2="39453"/>
                        <a14:foregroundMark x1="49609" y1="39355" x2="49609" y2="39355"/>
                        <a14:foregroundMark x1="52148" y1="32715" x2="52148" y2="32715"/>
                        <a14:foregroundMark x1="52441" y1="31738" x2="52441" y2="31738"/>
                        <a14:foregroundMark x1="52051" y1="30762" x2="52051" y2="30762"/>
                        <a14:backgroundMark x1="41699" y1="64063" x2="41699" y2="64063"/>
                        <a14:backgroundMark x1="58008" y1="49609" x2="58008" y2="49609"/>
                        <a14:backgroundMark x1="57813" y1="45801" x2="57813" y2="45801"/>
                        <a14:backgroundMark x1="54199" y1="40332" x2="54199" y2="40332"/>
                        <a14:backgroundMark x1="64258" y1="39453" x2="64258" y2="39453"/>
                        <a14:backgroundMark x1="52344" y1="31250" x2="52344" y2="31250"/>
                        <a14:backgroundMark x1="51660" y1="30371" x2="51660" y2="30371"/>
                        <a14:backgroundMark x1="51953" y1="30566" x2="51953" y2="30566"/>
                        <a14:backgroundMark x1="53125" y1="30469" x2="53125" y2="3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50" t="14447" r="26220" b="25580"/>
          <a:stretch>
            <a:fillRect/>
          </a:stretch>
        </p:blipFill>
        <p:spPr>
          <a:xfrm>
            <a:off x="5846695" y="4954430"/>
            <a:ext cx="776932" cy="1044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83E79AB-4189-D492-AC97-15EE5627FB4B}"/>
              </a:ext>
            </a:extLst>
          </p:cNvPr>
          <p:cNvSpPr txBox="1"/>
          <p:nvPr/>
        </p:nvSpPr>
        <p:spPr>
          <a:xfrm>
            <a:off x="1825351" y="2223122"/>
            <a:ext cx="218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Conservation Laws</a:t>
            </a:r>
            <a:endParaRPr lang="en-GB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1BFBD0-5A18-FD0E-DA7F-F91D26EBBA45}"/>
              </a:ext>
            </a:extLst>
          </p:cNvPr>
          <p:cNvSpPr txBox="1"/>
          <p:nvPr/>
        </p:nvSpPr>
        <p:spPr>
          <a:xfrm>
            <a:off x="4308171" y="2223122"/>
            <a:ext cx="218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Constitutive Laws</a:t>
            </a:r>
            <a:endParaRPr lang="en-GB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CC71DB-9D26-91E2-9B89-A2F453BDA77B}"/>
              </a:ext>
            </a:extLst>
          </p:cNvPr>
          <p:cNvGrpSpPr/>
          <p:nvPr/>
        </p:nvGrpSpPr>
        <p:grpSpPr>
          <a:xfrm>
            <a:off x="7613144" y="2900061"/>
            <a:ext cx="3721100" cy="2235158"/>
            <a:chOff x="7613144" y="3004354"/>
            <a:chExt cx="3721100" cy="22351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0B5D1E6-716F-AF25-EC8A-EA35644D6A5A}"/>
                </a:ext>
              </a:extLst>
            </p:cNvPr>
            <p:cNvSpPr/>
            <p:nvPr/>
          </p:nvSpPr>
          <p:spPr>
            <a:xfrm>
              <a:off x="7613144" y="3004354"/>
              <a:ext cx="3721100" cy="2235158"/>
            </a:xfrm>
            <a:prstGeom prst="roundRect">
              <a:avLst/>
            </a:prstGeom>
            <a:solidFill>
              <a:srgbClr val="DDDA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b="1" dirty="0">
                  <a:solidFill>
                    <a:srgbClr val="485C6A"/>
                  </a:solidFill>
                </a:rPr>
                <a:t>How </a:t>
              </a:r>
              <a:r>
                <a:rPr lang="fr-FR" b="1" dirty="0" err="1">
                  <a:solidFill>
                    <a:srgbClr val="485C6A"/>
                  </a:solidFill>
                </a:rPr>
                <a:t>does</a:t>
              </a:r>
              <a:r>
                <a:rPr lang="fr-FR" b="1" dirty="0">
                  <a:solidFill>
                    <a:srgbClr val="485C6A"/>
                  </a:solidFill>
                </a:rPr>
                <a:t> </a:t>
              </a:r>
              <a:r>
                <a:rPr lang="fr-FR" b="1" dirty="0" err="1">
                  <a:solidFill>
                    <a:srgbClr val="485C6A"/>
                  </a:solidFill>
                </a:rPr>
                <a:t>it</a:t>
              </a:r>
              <a:r>
                <a:rPr lang="fr-FR" b="1" dirty="0">
                  <a:solidFill>
                    <a:srgbClr val="485C6A"/>
                  </a:solidFill>
                </a:rPr>
                <a:t> </a:t>
              </a:r>
              <a:r>
                <a:rPr lang="fr-FR" b="1" dirty="0" err="1">
                  <a:solidFill>
                    <a:srgbClr val="485C6A"/>
                  </a:solidFill>
                </a:rPr>
                <a:t>work</a:t>
              </a:r>
              <a:r>
                <a:rPr lang="fr-FR" b="1" dirty="0">
                  <a:solidFill>
                    <a:srgbClr val="485C6A"/>
                  </a:solidFill>
                </a:rPr>
                <a:t>?</a:t>
              </a:r>
            </a:p>
            <a:p>
              <a:pPr algn="ctr"/>
              <a:endParaRPr lang="fr-FR" dirty="0">
                <a:solidFill>
                  <a:srgbClr val="485C6A"/>
                </a:solidFill>
              </a:endParaRPr>
            </a:p>
            <a:p>
              <a:pPr algn="ctr"/>
              <a:r>
                <a:rPr lang="en-GB" dirty="0">
                  <a:solidFill>
                    <a:srgbClr val="485C6A"/>
                  </a:solidFill>
                </a:rPr>
                <a:t>Increasing force on the</a:t>
              </a:r>
              <a:r>
                <a:rPr lang="en-GB" b="1" dirty="0">
                  <a:solidFill>
                    <a:srgbClr val="485C6A"/>
                  </a:solidFill>
                </a:rPr>
                <a:t> </a:t>
              </a:r>
              <a:r>
                <a:rPr lang="en-GB" b="1" dirty="0">
                  <a:solidFill>
                    <a:srgbClr val="D889A5"/>
                  </a:solidFill>
                </a:rPr>
                <a:t>solid</a:t>
              </a:r>
            </a:p>
            <a:p>
              <a:pPr algn="ctr"/>
              <a:endParaRPr lang="en-GB" b="1" dirty="0">
                <a:solidFill>
                  <a:srgbClr val="D889A5"/>
                </a:solidFill>
              </a:endParaRPr>
            </a:p>
            <a:p>
              <a:pPr algn="ctr"/>
              <a:r>
                <a:rPr lang="en-GB" dirty="0">
                  <a:solidFill>
                    <a:srgbClr val="485C6A"/>
                  </a:solidFill>
                </a:rPr>
                <a:t>Increased pressure in the pores</a:t>
              </a:r>
            </a:p>
            <a:p>
              <a:pPr algn="ctr"/>
              <a:endParaRPr lang="en-GB" dirty="0">
                <a:solidFill>
                  <a:srgbClr val="485C6A"/>
                </a:solidFill>
              </a:endParaRPr>
            </a:p>
            <a:p>
              <a:pPr algn="ctr"/>
              <a:r>
                <a:rPr lang="en-GB" b="1" dirty="0">
                  <a:solidFill>
                    <a:srgbClr val="D889A5"/>
                  </a:solidFill>
                </a:rPr>
                <a:t> </a:t>
              </a:r>
              <a:r>
                <a:rPr lang="en-GB" dirty="0">
                  <a:solidFill>
                    <a:srgbClr val="485C6A"/>
                  </a:solidFill>
                </a:rPr>
                <a:t>Squeezed </a:t>
              </a:r>
              <a:r>
                <a:rPr lang="en-GB" dirty="0">
                  <a:solidFill>
                    <a:srgbClr val="FF0000"/>
                  </a:solidFill>
                </a:rPr>
                <a:t>blood vessels</a:t>
              </a:r>
              <a:endParaRPr lang="fr-FR" dirty="0">
                <a:solidFill>
                  <a:srgbClr val="485C6A"/>
                </a:solidFill>
              </a:endParaRP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3E4DB014-AC6D-6625-085A-41A5E7DAF492}"/>
                </a:ext>
              </a:extLst>
            </p:cNvPr>
            <p:cNvSpPr/>
            <p:nvPr/>
          </p:nvSpPr>
          <p:spPr>
            <a:xfrm>
              <a:off x="9390424" y="3481151"/>
              <a:ext cx="181758" cy="258105"/>
            </a:xfrm>
            <a:prstGeom prst="downArrow">
              <a:avLst/>
            </a:prstGeom>
            <a:solidFill>
              <a:srgbClr val="D889A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253CD41D-A3B5-5A19-D6FD-BEA61A3B8D81}"/>
                </a:ext>
              </a:extLst>
            </p:cNvPr>
            <p:cNvSpPr/>
            <p:nvPr/>
          </p:nvSpPr>
          <p:spPr>
            <a:xfrm>
              <a:off x="9390424" y="4028854"/>
              <a:ext cx="181758" cy="258105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5E4DA72F-E8F6-51AC-29F7-2B02435E760D}"/>
                </a:ext>
              </a:extLst>
            </p:cNvPr>
            <p:cNvSpPr/>
            <p:nvPr/>
          </p:nvSpPr>
          <p:spPr>
            <a:xfrm>
              <a:off x="9390424" y="4559796"/>
              <a:ext cx="181758" cy="25810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Picture 8" descr="An overview of the FEniCS Project — FEniCSx tutorial">
            <a:extLst>
              <a:ext uri="{FF2B5EF4-FFF2-40B4-BE49-F238E27FC236}">
                <a16:creationId xmlns:a16="http://schemas.microsoft.com/office/drawing/2014/main" id="{C0F8EA49-7B6E-7A00-5130-4925A2E0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" y="3516594"/>
            <a:ext cx="226427" cy="3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02660-FE26-73CA-0961-E57FAD818D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474283"/>
            <a:ext cx="1145406" cy="551774"/>
          </a:xfrm>
          <a:prstGeom prst="rect">
            <a:avLst/>
          </a:prstGeom>
        </p:spPr>
      </p:pic>
      <p:sp>
        <p:nvSpPr>
          <p:cNvPr id="50" name="TextBox 68">
            <a:extLst>
              <a:ext uri="{FF2B5EF4-FFF2-40B4-BE49-F238E27FC236}">
                <a16:creationId xmlns:a16="http://schemas.microsoft.com/office/drawing/2014/main" id="{C30EBCE4-F06E-4788-B379-2E87B38242A9}"/>
              </a:ext>
            </a:extLst>
          </p:cNvPr>
          <p:cNvSpPr txBox="1"/>
          <p:nvPr/>
        </p:nvSpPr>
        <p:spPr>
          <a:xfrm>
            <a:off x="-46207" y="6041464"/>
            <a:ext cx="20443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800" b="0" i="0" u="none" strike="noStrike" baseline="0">
                <a:solidFill>
                  <a:srgbClr val="38637C"/>
                </a:solidFill>
                <a:latin typeface="LMSans8-Regular"/>
              </a:defRPr>
            </a:lvl1pPr>
          </a:lstStyle>
          <a:p>
            <a:r>
              <a:rPr lang="fr-FR" dirty="0"/>
              <a:t>[Lavigne et al. 2023, 2025a, 2025b , 2025c]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682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8" grpId="0" animBg="1"/>
      <p:bldP spid="59" grpId="0" animBg="1"/>
      <p:bldP spid="62" grpId="0" animBg="1"/>
      <p:bldP spid="63" grpId="0" animBg="1"/>
      <p:bldP spid="39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9502-6926-077A-6757-1C0E51FB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2" y="1329316"/>
            <a:ext cx="10192657" cy="532800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setup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BBAB7-9F80-0879-D33B-1A133B76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Thomas Lavigne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4D76F5-8F23-48F3-3D7B-5D2024AC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Graduation </a:t>
            </a:r>
            <a:r>
              <a:rPr lang="fr-FR" dirty="0" err="1"/>
              <a:t>Ceremony</a:t>
            </a:r>
            <a:r>
              <a:rPr lang="fr-FR" dirty="0"/>
              <a:t> 10th </a:t>
            </a:r>
            <a:r>
              <a:rPr lang="fr-FR" dirty="0" err="1"/>
              <a:t>December</a:t>
            </a:r>
            <a:r>
              <a:rPr lang="fr-FR" dirty="0"/>
              <a:t> 2025</a:t>
            </a:r>
            <a:endParaRPr lang="fr-FR" dirty="0">
              <a:latin typeface="Bahnschrift Light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8F667-C10B-C2DE-9A04-BD7A8AF6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B271-48F2-4EBC-90C1-CA6B138C6EC9}" type="slidenum">
              <a:rPr lang="fr-FR" smtClean="0"/>
              <a:pPr/>
              <a:t>9</a:t>
            </a:fld>
            <a:endParaRPr lang="fr-FR">
              <a:latin typeface="Bahnschrift Light" panose="020B0502040204020203" pitchFamily="34" charset="0"/>
            </a:endParaRPr>
          </a:p>
        </p:txBody>
      </p:sp>
      <p:pic>
        <p:nvPicPr>
          <p:cNvPr id="8" name="Picture Placeholder 7" descr="A diagram of a human hand&#10;&#10;AI-generated content may be incorrect.">
            <a:extLst>
              <a:ext uri="{FF2B5EF4-FFF2-40B4-BE49-F238E27FC236}">
                <a16:creationId xmlns:a16="http://schemas.microsoft.com/office/drawing/2014/main" id="{2939DAFF-35D0-6AA1-890C-3BD1E34694A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258"/>
          <a:stretch>
            <a:fillRect/>
          </a:stretch>
        </p:blipFill>
        <p:spPr>
          <a:xfrm>
            <a:off x="295267" y="1341564"/>
            <a:ext cx="720000" cy="720000"/>
          </a:xfrm>
          <a:prstGeom prst="rect">
            <a:avLst/>
          </a:prstGeom>
        </p:spPr>
      </p:pic>
      <p:pic>
        <p:nvPicPr>
          <p:cNvPr id="13" name="Image 3">
            <a:extLst>
              <a:ext uri="{FF2B5EF4-FFF2-40B4-BE49-F238E27FC236}">
                <a16:creationId xmlns:a16="http://schemas.microsoft.com/office/drawing/2014/main" id="{38F59529-E939-4A70-9E2A-0C04EE067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753" y="5476887"/>
            <a:ext cx="1724676" cy="622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92087E-0CC9-41EB-C431-AFA8DC20BB86}"/>
              </a:ext>
            </a:extLst>
          </p:cNvPr>
          <p:cNvSpPr/>
          <p:nvPr/>
        </p:nvSpPr>
        <p:spPr>
          <a:xfrm>
            <a:off x="7353009" y="5585047"/>
            <a:ext cx="696642" cy="595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4">
            <a:extLst>
              <a:ext uri="{FF2B5EF4-FFF2-40B4-BE49-F238E27FC236}">
                <a16:creationId xmlns:a16="http://schemas.microsoft.com/office/drawing/2014/main" id="{ED357AA3-1F5D-4463-B7E6-6D63059FD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8" y="2265037"/>
            <a:ext cx="6345773" cy="213595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A02DAAD-40DC-4F15-ACAA-5F779791AE9B}"/>
              </a:ext>
            </a:extLst>
          </p:cNvPr>
          <p:cNvSpPr/>
          <p:nvPr/>
        </p:nvSpPr>
        <p:spPr>
          <a:xfrm>
            <a:off x="5872213" y="3558049"/>
            <a:ext cx="1717963" cy="1782618"/>
          </a:xfrm>
          <a:custGeom>
            <a:avLst/>
            <a:gdLst>
              <a:gd name="connsiteX0" fmla="*/ 0 w 1717963"/>
              <a:gd name="connsiteY0" fmla="*/ 0 h 1782618"/>
              <a:gd name="connsiteX1" fmla="*/ 794327 w 1717963"/>
              <a:gd name="connsiteY1" fmla="*/ 1782618 h 1782618"/>
              <a:gd name="connsiteX2" fmla="*/ 1717963 w 1717963"/>
              <a:gd name="connsiteY2" fmla="*/ 618836 h 1782618"/>
              <a:gd name="connsiteX3" fmla="*/ 0 w 1717963"/>
              <a:gd name="connsiteY3" fmla="*/ 0 h 178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963" h="1782618">
                <a:moveTo>
                  <a:pt x="0" y="0"/>
                </a:moveTo>
                <a:lnTo>
                  <a:pt x="794327" y="1782618"/>
                </a:lnTo>
                <a:lnTo>
                  <a:pt x="1717963" y="61883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solidFill>
              <a:schemeClr val="bg1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mage 5">
            <a:extLst>
              <a:ext uri="{FF2B5EF4-FFF2-40B4-BE49-F238E27FC236}">
                <a16:creationId xmlns:a16="http://schemas.microsoft.com/office/drawing/2014/main" id="{8CCA3583-E069-487F-B62C-7440580DE1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7792"/>
          <a:stretch>
            <a:fillRect/>
          </a:stretch>
        </p:blipFill>
        <p:spPr>
          <a:xfrm>
            <a:off x="7876427" y="2556821"/>
            <a:ext cx="4073509" cy="1844171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3D884B-6056-1F3C-28EC-4609578DF70C}"/>
              </a:ext>
            </a:extLst>
          </p:cNvPr>
          <p:cNvSpPr/>
          <p:nvPr/>
        </p:nvSpPr>
        <p:spPr>
          <a:xfrm rot="6256357">
            <a:off x="6845265" y="3581580"/>
            <a:ext cx="2075060" cy="1798332"/>
          </a:xfrm>
          <a:custGeom>
            <a:avLst/>
            <a:gdLst>
              <a:gd name="connsiteX0" fmla="*/ 0 w 1717963"/>
              <a:gd name="connsiteY0" fmla="*/ 0 h 1782618"/>
              <a:gd name="connsiteX1" fmla="*/ 794327 w 1717963"/>
              <a:gd name="connsiteY1" fmla="*/ 1782618 h 1782618"/>
              <a:gd name="connsiteX2" fmla="*/ 1717963 w 1717963"/>
              <a:gd name="connsiteY2" fmla="*/ 618836 h 1782618"/>
              <a:gd name="connsiteX3" fmla="*/ 0 w 1717963"/>
              <a:gd name="connsiteY3" fmla="*/ 0 h 178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963" h="1782618">
                <a:moveTo>
                  <a:pt x="0" y="0"/>
                </a:moveTo>
                <a:lnTo>
                  <a:pt x="794327" y="1782618"/>
                </a:lnTo>
                <a:lnTo>
                  <a:pt x="1717963" y="618836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solidFill>
              <a:schemeClr val="bg1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Cartoon of a car with a cartoon character in it&#10;&#10;AI-generated content may be incorrect.">
            <a:extLst>
              <a:ext uri="{FF2B5EF4-FFF2-40B4-BE49-F238E27FC236}">
                <a16:creationId xmlns:a16="http://schemas.microsoft.com/office/drawing/2014/main" id="{39B16039-92E7-8D79-E603-F507295CA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93" y="4139941"/>
            <a:ext cx="1608538" cy="1608538"/>
          </a:xfrm>
          <a:prstGeom prst="ellipse">
            <a:avLst/>
          </a:prstGeom>
          <a:ln w="76200" cap="rnd">
            <a:solidFill>
              <a:srgbClr val="C8C6BD"/>
            </a:solidFill>
            <a:prstDash val="solid"/>
            <a:miter lim="800000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5368547A-9C42-6276-08D3-0173100A14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6052" r="19783"/>
          <a:stretch>
            <a:fillRect/>
          </a:stretch>
        </p:blipFill>
        <p:spPr>
          <a:xfrm>
            <a:off x="290285" y="4476110"/>
            <a:ext cx="350986" cy="648000"/>
          </a:xfrm>
          <a:prstGeom prst="rect">
            <a:avLst/>
          </a:prstGeom>
        </p:spPr>
      </p:pic>
      <p:pic>
        <p:nvPicPr>
          <p:cNvPr id="7" name="Graphic 6" descr="Woman with solid fill">
            <a:extLst>
              <a:ext uri="{FF2B5EF4-FFF2-40B4-BE49-F238E27FC236}">
                <a16:creationId xmlns:a16="http://schemas.microsoft.com/office/drawing/2014/main" id="{2CADE93A-4692-4344-B38F-64C3D0CC4A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6052" r="26052"/>
          <a:stretch>
            <a:fillRect/>
          </a:stretch>
        </p:blipFill>
        <p:spPr>
          <a:xfrm>
            <a:off x="639618" y="4476110"/>
            <a:ext cx="310371" cy="64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3E9A8-2956-8023-3C9F-73EABBD91210}"/>
              </a:ext>
            </a:extLst>
          </p:cNvPr>
          <p:cNvSpPr txBox="1"/>
          <p:nvPr/>
        </p:nvSpPr>
        <p:spPr>
          <a:xfrm>
            <a:off x="1015267" y="4518904"/>
            <a:ext cx="90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N= 11</a:t>
            </a:r>
            <a:br>
              <a:rPr lang="fr-FR" dirty="0">
                <a:solidFill>
                  <a:schemeClr val="accent2"/>
                </a:solidFill>
              </a:rPr>
            </a:br>
            <a:r>
              <a:rPr lang="fr-FR" dirty="0">
                <a:solidFill>
                  <a:srgbClr val="336B85"/>
                </a:solidFill>
              </a:rPr>
              <a:t>N= 10</a:t>
            </a:r>
            <a:endParaRPr lang="en-GB" dirty="0">
              <a:solidFill>
                <a:srgbClr val="336B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0EFD3-EC82-3098-1124-0E8202072F76}"/>
              </a:ext>
            </a:extLst>
          </p:cNvPr>
          <p:cNvSpPr txBox="1"/>
          <p:nvPr/>
        </p:nvSpPr>
        <p:spPr>
          <a:xfrm>
            <a:off x="10697260" y="6048954"/>
            <a:ext cx="14947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00" dirty="0" err="1"/>
              <a:t>Some</a:t>
            </a:r>
            <a:r>
              <a:rPr lang="fr-FR" sz="700" dirty="0"/>
              <a:t> images are AI </a:t>
            </a:r>
            <a:r>
              <a:rPr lang="fr-FR" sz="700" dirty="0" err="1"/>
              <a:t>generated</a:t>
            </a:r>
            <a:endParaRPr lang="en-GB" sz="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F479A-F878-8FA1-B573-83CFC86D3EA6}"/>
              </a:ext>
            </a:extLst>
          </p:cNvPr>
          <p:cNvSpPr txBox="1"/>
          <p:nvPr/>
        </p:nvSpPr>
        <p:spPr>
          <a:xfrm>
            <a:off x="10628131" y="4272763"/>
            <a:ext cx="13959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u="none" strike="noStrike" baseline="0" dirty="0">
                <a:solidFill>
                  <a:srgbClr val="38637C"/>
                </a:solidFill>
                <a:latin typeface="LMSans8-Regular"/>
              </a:rPr>
              <a:t>[Fredriksson et al., 2009]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27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</p:bldLst>
  </p:timing>
</p:sld>
</file>

<file path=ppt/theme/theme1.xml><?xml version="1.0" encoding="utf-8"?>
<a:theme xmlns:a="http://schemas.openxmlformats.org/drawingml/2006/main" name="Titlep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itlep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1080</Words>
  <Application>Microsoft Office PowerPoint</Application>
  <PresentationFormat>Widescreen</PresentationFormat>
  <Paragraphs>187</Paragraphs>
  <Slides>15</Slides>
  <Notes>15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Aptos</vt:lpstr>
      <vt:lpstr>Arial</vt:lpstr>
      <vt:lpstr>Arial Narrow</vt:lpstr>
      <vt:lpstr>Bahnschrift Light</vt:lpstr>
      <vt:lpstr>Bradley Hand ITC</vt:lpstr>
      <vt:lpstr>Calibri</vt:lpstr>
      <vt:lpstr>Calibri Light</vt:lpstr>
      <vt:lpstr>Cambria</vt:lpstr>
      <vt:lpstr>Freestyle Script</vt:lpstr>
      <vt:lpstr>LMSans8-Regular</vt:lpstr>
      <vt:lpstr>Times New Roman</vt:lpstr>
      <vt:lpstr>Wingdings</vt:lpstr>
      <vt:lpstr>Titlepage</vt:lpstr>
      <vt:lpstr>Office Theme</vt:lpstr>
      <vt:lpstr>1_Office Theme</vt:lpstr>
      <vt:lpstr>1_Titlepage</vt:lpstr>
      <vt:lpstr>Custom Design</vt:lpstr>
      <vt:lpstr>3_Custom Design</vt:lpstr>
      <vt:lpstr>1_Custom Design</vt:lpstr>
      <vt:lpstr>2_Custom Design</vt:lpstr>
      <vt:lpstr>4_Custom Design</vt:lpstr>
      <vt:lpstr>PowerPoint Presentation</vt:lpstr>
      <vt:lpstr>Still millions of pressure ulcers  </vt:lpstr>
      <vt:lpstr>Clinical research </vt:lpstr>
      <vt:lpstr>Clinical research: interplay ? </vt:lpstr>
      <vt:lpstr>Coupling Biology and Mechanics</vt:lpstr>
      <vt:lpstr>  The Human skin as a sponge</vt:lpstr>
      <vt:lpstr>  The Human skin as a sponge</vt:lpstr>
      <vt:lpstr>The Porous (bricks) Model</vt:lpstr>
      <vt:lpstr>Experimental setup</vt:lpstr>
      <vt:lpstr>Model vs Patient data</vt:lpstr>
      <vt:lpstr>Perspectives</vt:lpstr>
      <vt:lpstr>PowerPoint Presentation</vt:lpstr>
      <vt:lpstr>PowerPoint Presentation</vt:lpstr>
      <vt:lpstr>PowerPoint Presentation</vt:lpstr>
      <vt:lpstr>Evaluation with patient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Lavigne</dc:creator>
  <cp:lastModifiedBy>Thomas Lavigne</cp:lastModifiedBy>
  <cp:revision>80</cp:revision>
  <cp:lastPrinted>2025-11-14T13:14:41Z</cp:lastPrinted>
  <dcterms:created xsi:type="dcterms:W3CDTF">2025-11-13T13:44:39Z</dcterms:created>
  <dcterms:modified xsi:type="dcterms:W3CDTF">2025-11-21T13:38:38Z</dcterms:modified>
</cp:coreProperties>
</file>